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2" r:id="rId3"/>
    <p:sldId id="257" r:id="rId4"/>
    <p:sldId id="270" r:id="rId5"/>
    <p:sldId id="271" r:id="rId6"/>
    <p:sldId id="272" r:id="rId7"/>
    <p:sldId id="274" r:id="rId8"/>
    <p:sldId id="273" r:id="rId9"/>
    <p:sldId id="275" r:id="rId10"/>
    <p:sldId id="290" r:id="rId11"/>
    <p:sldId id="285" r:id="rId12"/>
    <p:sldId id="289" r:id="rId13"/>
    <p:sldId id="288" r:id="rId14"/>
    <p:sldId id="286" r:id="rId15"/>
    <p:sldId id="287" r:id="rId16"/>
    <p:sldId id="259" r:id="rId17"/>
    <p:sldId id="291" r:id="rId18"/>
    <p:sldId id="260" r:id="rId19"/>
    <p:sldId id="269" r:id="rId20"/>
    <p:sldId id="294" r:id="rId21"/>
    <p:sldId id="295" r:id="rId22"/>
    <p:sldId id="261" r:id="rId23"/>
    <p:sldId id="296" r:id="rId24"/>
    <p:sldId id="297" r:id="rId25"/>
    <p:sldId id="298" r:id="rId26"/>
    <p:sldId id="276" r:id="rId27"/>
    <p:sldId id="277" r:id="rId28"/>
    <p:sldId id="280" r:id="rId29"/>
    <p:sldId id="281" r:id="rId30"/>
    <p:sldId id="299" r:id="rId31"/>
    <p:sldId id="300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AF5C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rryWolfy\Documents\470_piecha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rryWolfy\Documents\470_Schedu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75"/>
      <c:rotY val="96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'[470_piechart.xlsx]Sheet1'!$A$1:$F$1</c:f>
              <c:strCache>
                <c:ptCount val="6"/>
                <c:pt idx="0">
                  <c:v>Requirements</c:v>
                </c:pt>
                <c:pt idx="1">
                  <c:v>Implementation</c:v>
                </c:pt>
                <c:pt idx="2">
                  <c:v>Write-Up</c:v>
                </c:pt>
                <c:pt idx="3">
                  <c:v>Design</c:v>
                </c:pt>
                <c:pt idx="4">
                  <c:v>Testing</c:v>
                </c:pt>
                <c:pt idx="5">
                  <c:v>Presentation</c:v>
                </c:pt>
              </c:strCache>
            </c:strRef>
          </c:cat>
          <c:val>
            <c:numRef>
              <c:f>'[470_piechart.xlsx]Sheet1'!$A$2:$F$2</c:f>
              <c:numCache>
                <c:formatCode>General</c:formatCode>
                <c:ptCount val="6"/>
                <c:pt idx="0">
                  <c:v>10.7</c:v>
                </c:pt>
                <c:pt idx="1">
                  <c:v>48</c:v>
                </c:pt>
                <c:pt idx="2">
                  <c:v>30.7</c:v>
                </c:pt>
                <c:pt idx="3">
                  <c:v>19.2</c:v>
                </c:pt>
                <c:pt idx="4">
                  <c:v>23.9</c:v>
                </c:pt>
                <c:pt idx="5">
                  <c:v>11.5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37333573928259034"/>
          <c:y val="0.15037438028579792"/>
          <c:w val="0.46989382936775287"/>
          <c:h val="0.78935731991834357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Start Date</c:v>
                </c:pt>
              </c:strCache>
            </c:strRef>
          </c:tx>
          <c:spPr>
            <a:noFill/>
            <a:ln>
              <a:noFill/>
            </a:ln>
          </c:spPr>
          <c:cat>
            <c:strRef>
              <c:f>Sheet1!$A$2:$A$36</c:f>
              <c:strCache>
                <c:ptCount val="35"/>
                <c:pt idx="0">
                  <c:v>Initial Planning</c:v>
                </c:pt>
                <c:pt idx="1">
                  <c:v>Initial Requirements</c:v>
                </c:pt>
                <c:pt idx="2">
                  <c:v>Initial Design</c:v>
                </c:pt>
                <c:pt idx="3">
                  <c:v>WriteUp - Requirements</c:v>
                </c:pt>
                <c:pt idx="4">
                  <c:v>WriteUp - Edit Peers' Proposals</c:v>
                </c:pt>
                <c:pt idx="5">
                  <c:v>Presentation - Proposal</c:v>
                </c:pt>
                <c:pt idx="6">
                  <c:v>Design - Redesign</c:v>
                </c:pt>
                <c:pt idx="7">
                  <c:v>Implement - GUI Form</c:v>
                </c:pt>
                <c:pt idx="8">
                  <c:v>Research - AVI, DirectX</c:v>
                </c:pt>
                <c:pt idx="9">
                  <c:v>Research - Obtain AVI files</c:v>
                </c:pt>
                <c:pt idx="10">
                  <c:v>Implement - Action Window</c:v>
                </c:pt>
                <c:pt idx="11">
                  <c:v>Test- Play AVI in Application</c:v>
                </c:pt>
                <c:pt idx="12">
                  <c:v>Implement - Game State</c:v>
                </c:pt>
                <c:pt idx="13">
                  <c:v>Test - Display Game State</c:v>
                </c:pt>
                <c:pt idx="14">
                  <c:v>Design - Menu Bar</c:v>
                </c:pt>
                <c:pt idx="15">
                  <c:v>Implement Load/Save/Exit</c:v>
                </c:pt>
                <c:pt idx="16">
                  <c:v>Test- Load, Save, Exit</c:v>
                </c:pt>
                <c:pt idx="17">
                  <c:v>Implement Grid</c:v>
                </c:pt>
                <c:pt idx="18">
                  <c:v>Implement Fire/Setup Grids</c:v>
                </c:pt>
                <c:pt idx="19">
                  <c:v>Test- Setup AI/Human</c:v>
                </c:pt>
                <c:pt idx="20">
                  <c:v>Research - Rule variations</c:v>
                </c:pt>
                <c:pt idx="21">
                  <c:v>Design - Add rule options</c:v>
                </c:pt>
                <c:pt idx="22">
                  <c:v>Implement Game Logic</c:v>
                </c:pt>
                <c:pt idx="23">
                  <c:v>Implement Move</c:v>
                </c:pt>
                <c:pt idx="24">
                  <c:v>Implement Move AI/Human</c:v>
                </c:pt>
                <c:pt idx="25">
                  <c:v>Test - Move / Firing Grid</c:v>
                </c:pt>
                <c:pt idx="26">
                  <c:v>Test - Play Entire Game</c:v>
                </c:pt>
                <c:pt idx="27">
                  <c:v>Test - Extensive Testing/Bugs</c:v>
                </c:pt>
                <c:pt idx="28">
                  <c:v>Design - Final Review</c:v>
                </c:pt>
                <c:pt idx="29">
                  <c:v>Design - Potential Refactoring</c:v>
                </c:pt>
                <c:pt idx="30">
                  <c:v>Implement - Changes</c:v>
                </c:pt>
                <c:pt idx="31">
                  <c:v>Test - Changes</c:v>
                </c:pt>
                <c:pt idx="32">
                  <c:v>Design - Code Review</c:v>
                </c:pt>
                <c:pt idx="33">
                  <c:v>WriteUp - Final Report</c:v>
                </c:pt>
                <c:pt idx="34">
                  <c:v>Presentation - Final Product</c:v>
                </c:pt>
              </c:strCache>
            </c:strRef>
          </c:cat>
          <c:val>
            <c:numRef>
              <c:f>Sheet1!$B$2:$B$36</c:f>
              <c:numCache>
                <c:formatCode>m/d/yyyy</c:formatCode>
                <c:ptCount val="35"/>
                <c:pt idx="0">
                  <c:v>40563</c:v>
                </c:pt>
                <c:pt idx="1">
                  <c:v>40565</c:v>
                </c:pt>
                <c:pt idx="2">
                  <c:v>40567</c:v>
                </c:pt>
                <c:pt idx="3">
                  <c:v>40570</c:v>
                </c:pt>
                <c:pt idx="4">
                  <c:v>40579</c:v>
                </c:pt>
                <c:pt idx="5">
                  <c:v>40584</c:v>
                </c:pt>
                <c:pt idx="6">
                  <c:v>40592</c:v>
                </c:pt>
                <c:pt idx="7">
                  <c:v>40593</c:v>
                </c:pt>
                <c:pt idx="8">
                  <c:v>40595</c:v>
                </c:pt>
                <c:pt idx="9">
                  <c:v>40595</c:v>
                </c:pt>
                <c:pt idx="10">
                  <c:v>40596</c:v>
                </c:pt>
                <c:pt idx="11">
                  <c:v>40601</c:v>
                </c:pt>
                <c:pt idx="12">
                  <c:v>40602</c:v>
                </c:pt>
                <c:pt idx="13">
                  <c:v>40606</c:v>
                </c:pt>
                <c:pt idx="14">
                  <c:v>40607</c:v>
                </c:pt>
                <c:pt idx="15">
                  <c:v>40607</c:v>
                </c:pt>
                <c:pt idx="16">
                  <c:v>40608</c:v>
                </c:pt>
                <c:pt idx="17">
                  <c:v>40609</c:v>
                </c:pt>
                <c:pt idx="18">
                  <c:v>40611</c:v>
                </c:pt>
                <c:pt idx="19">
                  <c:v>40614</c:v>
                </c:pt>
                <c:pt idx="20">
                  <c:v>40615</c:v>
                </c:pt>
                <c:pt idx="21">
                  <c:v>40615</c:v>
                </c:pt>
                <c:pt idx="22">
                  <c:v>40616</c:v>
                </c:pt>
                <c:pt idx="23">
                  <c:v>40619</c:v>
                </c:pt>
                <c:pt idx="24">
                  <c:v>40621</c:v>
                </c:pt>
                <c:pt idx="25">
                  <c:v>40623</c:v>
                </c:pt>
                <c:pt idx="26">
                  <c:v>40624</c:v>
                </c:pt>
                <c:pt idx="27">
                  <c:v>40627</c:v>
                </c:pt>
                <c:pt idx="28">
                  <c:v>40628</c:v>
                </c:pt>
                <c:pt idx="29">
                  <c:v>40628</c:v>
                </c:pt>
                <c:pt idx="30">
                  <c:v>40629</c:v>
                </c:pt>
                <c:pt idx="31">
                  <c:v>40631</c:v>
                </c:pt>
                <c:pt idx="32">
                  <c:v>40633</c:v>
                </c:pt>
                <c:pt idx="33">
                  <c:v>40633</c:v>
                </c:pt>
                <c:pt idx="34">
                  <c:v>40637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Duration</c:v>
                </c:pt>
              </c:strCache>
            </c:strRef>
          </c:tx>
          <c:cat>
            <c:strRef>
              <c:f>Sheet1!$A$2:$A$36</c:f>
              <c:strCache>
                <c:ptCount val="35"/>
                <c:pt idx="0">
                  <c:v>Initial Planning</c:v>
                </c:pt>
                <c:pt idx="1">
                  <c:v>Initial Requirements</c:v>
                </c:pt>
                <c:pt idx="2">
                  <c:v>Initial Design</c:v>
                </c:pt>
                <c:pt idx="3">
                  <c:v>WriteUp - Requirements</c:v>
                </c:pt>
                <c:pt idx="4">
                  <c:v>WriteUp - Edit Peers' Proposals</c:v>
                </c:pt>
                <c:pt idx="5">
                  <c:v>Presentation - Proposal</c:v>
                </c:pt>
                <c:pt idx="6">
                  <c:v>Design - Redesign</c:v>
                </c:pt>
                <c:pt idx="7">
                  <c:v>Implement - GUI Form</c:v>
                </c:pt>
                <c:pt idx="8">
                  <c:v>Research - AVI, DirectX</c:v>
                </c:pt>
                <c:pt idx="9">
                  <c:v>Research - Obtain AVI files</c:v>
                </c:pt>
                <c:pt idx="10">
                  <c:v>Implement - Action Window</c:v>
                </c:pt>
                <c:pt idx="11">
                  <c:v>Test- Play AVI in Application</c:v>
                </c:pt>
                <c:pt idx="12">
                  <c:v>Implement - Game State</c:v>
                </c:pt>
                <c:pt idx="13">
                  <c:v>Test - Display Game State</c:v>
                </c:pt>
                <c:pt idx="14">
                  <c:v>Design - Menu Bar</c:v>
                </c:pt>
                <c:pt idx="15">
                  <c:v>Implement Load/Save/Exit</c:v>
                </c:pt>
                <c:pt idx="16">
                  <c:v>Test- Load, Save, Exit</c:v>
                </c:pt>
                <c:pt idx="17">
                  <c:v>Implement Grid</c:v>
                </c:pt>
                <c:pt idx="18">
                  <c:v>Implement Fire/Setup Grids</c:v>
                </c:pt>
                <c:pt idx="19">
                  <c:v>Test- Setup AI/Human</c:v>
                </c:pt>
                <c:pt idx="20">
                  <c:v>Research - Rule variations</c:v>
                </c:pt>
                <c:pt idx="21">
                  <c:v>Design - Add rule options</c:v>
                </c:pt>
                <c:pt idx="22">
                  <c:v>Implement Game Logic</c:v>
                </c:pt>
                <c:pt idx="23">
                  <c:v>Implement Move</c:v>
                </c:pt>
                <c:pt idx="24">
                  <c:v>Implement Move AI/Human</c:v>
                </c:pt>
                <c:pt idx="25">
                  <c:v>Test - Move / Firing Grid</c:v>
                </c:pt>
                <c:pt idx="26">
                  <c:v>Test - Play Entire Game</c:v>
                </c:pt>
                <c:pt idx="27">
                  <c:v>Test - Extensive Testing/Bugs</c:v>
                </c:pt>
                <c:pt idx="28">
                  <c:v>Design - Final Review</c:v>
                </c:pt>
                <c:pt idx="29">
                  <c:v>Design - Potential Refactoring</c:v>
                </c:pt>
                <c:pt idx="30">
                  <c:v>Implement - Changes</c:v>
                </c:pt>
                <c:pt idx="31">
                  <c:v>Test - Changes</c:v>
                </c:pt>
                <c:pt idx="32">
                  <c:v>Design - Code Review</c:v>
                </c:pt>
                <c:pt idx="33">
                  <c:v>WriteUp - Final Report</c:v>
                </c:pt>
                <c:pt idx="34">
                  <c:v>Presentation - Final Product</c:v>
                </c:pt>
              </c:strCache>
            </c:strRef>
          </c:cat>
          <c:val>
            <c:numRef>
              <c:f>Sheet1!$C$2:$C$36</c:f>
              <c:numCache>
                <c:formatCode>General</c:formatCode>
                <c:ptCount val="3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7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  <c:pt idx="11">
                  <c:v>1</c:v>
                </c:pt>
                <c:pt idx="12">
                  <c:v>3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3</c:v>
                </c:pt>
                <c:pt idx="23">
                  <c:v>2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3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7</c:v>
                </c:pt>
                <c:pt idx="34">
                  <c:v>3</c:v>
                </c:pt>
              </c:numCache>
            </c:numRef>
          </c:val>
        </c:ser>
        <c:gapWidth val="151"/>
        <c:overlap val="100"/>
        <c:axId val="63386368"/>
        <c:axId val="63387904"/>
      </c:barChart>
      <c:catAx>
        <c:axId val="63386368"/>
        <c:scaling>
          <c:orientation val="maxMin"/>
        </c:scaling>
        <c:axPos val="l"/>
        <c:tickLblPos val="nextTo"/>
        <c:crossAx val="63387904"/>
        <c:crosses val="autoZero"/>
        <c:auto val="1"/>
        <c:lblAlgn val="ctr"/>
        <c:lblOffset val="100"/>
      </c:catAx>
      <c:valAx>
        <c:axId val="63387904"/>
        <c:scaling>
          <c:orientation val="minMax"/>
          <c:max val="40640"/>
          <c:min val="40560"/>
        </c:scaling>
        <c:axPos val="t"/>
        <c:majorGridlines/>
        <c:numFmt formatCode="m/d;@" sourceLinked="0"/>
        <c:tickLblPos val="nextTo"/>
        <c:crossAx val="63386368"/>
        <c:crosses val="autoZero"/>
        <c:crossBetween val="between"/>
        <c:majorUnit val="10"/>
        <c:minorUnit val="4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7083953381974077"/>
          <c:y val="0.4421237970253718"/>
          <c:w val="0.11998615425365414"/>
          <c:h val="0.16373220392905435"/>
        </c:manualLayout>
      </c:layout>
    </c:legend>
    <c:plotVisOnly val="1"/>
  </c:chart>
  <c:txPr>
    <a:bodyPr/>
    <a:lstStyle/>
    <a:p>
      <a:pPr>
        <a:defRPr sz="800">
          <a:solidFill>
            <a:srgbClr val="FFFF00"/>
          </a:solidFill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CC633-9619-4A2F-A8C8-0949311627B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BB107-FAA2-44E8-9895-2904868AF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BB107-FAA2-44E8-9895-2904868AFD3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BB107-FAA2-44E8-9895-2904868AFD3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direction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random.Next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 5);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directioncount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while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directioncount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&lt;= 4)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if (direction &gt; 4)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direction = 1;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if (direction == 1)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if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 y, 1, units))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markCompShips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 y, 1, units,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(counter));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done = true;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else if (direction == 2)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if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 y, 2, units))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markCompShips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 y, 2, units,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(counter));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done = true;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else if (direction == 3)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if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 y, 3, units))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markCompShips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 y, 3, units,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(counter));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done = true;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else if (direction == 4)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if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 y, 4, units))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markCompShips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 y, 4, units,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(counter));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done = true;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direction++;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directioncount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++;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emptySpace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false;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if (counter != 3 &amp;&amp; counter != 8)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units--;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counter++;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done = false;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BB107-FAA2-44E8-9895-2904868AFD3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direction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random.Next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 5);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directioncount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while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directioncount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&lt;= 4)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if (direction &gt; 4)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direction = 1;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if (direction == 1)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if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 y, 1, units))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markCompShips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 y, 1, units,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(counter));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done = true;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else if (direction == 2)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if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 y, 2, units))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markCompShips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 y, 2, units,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(counter));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done = true;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else if (direction == 3)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if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 y, 3, units))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markCompShips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 y, 3, units,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(counter));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done = true;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else if (direction == 4)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if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 y, 4, units))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markCompShips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(x, y, 4, units,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(counter));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done = true;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direction++;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directioncount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++;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emptySpace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false;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if (counter != 3 &amp;&amp; counter != 8)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units--;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counter++;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done = false;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BB107-FAA2-44E8-9895-2904868AFD3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6F38-4B80-4467-A52A-6FF6A899A9B2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AE1D-C916-41CC-9175-9116E0D61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6F38-4B80-4467-A52A-6FF6A899A9B2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AE1D-C916-41CC-9175-9116E0D61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6F38-4B80-4467-A52A-6FF6A899A9B2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AE1D-C916-41CC-9175-9116E0D61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6F38-4B80-4467-A52A-6FF6A899A9B2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AE1D-C916-41CC-9175-9116E0D61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6F38-4B80-4467-A52A-6FF6A899A9B2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AE1D-C916-41CC-9175-9116E0D61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6F38-4B80-4467-A52A-6FF6A899A9B2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AE1D-C916-41CC-9175-9116E0D61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6F38-4B80-4467-A52A-6FF6A899A9B2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AE1D-C916-41CC-9175-9116E0D61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6F38-4B80-4467-A52A-6FF6A899A9B2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AE1D-C916-41CC-9175-9116E0D61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6F38-4B80-4467-A52A-6FF6A899A9B2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AE1D-C916-41CC-9175-9116E0D61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6F38-4B80-4467-A52A-6FF6A899A9B2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AE1D-C916-41CC-9175-9116E0D61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6F38-4B80-4467-A52A-6FF6A899A9B2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AE1D-C916-41CC-9175-9116E0D61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06F38-4B80-4467-A52A-6FF6A899A9B2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6AE1D-C916-41CC-9175-9116E0D618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SEA-4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26670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  <a:latin typeface="+mj-lt"/>
            </a:endParaRPr>
          </a:p>
          <a:p>
            <a:endParaRPr lang="en-US" dirty="0">
              <a:solidFill>
                <a:srgbClr val="FFFF00"/>
              </a:solidFill>
              <a:latin typeface="+mj-lt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+mj-lt"/>
              </a:rPr>
              <a:t>Ken Kelley</a:t>
            </a:r>
          </a:p>
          <a:p>
            <a:r>
              <a:rPr lang="en-US" dirty="0" smtClean="0">
                <a:solidFill>
                  <a:srgbClr val="FFFF00"/>
                </a:solidFill>
                <a:latin typeface="+mj-lt"/>
              </a:rPr>
              <a:t>University of Alaska, Anchorage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Illusion of Control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One issue remains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Handling user interactions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Expecting the unexpected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Users need to feel like they are in control, and in fact, they are driving the application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We need a way to limit this control, to maintain stability of the program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How do we accomplish this?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	The answer is relatively simple… if you have had the opportunity to enjoy CS351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Solution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Phase System (Finite State Automata)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Certain parts of the application only respond when program is in a certain phase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Users interactions determine what phase its in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4 phases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Start : Number of Ships, AI difficulty, start ends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Ship: 3 phases of its own, create game state ends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Game: firing grid active, AI alternates, movies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Game Over: </a:t>
            </a:r>
            <a:r>
              <a:rPr lang="en-US" dirty="0" err="1" smtClean="0">
                <a:solidFill>
                  <a:srgbClr val="FFFF00"/>
                </a:solidFill>
              </a:rPr>
              <a:t>gameover</a:t>
            </a:r>
            <a:r>
              <a:rPr lang="en-US" dirty="0" smtClean="0">
                <a:solidFill>
                  <a:srgbClr val="FFFF00"/>
                </a:solidFill>
              </a:rPr>
              <a:t>() checked after each move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New Game, Play Again – restore start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GUI - Start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42988"/>
            <a:ext cx="8977204" cy="57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GUI - Ship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96" y="1066800"/>
            <a:ext cx="8977204" cy="57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GUI - Game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763000" cy="560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GUI – Game Over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8977204" cy="57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Data Files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Two Important Files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.txt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.</a:t>
            </a:r>
            <a:r>
              <a:rPr lang="en-US" dirty="0" err="1" smtClean="0">
                <a:solidFill>
                  <a:srgbClr val="FFFF00"/>
                </a:solidFill>
              </a:rPr>
              <a:t>avi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Text files will contain game states, so that a game may be saved and loaded at a later time.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Video files will be used to enhance the user experience.  Embedded videos will respond to the user’s actions.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It sounded good at the time…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This portion of the program had some major redesigns….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Problems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Game state was not sufficient to store data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Opted to scrap DirectX in favor of a player that was built into visual studio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Added visual instruction walkthrough, and images instead of colored blocks for ships (needed </a:t>
            </a:r>
            <a:r>
              <a:rPr lang="en-US" dirty="0" err="1" smtClean="0">
                <a:solidFill>
                  <a:srgbClr val="FFFF00"/>
                </a:solidFill>
              </a:rPr>
              <a:t>jpgs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lvl="1"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*increases immersion and is user friendly*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Game State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219200"/>
            <a:ext cx="2133600" cy="5334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6000" dirty="0">
                <a:solidFill>
                  <a:srgbClr val="FFFF00"/>
                </a:solidFill>
              </a:rPr>
              <a:t>0 0 0 0 0 X 0 0 0 </a:t>
            </a:r>
            <a:r>
              <a:rPr lang="en-US" sz="6000" dirty="0" smtClean="0">
                <a:solidFill>
                  <a:srgbClr val="FFFF00"/>
                </a:solidFill>
              </a:rPr>
              <a:t>0	</a:t>
            </a:r>
            <a:endParaRPr lang="en-US" sz="60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6000" dirty="0">
                <a:solidFill>
                  <a:srgbClr val="FFFF00"/>
                </a:solidFill>
              </a:rPr>
              <a:t>0 0 0 0 0 0 1 0 0 0</a:t>
            </a:r>
          </a:p>
          <a:p>
            <a:pPr>
              <a:buNone/>
            </a:pPr>
            <a:r>
              <a:rPr lang="en-US" sz="6000" dirty="0">
                <a:solidFill>
                  <a:srgbClr val="FFFF00"/>
                </a:solidFill>
              </a:rPr>
              <a:t>0 </a:t>
            </a:r>
            <a:r>
              <a:rPr lang="en-US" sz="6000" dirty="0" smtClean="0">
                <a:solidFill>
                  <a:srgbClr val="FFFF00"/>
                </a:solidFill>
              </a:rPr>
              <a:t>0 0 </a:t>
            </a:r>
            <a:r>
              <a:rPr lang="en-US" sz="6000" dirty="0">
                <a:solidFill>
                  <a:srgbClr val="FFFF00"/>
                </a:solidFill>
              </a:rPr>
              <a:t>0 0 0 1 0 0 0</a:t>
            </a:r>
          </a:p>
          <a:p>
            <a:pPr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0 0 0 0 0 0 1 0 0 0</a:t>
            </a:r>
          </a:p>
          <a:p>
            <a:pPr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0 </a:t>
            </a:r>
            <a:r>
              <a:rPr lang="en-US" sz="6000" dirty="0">
                <a:solidFill>
                  <a:srgbClr val="FFFF00"/>
                </a:solidFill>
              </a:rPr>
              <a:t>0 0 0 X 0 1 0 0 0</a:t>
            </a:r>
          </a:p>
          <a:p>
            <a:pPr>
              <a:buNone/>
            </a:pPr>
            <a:r>
              <a:rPr lang="en-US" sz="6000" dirty="0">
                <a:solidFill>
                  <a:srgbClr val="FFFF00"/>
                </a:solidFill>
              </a:rPr>
              <a:t>0 0 0 0 0 0 1 </a:t>
            </a:r>
            <a:r>
              <a:rPr lang="en-US" sz="6000" dirty="0" smtClean="0">
                <a:solidFill>
                  <a:srgbClr val="FFFF00"/>
                </a:solidFill>
              </a:rPr>
              <a:t>1 </a:t>
            </a:r>
            <a:r>
              <a:rPr lang="en-US" sz="6000" dirty="0">
                <a:solidFill>
                  <a:srgbClr val="FFFF00"/>
                </a:solidFill>
              </a:rPr>
              <a:t>1 0</a:t>
            </a:r>
          </a:p>
          <a:p>
            <a:pPr>
              <a:buNone/>
            </a:pPr>
            <a:r>
              <a:rPr lang="en-US" sz="6000" dirty="0">
                <a:solidFill>
                  <a:srgbClr val="FFFF00"/>
                </a:solidFill>
              </a:rPr>
              <a:t>0 0 X 0 0 0 0 </a:t>
            </a:r>
            <a:r>
              <a:rPr lang="en-US" sz="6000" dirty="0" smtClean="0">
                <a:solidFill>
                  <a:srgbClr val="FFFF00"/>
                </a:solidFill>
              </a:rPr>
              <a:t>1 </a:t>
            </a:r>
            <a:r>
              <a:rPr lang="en-US" sz="6000" dirty="0">
                <a:solidFill>
                  <a:srgbClr val="FFFF00"/>
                </a:solidFill>
              </a:rPr>
              <a:t>1 0</a:t>
            </a:r>
          </a:p>
          <a:p>
            <a:pPr>
              <a:buNone/>
            </a:pPr>
            <a:r>
              <a:rPr lang="en-US" sz="6000" dirty="0">
                <a:solidFill>
                  <a:srgbClr val="FFFF00"/>
                </a:solidFill>
              </a:rPr>
              <a:t>0 0 0 0 0 0 X </a:t>
            </a:r>
            <a:r>
              <a:rPr lang="en-US" sz="6000" dirty="0" smtClean="0">
                <a:solidFill>
                  <a:srgbClr val="FFFF00"/>
                </a:solidFill>
              </a:rPr>
              <a:t>1 </a:t>
            </a:r>
            <a:r>
              <a:rPr lang="en-US" sz="6000" dirty="0">
                <a:solidFill>
                  <a:srgbClr val="FFFF00"/>
                </a:solidFill>
              </a:rPr>
              <a:t>1 0</a:t>
            </a:r>
          </a:p>
          <a:p>
            <a:pPr>
              <a:buNone/>
            </a:pPr>
            <a:r>
              <a:rPr lang="en-US" sz="6000" dirty="0">
                <a:solidFill>
                  <a:srgbClr val="FFFF00"/>
                </a:solidFill>
              </a:rPr>
              <a:t>0 0 0 0 0 0 0 </a:t>
            </a:r>
            <a:r>
              <a:rPr lang="en-US" sz="6000" dirty="0" smtClean="0">
                <a:solidFill>
                  <a:srgbClr val="FFFF00"/>
                </a:solidFill>
              </a:rPr>
              <a:t>1 </a:t>
            </a:r>
            <a:r>
              <a:rPr lang="en-US" sz="6000" dirty="0">
                <a:solidFill>
                  <a:srgbClr val="FFFF00"/>
                </a:solidFill>
              </a:rPr>
              <a:t>0 0</a:t>
            </a:r>
          </a:p>
          <a:p>
            <a:pPr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00 0 0 </a:t>
            </a:r>
            <a:r>
              <a:rPr lang="en-US" sz="6000" dirty="0">
                <a:solidFill>
                  <a:srgbClr val="FFFF00"/>
                </a:solidFill>
              </a:rPr>
              <a:t>0 0 0 </a:t>
            </a:r>
            <a:r>
              <a:rPr lang="en-US" sz="6000" dirty="0" smtClean="0">
                <a:solidFill>
                  <a:srgbClr val="FFFF00"/>
                </a:solidFill>
              </a:rPr>
              <a:t>0 </a:t>
            </a:r>
            <a:r>
              <a:rPr lang="en-US" sz="6000" dirty="0">
                <a:solidFill>
                  <a:srgbClr val="FFFF00"/>
                </a:solidFill>
              </a:rPr>
              <a:t>0 0</a:t>
            </a:r>
          </a:p>
          <a:p>
            <a:pPr>
              <a:buNone/>
            </a:pPr>
            <a:r>
              <a:rPr lang="en-US" sz="6000" dirty="0">
                <a:solidFill>
                  <a:srgbClr val="FFFF00"/>
                </a:solidFill>
              </a:rPr>
              <a:t> </a:t>
            </a:r>
            <a:r>
              <a:rPr lang="en-US" sz="6000" dirty="0" smtClean="0">
                <a:solidFill>
                  <a:srgbClr val="FFFF00"/>
                </a:solidFill>
              </a:rPr>
              <a:t>(player)</a:t>
            </a:r>
          </a:p>
          <a:p>
            <a:pPr>
              <a:buNone/>
            </a:pPr>
            <a:endParaRPr lang="en-US" sz="60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6000" dirty="0">
                <a:solidFill>
                  <a:srgbClr val="FFFF00"/>
                </a:solidFill>
              </a:rPr>
              <a:t>H </a:t>
            </a:r>
            <a:r>
              <a:rPr lang="en-US" sz="6000" dirty="0" err="1">
                <a:solidFill>
                  <a:srgbClr val="FFFF00"/>
                </a:solidFill>
              </a:rPr>
              <a:t>H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sz="6000" dirty="0" err="1">
                <a:solidFill>
                  <a:srgbClr val="FFFF00"/>
                </a:solidFill>
              </a:rPr>
              <a:t>H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sz="6000" dirty="0" err="1">
                <a:solidFill>
                  <a:srgbClr val="FFFF00"/>
                </a:solidFill>
              </a:rPr>
              <a:t>H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sz="6000" dirty="0" err="1">
                <a:solidFill>
                  <a:srgbClr val="FFFF00"/>
                </a:solidFill>
              </a:rPr>
              <a:t>H</a:t>
            </a:r>
            <a:r>
              <a:rPr lang="en-US" sz="6000" dirty="0">
                <a:solidFill>
                  <a:srgbClr val="FFFF00"/>
                </a:solidFill>
              </a:rPr>
              <a:t> 0 0 0 0 0</a:t>
            </a:r>
          </a:p>
          <a:p>
            <a:pPr>
              <a:buNone/>
            </a:pPr>
            <a:r>
              <a:rPr lang="en-US" sz="6000" dirty="0">
                <a:solidFill>
                  <a:srgbClr val="FFFF00"/>
                </a:solidFill>
              </a:rPr>
              <a:t>0 0 0 0 0 0 0 0 1 0</a:t>
            </a:r>
          </a:p>
          <a:p>
            <a:pPr>
              <a:buNone/>
            </a:pPr>
            <a:r>
              <a:rPr lang="en-US" sz="6000" dirty="0">
                <a:solidFill>
                  <a:srgbClr val="FFFF00"/>
                </a:solidFill>
              </a:rPr>
              <a:t>0 0 0 0 0 0 0 0 1 0</a:t>
            </a:r>
          </a:p>
          <a:p>
            <a:pPr>
              <a:buNone/>
            </a:pPr>
            <a:r>
              <a:rPr lang="en-US" sz="6000" dirty="0">
                <a:solidFill>
                  <a:srgbClr val="FFFF00"/>
                </a:solidFill>
              </a:rPr>
              <a:t>0 X 0 0 0 X 0 0 0 0</a:t>
            </a:r>
          </a:p>
          <a:p>
            <a:pPr>
              <a:buNone/>
            </a:pPr>
            <a:r>
              <a:rPr lang="en-US" sz="6000" dirty="0">
                <a:solidFill>
                  <a:srgbClr val="FFFF00"/>
                </a:solidFill>
              </a:rPr>
              <a:t>0 0 0 0 0 0 0 0 0 0</a:t>
            </a:r>
          </a:p>
          <a:p>
            <a:pPr>
              <a:buNone/>
            </a:pPr>
            <a:r>
              <a:rPr lang="en-US" sz="6000" dirty="0">
                <a:solidFill>
                  <a:srgbClr val="FFFF00"/>
                </a:solidFill>
              </a:rPr>
              <a:t>0 0 0 0 1 0 0 0 0 0</a:t>
            </a:r>
          </a:p>
          <a:p>
            <a:pPr>
              <a:buNone/>
            </a:pPr>
            <a:r>
              <a:rPr lang="en-US" sz="6000" dirty="0">
                <a:solidFill>
                  <a:srgbClr val="FFFF00"/>
                </a:solidFill>
              </a:rPr>
              <a:t>0 0 0 0 1 0 0 0 0 0</a:t>
            </a:r>
          </a:p>
          <a:p>
            <a:pPr>
              <a:buNone/>
            </a:pPr>
            <a:r>
              <a:rPr lang="en-US" sz="6000" dirty="0">
                <a:solidFill>
                  <a:srgbClr val="FFFF00"/>
                </a:solidFill>
              </a:rPr>
              <a:t>0 X 0 0 1 0 0 X 0 0</a:t>
            </a:r>
          </a:p>
          <a:p>
            <a:pPr>
              <a:buNone/>
            </a:pPr>
            <a:r>
              <a:rPr lang="en-US" sz="6000" dirty="0">
                <a:solidFill>
                  <a:srgbClr val="FFFF00"/>
                </a:solidFill>
              </a:rPr>
              <a:t>0 0 0 0 0 0 0 0 0 0</a:t>
            </a:r>
          </a:p>
          <a:p>
            <a:pPr>
              <a:buNone/>
            </a:pPr>
            <a:r>
              <a:rPr lang="en-US" sz="6000" dirty="0">
                <a:solidFill>
                  <a:srgbClr val="FFFF00"/>
                </a:solidFill>
              </a:rPr>
              <a:t>0 0 0 0 0 0 0 0 0 </a:t>
            </a:r>
            <a:r>
              <a:rPr lang="en-US" sz="6000" dirty="0" smtClean="0">
                <a:solidFill>
                  <a:srgbClr val="FFFF00"/>
                </a:solidFill>
              </a:rPr>
              <a:t>0</a:t>
            </a:r>
          </a:p>
          <a:p>
            <a:pPr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(computer)</a:t>
            </a:r>
            <a:endParaRPr lang="en-US" sz="6000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6000" dirty="0"/>
              <a:t> </a:t>
            </a:r>
          </a:p>
          <a:p>
            <a:pPr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5867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Arrays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Player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Four Variables</a:t>
            </a:r>
            <a:endParaRPr lang="en-US" sz="3200" dirty="0">
              <a:solidFill>
                <a:srgbClr val="FFFF00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0: Open Water</a:t>
            </a:r>
            <a:endParaRPr lang="en-US" sz="2800" dirty="0">
              <a:solidFill>
                <a:srgbClr val="FFFF00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1: Ship Placed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H: Hit by opponent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X: Miss by opponent</a:t>
            </a:r>
            <a:endParaRPr lang="en-US" sz="2800" dirty="0">
              <a:solidFill>
                <a:srgbClr val="FFFF00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Game State - Redesign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447800"/>
            <a:ext cx="50292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4 3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XX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400" dirty="0" smtClean="0">
                <a:solidFill>
                  <a:srgbClr val="FFFF00"/>
                </a:solidFill>
              </a:rPr>
              <a:t>HH  </a:t>
            </a:r>
            <a:r>
              <a:rPr lang="en-US" sz="2400" dirty="0" err="1" smtClean="0">
                <a:solidFill>
                  <a:srgbClr val="FFFF00"/>
                </a:solidFill>
              </a:rPr>
              <a:t>HH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</a:rPr>
              <a:t>HH</a:t>
            </a:r>
            <a:endParaRPr lang="en-US" sz="2400" dirty="0"/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XX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1700" dirty="0" smtClean="0">
                <a:solidFill>
                  <a:srgbClr val="FFFF00"/>
                </a:solidFill>
              </a:rPr>
              <a:t>MM</a:t>
            </a:r>
            <a:r>
              <a:rPr lang="en-US" sz="2800" dirty="0" smtClean="0">
                <a:solidFill>
                  <a:srgbClr val="FFFF00"/>
                </a:solidFill>
              </a:rPr>
              <a:t>  XX  A1  XX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endParaRPr lang="en-US" sz="2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XX  </a:t>
            </a:r>
            <a:r>
              <a:rPr lang="en-US" sz="2600" dirty="0" smtClean="0">
                <a:solidFill>
                  <a:srgbClr val="FFFF00"/>
                </a:solidFill>
              </a:rPr>
              <a:t>P1   </a:t>
            </a:r>
            <a:r>
              <a:rPr lang="en-US" sz="2600" dirty="0" err="1" smtClean="0">
                <a:solidFill>
                  <a:srgbClr val="FFFF00"/>
                </a:solidFill>
              </a:rPr>
              <a:t>P1</a:t>
            </a:r>
            <a:r>
              <a:rPr lang="en-US" sz="2600" dirty="0" smtClean="0">
                <a:solidFill>
                  <a:srgbClr val="FFFF00"/>
                </a:solidFill>
              </a:rPr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XX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A1  XX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endParaRPr lang="en-US" sz="2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XX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A1  XX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endParaRPr lang="en-US" sz="2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XX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A1  XX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endParaRPr lang="en-US" sz="2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XX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1700" dirty="0" smtClean="0">
                <a:solidFill>
                  <a:srgbClr val="FFFF00"/>
                </a:solidFill>
              </a:rPr>
              <a:t>MM</a:t>
            </a:r>
            <a:r>
              <a:rPr lang="en-US" sz="2800" dirty="0" smtClean="0">
                <a:solidFill>
                  <a:srgbClr val="FFFF00"/>
                </a:solidFill>
              </a:rPr>
              <a:t>  XX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A1  XX  S1  XX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XX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S1  XX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XX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S1  XX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XX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endParaRPr lang="en-US" sz="2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HH  </a:t>
            </a:r>
            <a:r>
              <a:rPr lang="en-US" sz="2400" dirty="0" err="1" smtClean="0">
                <a:solidFill>
                  <a:srgbClr val="FFFF00"/>
                </a:solidFill>
              </a:rPr>
              <a:t>HH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</a:rPr>
              <a:t>HH</a:t>
            </a:r>
            <a:r>
              <a:rPr lang="en-US" sz="2400" dirty="0" smtClean="0">
                <a:solidFill>
                  <a:srgbClr val="FFFF00"/>
                </a:solidFill>
              </a:rPr>
              <a:t>   B1   </a:t>
            </a:r>
            <a:r>
              <a:rPr lang="en-US" sz="2800" dirty="0" smtClean="0">
                <a:solidFill>
                  <a:srgbClr val="FFFF00"/>
                </a:solidFill>
              </a:rPr>
              <a:t>XX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XX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1700" dirty="0" smtClean="0">
                <a:solidFill>
                  <a:srgbClr val="FFFF00"/>
                </a:solidFill>
              </a:rPr>
              <a:t>MM</a:t>
            </a:r>
            <a:r>
              <a:rPr lang="en-US" sz="2800" dirty="0" smtClean="0">
                <a:solidFill>
                  <a:srgbClr val="FFFF00"/>
                </a:solidFill>
              </a:rPr>
              <a:t>  XX</a:t>
            </a:r>
          </a:p>
          <a:p>
            <a:pPr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" name="il_fi" descr="http://i3.squidoocdn.com/resize/squidoo_images/-1/lens1839468_battleship_filled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373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895600" y="2133600"/>
            <a:ext cx="3048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00400" y="2133600"/>
            <a:ext cx="3048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05200" y="2133600"/>
            <a:ext cx="3048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" y="4876800"/>
            <a:ext cx="3048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4400" y="4876800"/>
            <a:ext cx="3048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95400" y="4876800"/>
            <a:ext cx="3048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05000" y="2438400"/>
            <a:ext cx="3048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00200" y="3657600"/>
            <a:ext cx="3048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00400" y="4876800"/>
            <a:ext cx="3048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4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Chapter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Everyone remembers the ground breaking epic game, known as “Sea”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Haven’t heard of it? Came out just before your earliest memories…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 popular that parts 2 and 3 quickly followed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successful board game version was also made available,  called Battleship.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Sea 4 aims to recapture the magic found in the original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Embedded Video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Scrapped DirectX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Visual Studio has many hidden features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You can add controls (buttons and panels) to the application from the toolbox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Apparently, you can also add more tools to the toolbox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Windows Media Player is a built in tool, that can be added to the toolbox, extra control.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Windows Media Video (.</a:t>
            </a:r>
            <a:r>
              <a:rPr lang="en-US" dirty="0" err="1" smtClean="0">
                <a:solidFill>
                  <a:srgbClr val="FFFF00"/>
                </a:solidFill>
              </a:rPr>
              <a:t>wmv</a:t>
            </a:r>
            <a:r>
              <a:rPr lang="en-US" dirty="0" smtClean="0">
                <a:solidFill>
                  <a:srgbClr val="FFFF00"/>
                </a:solidFill>
              </a:rPr>
              <a:t>) replaced .</a:t>
            </a:r>
            <a:r>
              <a:rPr lang="en-US" dirty="0" err="1" smtClean="0">
                <a:solidFill>
                  <a:srgbClr val="FFFF00"/>
                </a:solidFill>
              </a:rPr>
              <a:t>avi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 image says a 1000 words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Ship phase walkthrough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Ship grid…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smtClean="0">
                <a:solidFill>
                  <a:srgbClr val="FFFF00"/>
                </a:solidFill>
              </a:rPr>
              <a:t>now with actual ships!</a:t>
            </a:r>
          </a:p>
          <a:p>
            <a:pPr lvl="1"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71532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343400"/>
            <a:ext cx="2209800" cy="230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System Design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Programming Language/IDE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C#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Visual Studio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Data Structures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2-dimensional </a:t>
            </a:r>
            <a:r>
              <a:rPr lang="en-US" dirty="0" smtClean="0">
                <a:solidFill>
                  <a:srgbClr val="FFFF00"/>
                </a:solidFill>
              </a:rPr>
              <a:t>arrays - initial states, game changes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Simple and efficient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Algorithms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Mostly concerned with AI (Attack, ship placement)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Also used to initialize the game (allow player to place ships in a controlled manner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Save/Load game state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Algorithm – Computer Placement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219200"/>
            <a:ext cx="3886200" cy="5486400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 smtClean="0">
                <a:solidFill>
                  <a:srgbClr val="FFFF00"/>
                </a:solidFill>
              </a:rPr>
              <a:t>        private </a:t>
            </a:r>
            <a:r>
              <a:rPr lang="en-US" sz="5600" dirty="0" smtClean="0">
                <a:solidFill>
                  <a:srgbClr val="FFFF00"/>
                </a:solidFill>
              </a:rPr>
              <a:t>void </a:t>
            </a:r>
            <a:r>
              <a:rPr lang="en-US" sz="5600" dirty="0" err="1" smtClean="0">
                <a:solidFill>
                  <a:srgbClr val="FFFF00"/>
                </a:solidFill>
              </a:rPr>
              <a:t>placeCompShips</a:t>
            </a:r>
            <a:r>
              <a:rPr lang="en-US" sz="5600" dirty="0" smtClean="0">
                <a:solidFill>
                  <a:srgbClr val="FFFF00"/>
                </a:solidFill>
              </a:rPr>
              <a:t>()</a:t>
            </a:r>
          </a:p>
          <a:p>
            <a:r>
              <a:rPr lang="en-US" sz="5600" dirty="0" smtClean="0">
                <a:solidFill>
                  <a:srgbClr val="FFFF00"/>
                </a:solidFill>
              </a:rPr>
              <a:t>        {</a:t>
            </a:r>
          </a:p>
          <a:p>
            <a:r>
              <a:rPr lang="en-US" sz="5600" dirty="0" smtClean="0">
                <a:solidFill>
                  <a:srgbClr val="FFFF00"/>
                </a:solidFill>
              </a:rPr>
              <a:t>            </a:t>
            </a:r>
            <a:r>
              <a:rPr lang="en-US" sz="5600" dirty="0" err="1" smtClean="0">
                <a:solidFill>
                  <a:srgbClr val="FFFF00"/>
                </a:solidFill>
              </a:rPr>
              <a:t>int</a:t>
            </a:r>
            <a:r>
              <a:rPr lang="en-US" sz="5600" dirty="0" smtClean="0">
                <a:solidFill>
                  <a:srgbClr val="FFFF00"/>
                </a:solidFill>
              </a:rPr>
              <a:t> units = 5</a:t>
            </a:r>
            <a:r>
              <a:rPr lang="en-US" sz="5600" dirty="0" smtClean="0">
                <a:solidFill>
                  <a:srgbClr val="FFFF00"/>
                </a:solidFill>
              </a:rPr>
              <a:t>;</a:t>
            </a:r>
          </a:p>
          <a:p>
            <a:pPr lvl="1">
              <a:buNone/>
            </a:pPr>
            <a:r>
              <a:rPr lang="en-US" sz="5600" dirty="0" smtClean="0">
                <a:solidFill>
                  <a:srgbClr val="FFFF00"/>
                </a:solidFill>
              </a:rPr>
              <a:t>         </a:t>
            </a:r>
            <a:r>
              <a:rPr lang="en-US" sz="5600" dirty="0" err="1" smtClean="0">
                <a:solidFill>
                  <a:srgbClr val="FFFF00"/>
                </a:solidFill>
              </a:rPr>
              <a:t>int</a:t>
            </a:r>
            <a:r>
              <a:rPr lang="en-US" sz="5600" dirty="0" smtClean="0">
                <a:solidFill>
                  <a:srgbClr val="FFFF00"/>
                </a:solidFill>
              </a:rPr>
              <a:t> counter = 1;</a:t>
            </a:r>
            <a:endParaRPr lang="en-US" sz="5600" dirty="0" smtClean="0">
              <a:solidFill>
                <a:srgbClr val="FFFF00"/>
              </a:solidFill>
            </a:endParaRPr>
          </a:p>
          <a:p>
            <a:r>
              <a:rPr lang="en-US" sz="5600" dirty="0" smtClean="0">
                <a:solidFill>
                  <a:srgbClr val="FFFF00"/>
                </a:solidFill>
              </a:rPr>
              <a:t>            Boolean done = false;</a:t>
            </a:r>
          </a:p>
          <a:p>
            <a:r>
              <a:rPr lang="en-US" sz="5600" dirty="0" smtClean="0">
                <a:solidFill>
                  <a:srgbClr val="FFFF00"/>
                </a:solidFill>
              </a:rPr>
              <a:t>            Boolean </a:t>
            </a:r>
            <a:r>
              <a:rPr lang="en-US" sz="5600" dirty="0" err="1" smtClean="0">
                <a:solidFill>
                  <a:srgbClr val="FFFF00"/>
                </a:solidFill>
              </a:rPr>
              <a:t>emptySpace</a:t>
            </a:r>
            <a:r>
              <a:rPr lang="en-US" sz="5600" dirty="0" smtClean="0">
                <a:solidFill>
                  <a:srgbClr val="FFFF00"/>
                </a:solidFill>
              </a:rPr>
              <a:t> = false</a:t>
            </a:r>
            <a:r>
              <a:rPr lang="en-US" sz="5600" dirty="0" smtClean="0">
                <a:solidFill>
                  <a:srgbClr val="FFFF00"/>
                </a:solidFill>
              </a:rPr>
              <a:t>;</a:t>
            </a:r>
            <a:endParaRPr lang="en-US" sz="5600" dirty="0" smtClean="0">
              <a:solidFill>
                <a:srgbClr val="FFFF00"/>
              </a:solidFill>
            </a:endParaRPr>
          </a:p>
          <a:p>
            <a:r>
              <a:rPr lang="en-US" sz="5600" dirty="0" smtClean="0">
                <a:solidFill>
                  <a:srgbClr val="FFFF00"/>
                </a:solidFill>
              </a:rPr>
              <a:t>            </a:t>
            </a:r>
            <a:r>
              <a:rPr lang="en-US" sz="5600" dirty="0" err="1" smtClean="0">
                <a:solidFill>
                  <a:srgbClr val="FFFF00"/>
                </a:solidFill>
              </a:rPr>
              <a:t>int</a:t>
            </a:r>
            <a:r>
              <a:rPr lang="en-US" sz="5600" dirty="0" smtClean="0">
                <a:solidFill>
                  <a:srgbClr val="FFFF00"/>
                </a:solidFill>
              </a:rPr>
              <a:t> x = 0;</a:t>
            </a:r>
          </a:p>
          <a:p>
            <a:r>
              <a:rPr lang="en-US" sz="5600" dirty="0" smtClean="0">
                <a:solidFill>
                  <a:srgbClr val="FFFF00"/>
                </a:solidFill>
              </a:rPr>
              <a:t>            </a:t>
            </a:r>
            <a:r>
              <a:rPr lang="en-US" sz="5600" dirty="0" err="1" smtClean="0">
                <a:solidFill>
                  <a:srgbClr val="FFFF00"/>
                </a:solidFill>
              </a:rPr>
              <a:t>int</a:t>
            </a:r>
            <a:r>
              <a:rPr lang="en-US" sz="5600" dirty="0" smtClean="0">
                <a:solidFill>
                  <a:srgbClr val="FFFF00"/>
                </a:solidFill>
              </a:rPr>
              <a:t> y = 0;</a:t>
            </a:r>
          </a:p>
          <a:p>
            <a:pPr>
              <a:buNone/>
            </a:pPr>
            <a:endParaRPr lang="en-US" sz="5600" dirty="0" smtClean="0">
              <a:solidFill>
                <a:srgbClr val="FFFF00"/>
              </a:solidFill>
            </a:endParaRPr>
          </a:p>
          <a:p>
            <a:r>
              <a:rPr lang="en-US" sz="5600" dirty="0" smtClean="0">
                <a:solidFill>
                  <a:srgbClr val="FFFF00"/>
                </a:solidFill>
              </a:rPr>
              <a:t>            while (counter &lt;= </a:t>
            </a:r>
            <a:r>
              <a:rPr lang="en-US" sz="5600" dirty="0" err="1" smtClean="0">
                <a:solidFill>
                  <a:srgbClr val="FFFF00"/>
                </a:solidFill>
              </a:rPr>
              <a:t>compShipCount</a:t>
            </a:r>
            <a:r>
              <a:rPr lang="en-US" sz="56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sz="5600" dirty="0" smtClean="0">
                <a:solidFill>
                  <a:srgbClr val="FFFF00"/>
                </a:solidFill>
              </a:rPr>
              <a:t>            {</a:t>
            </a:r>
          </a:p>
          <a:p>
            <a:r>
              <a:rPr lang="en-US" sz="5600" dirty="0" smtClean="0">
                <a:solidFill>
                  <a:srgbClr val="FFFF00"/>
                </a:solidFill>
              </a:rPr>
              <a:t>                if (counter == 6)</a:t>
            </a:r>
          </a:p>
          <a:p>
            <a:r>
              <a:rPr lang="en-US" sz="5600" dirty="0" smtClean="0">
                <a:solidFill>
                  <a:srgbClr val="FFFF00"/>
                </a:solidFill>
              </a:rPr>
              <a:t>                {</a:t>
            </a:r>
          </a:p>
          <a:p>
            <a:r>
              <a:rPr lang="en-US" sz="5600" dirty="0" smtClean="0">
                <a:solidFill>
                  <a:srgbClr val="FFFF00"/>
                </a:solidFill>
              </a:rPr>
              <a:t>                    units = 5;</a:t>
            </a:r>
          </a:p>
          <a:p>
            <a:r>
              <a:rPr lang="en-US" sz="5600" dirty="0" smtClean="0">
                <a:solidFill>
                  <a:srgbClr val="FFFF00"/>
                </a:solidFill>
              </a:rPr>
              <a:t>                }</a:t>
            </a:r>
          </a:p>
          <a:p>
            <a:r>
              <a:rPr lang="en-US" sz="5600" dirty="0" smtClean="0">
                <a:solidFill>
                  <a:srgbClr val="FFFF00"/>
                </a:solidFill>
              </a:rPr>
              <a:t>                while (!done)</a:t>
            </a:r>
          </a:p>
          <a:p>
            <a:r>
              <a:rPr lang="en-US" sz="5600" dirty="0" smtClean="0">
                <a:solidFill>
                  <a:srgbClr val="FFFF00"/>
                </a:solidFill>
              </a:rPr>
              <a:t>                {</a:t>
            </a:r>
          </a:p>
          <a:p>
            <a:r>
              <a:rPr lang="en-US" sz="5600" dirty="0" smtClean="0">
                <a:solidFill>
                  <a:srgbClr val="FFFF00"/>
                </a:solidFill>
              </a:rPr>
              <a:t>                    while (!</a:t>
            </a:r>
            <a:r>
              <a:rPr lang="en-US" sz="5600" dirty="0" err="1" smtClean="0">
                <a:solidFill>
                  <a:srgbClr val="FFFF00"/>
                </a:solidFill>
              </a:rPr>
              <a:t>emptySpace</a:t>
            </a:r>
            <a:r>
              <a:rPr lang="en-US" sz="56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sz="5600" dirty="0" smtClean="0">
                <a:solidFill>
                  <a:srgbClr val="FFFF00"/>
                </a:solidFill>
              </a:rPr>
              <a:t>                    {</a:t>
            </a:r>
          </a:p>
          <a:p>
            <a:r>
              <a:rPr lang="en-US" sz="5600" dirty="0" smtClean="0">
                <a:solidFill>
                  <a:srgbClr val="FFFF00"/>
                </a:solidFill>
              </a:rPr>
              <a:t>                        x = </a:t>
            </a:r>
            <a:r>
              <a:rPr lang="en-US" sz="5600" dirty="0" err="1" smtClean="0">
                <a:solidFill>
                  <a:srgbClr val="FFFF00"/>
                </a:solidFill>
              </a:rPr>
              <a:t>random.Next</a:t>
            </a:r>
            <a:r>
              <a:rPr lang="en-US" sz="5600" dirty="0" smtClean="0">
                <a:solidFill>
                  <a:srgbClr val="FFFF00"/>
                </a:solidFill>
              </a:rPr>
              <a:t>(0, 8);</a:t>
            </a:r>
          </a:p>
          <a:p>
            <a:r>
              <a:rPr lang="en-US" sz="5600" dirty="0" smtClean="0">
                <a:solidFill>
                  <a:srgbClr val="FFFF00"/>
                </a:solidFill>
              </a:rPr>
              <a:t>                        y = </a:t>
            </a:r>
            <a:r>
              <a:rPr lang="en-US" sz="5600" dirty="0" err="1" smtClean="0">
                <a:solidFill>
                  <a:srgbClr val="FFFF00"/>
                </a:solidFill>
              </a:rPr>
              <a:t>random.Next</a:t>
            </a:r>
            <a:r>
              <a:rPr lang="en-US" sz="5600" dirty="0" smtClean="0">
                <a:solidFill>
                  <a:srgbClr val="FFFF00"/>
                </a:solidFill>
              </a:rPr>
              <a:t>(0, 8);</a:t>
            </a:r>
          </a:p>
          <a:p>
            <a:r>
              <a:rPr lang="en-US" sz="5600" dirty="0" smtClean="0">
                <a:solidFill>
                  <a:srgbClr val="FFFF00"/>
                </a:solidFill>
              </a:rPr>
              <a:t>                        if (</a:t>
            </a:r>
            <a:r>
              <a:rPr lang="en-US" sz="5600" dirty="0" err="1" smtClean="0">
                <a:solidFill>
                  <a:srgbClr val="FFFF00"/>
                </a:solidFill>
              </a:rPr>
              <a:t>computerShips</a:t>
            </a:r>
            <a:r>
              <a:rPr lang="en-US" sz="5600" dirty="0" smtClean="0">
                <a:solidFill>
                  <a:srgbClr val="FFFF00"/>
                </a:solidFill>
              </a:rPr>
              <a:t>[x, y] == "XX")</a:t>
            </a:r>
          </a:p>
          <a:p>
            <a:r>
              <a:rPr lang="en-US" sz="5600" dirty="0" smtClean="0">
                <a:solidFill>
                  <a:srgbClr val="FFFF00"/>
                </a:solidFill>
              </a:rPr>
              <a:t>                        {</a:t>
            </a:r>
          </a:p>
          <a:p>
            <a:r>
              <a:rPr lang="en-US" sz="5600" dirty="0" smtClean="0">
                <a:solidFill>
                  <a:srgbClr val="FFFF00"/>
                </a:solidFill>
              </a:rPr>
              <a:t>                            </a:t>
            </a:r>
            <a:r>
              <a:rPr lang="en-US" sz="5600" dirty="0" err="1" smtClean="0">
                <a:solidFill>
                  <a:srgbClr val="FFFF00"/>
                </a:solidFill>
              </a:rPr>
              <a:t>emptySpace</a:t>
            </a:r>
            <a:r>
              <a:rPr lang="en-US" sz="5600" dirty="0" smtClean="0">
                <a:solidFill>
                  <a:srgbClr val="FFFF00"/>
                </a:solidFill>
              </a:rPr>
              <a:t> = true;</a:t>
            </a:r>
          </a:p>
          <a:p>
            <a:r>
              <a:rPr lang="en-US" sz="5600" dirty="0" smtClean="0">
                <a:solidFill>
                  <a:srgbClr val="FFFF00"/>
                </a:solidFill>
              </a:rPr>
              <a:t>                        }</a:t>
            </a:r>
          </a:p>
          <a:p>
            <a:r>
              <a:rPr lang="en-US" sz="5600" dirty="0" smtClean="0">
                <a:solidFill>
                  <a:srgbClr val="FFFF00"/>
                </a:solidFill>
              </a:rPr>
              <a:t>                    }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Algorithm – Computer Placement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5791200" cy="54864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                  </a:t>
            </a:r>
            <a:r>
              <a:rPr lang="en-US" dirty="0" err="1" smtClean="0">
                <a:solidFill>
                  <a:srgbClr val="FFFF00"/>
                </a:solidFill>
              </a:rPr>
              <a:t>int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direction = </a:t>
            </a:r>
            <a:r>
              <a:rPr lang="en-US" dirty="0" err="1" smtClean="0">
                <a:solidFill>
                  <a:srgbClr val="FFFF00"/>
                </a:solidFill>
              </a:rPr>
              <a:t>random.Next</a:t>
            </a:r>
            <a:r>
              <a:rPr lang="en-US" dirty="0" smtClean="0">
                <a:solidFill>
                  <a:srgbClr val="FFFF00"/>
                </a:solidFill>
              </a:rPr>
              <a:t>(0, 5);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</a:t>
            </a:r>
            <a:r>
              <a:rPr lang="en-US" dirty="0" err="1" smtClean="0">
                <a:solidFill>
                  <a:srgbClr val="FFFF00"/>
                </a:solidFill>
              </a:rPr>
              <a:t>int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directioncount</a:t>
            </a:r>
            <a:r>
              <a:rPr lang="en-US" dirty="0" smtClean="0">
                <a:solidFill>
                  <a:srgbClr val="FFFF00"/>
                </a:solidFill>
              </a:rPr>
              <a:t> = 1;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                   while (</a:t>
            </a:r>
            <a:r>
              <a:rPr lang="en-US" dirty="0" err="1" smtClean="0">
                <a:solidFill>
                  <a:srgbClr val="FFFF00"/>
                </a:solidFill>
              </a:rPr>
              <a:t>directioncount</a:t>
            </a:r>
            <a:r>
              <a:rPr lang="en-US" dirty="0" smtClean="0">
                <a:solidFill>
                  <a:srgbClr val="FFFF00"/>
                </a:solidFill>
              </a:rPr>
              <a:t> &lt;= 4)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{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if (direction &gt; 4)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{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    direction = 1;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}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if (direction == 1)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{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    if (</a:t>
            </a:r>
            <a:r>
              <a:rPr lang="en-US" dirty="0" err="1" smtClean="0">
                <a:solidFill>
                  <a:srgbClr val="FFFF00"/>
                </a:solidFill>
              </a:rPr>
              <a:t>clearPath</a:t>
            </a:r>
            <a:r>
              <a:rPr lang="en-US" dirty="0" smtClean="0">
                <a:solidFill>
                  <a:srgbClr val="FFFF00"/>
                </a:solidFill>
              </a:rPr>
              <a:t>(x, y, 1, units))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    {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        </a:t>
            </a:r>
            <a:r>
              <a:rPr lang="en-US" dirty="0" err="1" smtClean="0">
                <a:solidFill>
                  <a:srgbClr val="FFFF00"/>
                </a:solidFill>
              </a:rPr>
              <a:t>markCompShips</a:t>
            </a:r>
            <a:r>
              <a:rPr lang="en-US" dirty="0" smtClean="0">
                <a:solidFill>
                  <a:srgbClr val="FFFF00"/>
                </a:solidFill>
              </a:rPr>
              <a:t>(x, y, 1, units, </a:t>
            </a:r>
            <a:r>
              <a:rPr lang="en-US" dirty="0" err="1" smtClean="0">
                <a:solidFill>
                  <a:srgbClr val="FFFF00"/>
                </a:solidFill>
              </a:rPr>
              <a:t>getLabel</a:t>
            </a:r>
            <a:r>
              <a:rPr lang="en-US" dirty="0" smtClean="0">
                <a:solidFill>
                  <a:srgbClr val="FFFF00"/>
                </a:solidFill>
              </a:rPr>
              <a:t>(counter));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        done = true;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    }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}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else if (direction == 2)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{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    if (</a:t>
            </a:r>
            <a:r>
              <a:rPr lang="en-US" dirty="0" err="1" smtClean="0">
                <a:solidFill>
                  <a:srgbClr val="FFFF00"/>
                </a:solidFill>
              </a:rPr>
              <a:t>clearPath</a:t>
            </a:r>
            <a:r>
              <a:rPr lang="en-US" dirty="0" smtClean="0">
                <a:solidFill>
                  <a:srgbClr val="FFFF00"/>
                </a:solidFill>
              </a:rPr>
              <a:t>(x, y, 2, units))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    {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        </a:t>
            </a:r>
            <a:r>
              <a:rPr lang="en-US" dirty="0" err="1" smtClean="0">
                <a:solidFill>
                  <a:srgbClr val="FFFF00"/>
                </a:solidFill>
              </a:rPr>
              <a:t>markCompShips</a:t>
            </a:r>
            <a:r>
              <a:rPr lang="en-US" dirty="0" smtClean="0">
                <a:solidFill>
                  <a:srgbClr val="FFFF00"/>
                </a:solidFill>
              </a:rPr>
              <a:t>(x, y, 2, units, </a:t>
            </a:r>
            <a:r>
              <a:rPr lang="en-US" dirty="0" err="1" smtClean="0">
                <a:solidFill>
                  <a:srgbClr val="FFFF00"/>
                </a:solidFill>
              </a:rPr>
              <a:t>getLabel</a:t>
            </a:r>
            <a:r>
              <a:rPr lang="en-US" dirty="0" smtClean="0">
                <a:solidFill>
                  <a:srgbClr val="FFFF00"/>
                </a:solidFill>
              </a:rPr>
              <a:t>(counter));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        done = true;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    }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Algorithm – Computer Placement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5791200" cy="5486400"/>
          </a:xfrm>
        </p:spPr>
        <p:txBody>
          <a:bodyPr>
            <a:normAutofit fontScale="32500" lnSpcReduction="20000"/>
          </a:bodyPr>
          <a:lstStyle/>
          <a:p>
            <a:r>
              <a:rPr lang="en-US" sz="3700" dirty="0" smtClean="0">
                <a:solidFill>
                  <a:srgbClr val="FFFF00"/>
                </a:solidFill>
              </a:rPr>
              <a:t>                        else </a:t>
            </a:r>
            <a:r>
              <a:rPr lang="en-US" sz="3700" dirty="0" smtClean="0">
                <a:solidFill>
                  <a:srgbClr val="FFFF00"/>
                </a:solidFill>
              </a:rPr>
              <a:t>if (direction == 3)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        {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            if (</a:t>
            </a:r>
            <a:r>
              <a:rPr lang="en-US" sz="3700" dirty="0" err="1" smtClean="0">
                <a:solidFill>
                  <a:srgbClr val="FFFF00"/>
                </a:solidFill>
              </a:rPr>
              <a:t>clearPath</a:t>
            </a:r>
            <a:r>
              <a:rPr lang="en-US" sz="3700" dirty="0" smtClean="0">
                <a:solidFill>
                  <a:srgbClr val="FFFF00"/>
                </a:solidFill>
              </a:rPr>
              <a:t>(x, y, 3, units))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            {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                </a:t>
            </a:r>
            <a:r>
              <a:rPr lang="en-US" sz="3700" dirty="0" err="1" smtClean="0">
                <a:solidFill>
                  <a:srgbClr val="FFFF00"/>
                </a:solidFill>
              </a:rPr>
              <a:t>markCompShips</a:t>
            </a:r>
            <a:r>
              <a:rPr lang="en-US" sz="3700" dirty="0" smtClean="0">
                <a:solidFill>
                  <a:srgbClr val="FFFF00"/>
                </a:solidFill>
              </a:rPr>
              <a:t>(x, y, 3, units, </a:t>
            </a:r>
            <a:r>
              <a:rPr lang="en-US" sz="3700" dirty="0" err="1" smtClean="0">
                <a:solidFill>
                  <a:srgbClr val="FFFF00"/>
                </a:solidFill>
              </a:rPr>
              <a:t>getLabel</a:t>
            </a:r>
            <a:r>
              <a:rPr lang="en-US" sz="3700" dirty="0" smtClean="0">
                <a:solidFill>
                  <a:srgbClr val="FFFF00"/>
                </a:solidFill>
              </a:rPr>
              <a:t>(counter));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                done = true;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            }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        }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        else if (direction == 4)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        {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            if (</a:t>
            </a:r>
            <a:r>
              <a:rPr lang="en-US" sz="3700" dirty="0" err="1" smtClean="0">
                <a:solidFill>
                  <a:srgbClr val="FFFF00"/>
                </a:solidFill>
              </a:rPr>
              <a:t>clearPath</a:t>
            </a:r>
            <a:r>
              <a:rPr lang="en-US" sz="3700" dirty="0" smtClean="0">
                <a:solidFill>
                  <a:srgbClr val="FFFF00"/>
                </a:solidFill>
              </a:rPr>
              <a:t>(x, y, 4, units))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            {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                </a:t>
            </a:r>
            <a:r>
              <a:rPr lang="en-US" sz="3700" dirty="0" err="1" smtClean="0">
                <a:solidFill>
                  <a:srgbClr val="FFFF00"/>
                </a:solidFill>
              </a:rPr>
              <a:t>markCompShips</a:t>
            </a:r>
            <a:r>
              <a:rPr lang="en-US" sz="3700" dirty="0" smtClean="0">
                <a:solidFill>
                  <a:srgbClr val="FFFF00"/>
                </a:solidFill>
              </a:rPr>
              <a:t>(x, y, 4, units, </a:t>
            </a:r>
            <a:r>
              <a:rPr lang="en-US" sz="3700" dirty="0" err="1" smtClean="0">
                <a:solidFill>
                  <a:srgbClr val="FFFF00"/>
                </a:solidFill>
              </a:rPr>
              <a:t>getLabel</a:t>
            </a:r>
            <a:r>
              <a:rPr lang="en-US" sz="3700" dirty="0" smtClean="0">
                <a:solidFill>
                  <a:srgbClr val="FFFF00"/>
                </a:solidFill>
              </a:rPr>
              <a:t>(counter));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                done = true;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            }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        }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        direction++;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        </a:t>
            </a:r>
            <a:r>
              <a:rPr lang="en-US" sz="3700" dirty="0" err="1" smtClean="0">
                <a:solidFill>
                  <a:srgbClr val="FFFF00"/>
                </a:solidFill>
              </a:rPr>
              <a:t>directioncount</a:t>
            </a:r>
            <a:r>
              <a:rPr lang="en-US" sz="3700" dirty="0" smtClean="0">
                <a:solidFill>
                  <a:srgbClr val="FFFF00"/>
                </a:solidFill>
              </a:rPr>
              <a:t>++;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    }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    </a:t>
            </a:r>
            <a:r>
              <a:rPr lang="en-US" sz="3700" dirty="0" err="1" smtClean="0">
                <a:solidFill>
                  <a:srgbClr val="FFFF00"/>
                </a:solidFill>
              </a:rPr>
              <a:t>emptySpace</a:t>
            </a:r>
            <a:r>
              <a:rPr lang="en-US" sz="3700" dirty="0" smtClean="0">
                <a:solidFill>
                  <a:srgbClr val="FFFF00"/>
                </a:solidFill>
              </a:rPr>
              <a:t> = false;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}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if (counter != 3 &amp;&amp; counter != 8)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{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    units--;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}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counter++;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    done = false;</a:t>
            </a:r>
          </a:p>
          <a:p>
            <a:r>
              <a:rPr lang="en-US" sz="3700" dirty="0" smtClean="0">
                <a:solidFill>
                  <a:srgbClr val="FFFF00"/>
                </a:solidFill>
              </a:rPr>
              <a:t>            }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System Architecture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12" y="1295400"/>
            <a:ext cx="87827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Estimate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144 </a:t>
            </a:r>
            <a:r>
              <a:rPr lang="en-US" dirty="0" smtClean="0">
                <a:solidFill>
                  <a:srgbClr val="FFFF00"/>
                </a:solidFill>
              </a:rPr>
              <a:t>hours in the </a:t>
            </a:r>
            <a:r>
              <a:rPr lang="en-US" dirty="0" smtClean="0">
                <a:solidFill>
                  <a:srgbClr val="FFFF00"/>
                </a:solidFill>
              </a:rPr>
              <a:t>semester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8-12 hours a </a:t>
            </a:r>
            <a:r>
              <a:rPr lang="en-US" dirty="0" smtClean="0">
                <a:solidFill>
                  <a:srgbClr val="FFFF00"/>
                </a:solidFill>
              </a:rPr>
              <a:t>week</a:t>
            </a:r>
          </a:p>
          <a:p>
            <a:pPr lvl="1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-381000" y="2667000"/>
          <a:ext cx="8915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Schedule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-762000" y="609600"/>
          <a:ext cx="9753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Reality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8 – 12 hours a week…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Beginning was a little less than 8 hours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End was exceeded 12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Averaged out, but less pressure at start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Schedule ran into problems almost immediately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Priority of tasks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Video -  kind of useless without  hit s and misses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game state – need a state to display, need a game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Ship placement = highest priority.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Design changes (extra features, windows media player)</a:t>
            </a:r>
          </a:p>
          <a:p>
            <a:pPr lvl="2"/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Goal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Design and Implement an interactive “Battleship” type game.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Language/IDE:   C#, Visual Studio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User friendly GUI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Interactive </a:t>
            </a:r>
            <a:r>
              <a:rPr lang="en-US" dirty="0" smtClean="0">
                <a:solidFill>
                  <a:srgbClr val="FFFF00"/>
                </a:solidFill>
              </a:rPr>
              <a:t>Input</a:t>
            </a:r>
            <a:endParaRPr lang="en-US" dirty="0" smtClean="0">
              <a:solidFill>
                <a:srgbClr val="FFFF00"/>
              </a:solidFill>
            </a:endParaRP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Immersive </a:t>
            </a:r>
            <a:r>
              <a:rPr lang="en-US" dirty="0" smtClean="0">
                <a:solidFill>
                  <a:srgbClr val="FFFF00"/>
                </a:solidFill>
              </a:rPr>
              <a:t>Output 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Embedded videos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Logical AI Opponent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Features – Saving/Loading, Various Options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Increase experience with C#, and Visual Studio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Conclusion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Sea 4 (Interactive Battleship)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 user friendly GUI, incorporates a phase system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Many Features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Music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Game variations </a:t>
            </a: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Number of Ships</a:t>
            </a: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Difficulty settings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Visual feedback -  ship placement, videos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Load/Save    …. And More!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It was a fun project, that I enjoyed, and I am happy with the outcome.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Conclusion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Provided programming experience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embedded videos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IO, Data Structures, GUI design, AI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experience with C# and Visual </a:t>
            </a:r>
            <a:r>
              <a:rPr lang="en-US" dirty="0" smtClean="0">
                <a:solidFill>
                  <a:srgbClr val="FFFF00"/>
                </a:solidFill>
              </a:rPr>
              <a:t>Studio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Provided software development experience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Design -&gt; proposals -&gt; implementation -&gt; even distribution, this covered it all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Learned to accept/incorporate peer feedback through heuristic evaluations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Flexibility, as design can change, and problems arise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0"/>
            <a:ext cx="8229600" cy="3200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Questions?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www.ussmullinnix.org/Sinkex_Fireball_Na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81200"/>
            <a:ext cx="5715000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Essentials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Game Logic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Detect Valid Moves *especially important with ship placement, by both computer and player*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Fewer moves as game progresses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Win/Loss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Game Data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Need a way to represent a game state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Load/Save that state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AI opponent should make smart moves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Look for ships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Continue to sink a ship if found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Eventually opted to have several difficulty settings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Essentials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And of course…. A GUI!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workhorse of the program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Interactive component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Respond to player’s choices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Provide updates to game state, based on player’s actions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Be prepared to handle anything - especially incorrect responses.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GUI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Menu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Load/save/new game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Options (extra features)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Text Box and Ship Counter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Inform player of win/loss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Game Messages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Action Window – Embedded Video/Interactive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 Sea Grids (Array of Buttons)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Firing Grid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Ship Placement Grid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Firing Grid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Used to attack computer’s ships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Indicates hit/miss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Red: hit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White: miss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Blue: potential targets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Player can select 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position, which is highlighted, and then click the “Fire!” Button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*Note* Clicking twice allows users the freedom to change their minds if a mistake is made.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Ship Placement Grid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Used initially to place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ships…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Three Stages (Ship Placement)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User selects position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Possible layouts displayed, user chooses one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User confirms ship placement, may cancel anytime during the process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Player can view the status of their fleet</a:t>
            </a:r>
          </a:p>
          <a:p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 smtClean="0">
                <a:solidFill>
                  <a:srgbClr val="FFFF00"/>
                </a:solidFill>
              </a:rPr>
              <a:t>argeted by the computer, indicates computers hits/misses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Conceptual GUI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2006</Words>
  <Application>Microsoft Office PowerPoint</Application>
  <PresentationFormat>On-screen Show (4:3)</PresentationFormat>
  <Paragraphs>410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SEA-4</vt:lpstr>
      <vt:lpstr>The 4th Chapter</vt:lpstr>
      <vt:lpstr>The Goal</vt:lpstr>
      <vt:lpstr>The Essentials</vt:lpstr>
      <vt:lpstr>The Essentials</vt:lpstr>
      <vt:lpstr>The GUI</vt:lpstr>
      <vt:lpstr>Firing Grid</vt:lpstr>
      <vt:lpstr>Ship Placement Grid</vt:lpstr>
      <vt:lpstr>The Conceptual GUI</vt:lpstr>
      <vt:lpstr>The Illusion of Control</vt:lpstr>
      <vt:lpstr>The Solution</vt:lpstr>
      <vt:lpstr>GUI - Start</vt:lpstr>
      <vt:lpstr>GUI - Ship</vt:lpstr>
      <vt:lpstr>GUI - Game</vt:lpstr>
      <vt:lpstr>GUI – Game Over</vt:lpstr>
      <vt:lpstr>Data Files</vt:lpstr>
      <vt:lpstr>It sounded good at the time…</vt:lpstr>
      <vt:lpstr>A Game State</vt:lpstr>
      <vt:lpstr>Game State - Redesign</vt:lpstr>
      <vt:lpstr>Embedded Video</vt:lpstr>
      <vt:lpstr>An image says a 1000 words</vt:lpstr>
      <vt:lpstr>System Design</vt:lpstr>
      <vt:lpstr>Algorithm – Computer Placement</vt:lpstr>
      <vt:lpstr>Algorithm – Computer Placement</vt:lpstr>
      <vt:lpstr>Algorithm – Computer Placement</vt:lpstr>
      <vt:lpstr>System Architecture</vt:lpstr>
      <vt:lpstr>The Estimate</vt:lpstr>
      <vt:lpstr>The Schedule</vt:lpstr>
      <vt:lpstr>The Reality</vt:lpstr>
      <vt:lpstr>Conclusion</vt:lpstr>
      <vt:lpstr>Conclusion</vt:lpstr>
      <vt:lpstr>Questions?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SEA-4: An interactive Battleship</dc:title>
  <dc:creator>FurryWolfy</dc:creator>
  <cp:lastModifiedBy>Waterfox</cp:lastModifiedBy>
  <cp:revision>67</cp:revision>
  <dcterms:created xsi:type="dcterms:W3CDTF">2011-02-17T05:22:57Z</dcterms:created>
  <dcterms:modified xsi:type="dcterms:W3CDTF">2011-04-11T22:21:50Z</dcterms:modified>
</cp:coreProperties>
</file>