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82" r:id="rId8"/>
    <p:sldId id="283" r:id="rId9"/>
    <p:sldId id="263" r:id="rId10"/>
    <p:sldId id="264" r:id="rId11"/>
    <p:sldId id="266" r:id="rId12"/>
    <p:sldId id="269" r:id="rId13"/>
    <p:sldId id="272" r:id="rId14"/>
    <p:sldId id="271" r:id="rId15"/>
    <p:sldId id="273" r:id="rId16"/>
    <p:sldId id="277" r:id="rId17"/>
    <p:sldId id="284" r:id="rId18"/>
    <p:sldId id="285" r:id="rId19"/>
    <p:sldId id="286" r:id="rId20"/>
    <p:sldId id="281"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D0487BB-0F96-4BD0-B99C-DB168824D7C4}" type="datetimeFigureOut">
              <a:rPr lang="en-US" smtClean="0"/>
              <a:pPr/>
              <a:t>4/15/2010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94A7EAC-9C69-409F-AEC0-E61CF25CBB3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D0487BB-0F96-4BD0-B99C-DB168824D7C4}" type="datetimeFigureOut">
              <a:rPr lang="en-US" smtClean="0"/>
              <a:pPr/>
              <a:t>4/15/2010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4A7EAC-9C69-409F-AEC0-E61CF25CBB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D0487BB-0F96-4BD0-B99C-DB168824D7C4}" type="datetimeFigureOut">
              <a:rPr lang="en-US" smtClean="0"/>
              <a:pPr/>
              <a:t>4/15/2010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4A7EAC-9C69-409F-AEC0-E61CF25CBB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D0487BB-0F96-4BD0-B99C-DB168824D7C4}" type="datetimeFigureOut">
              <a:rPr lang="en-US" smtClean="0"/>
              <a:pPr/>
              <a:t>4/15/2010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4A7EAC-9C69-409F-AEC0-E61CF25CBB37}"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D0487BB-0F96-4BD0-B99C-DB168824D7C4}" type="datetimeFigureOut">
              <a:rPr lang="en-US" smtClean="0"/>
              <a:pPr/>
              <a:t>4/15/2010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4A7EAC-9C69-409F-AEC0-E61CF25CBB3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D0487BB-0F96-4BD0-B99C-DB168824D7C4}" type="datetimeFigureOut">
              <a:rPr lang="en-US" smtClean="0"/>
              <a:pPr/>
              <a:t>4/15/2010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94A7EAC-9C69-409F-AEC0-E61CF25CBB37}"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D0487BB-0F96-4BD0-B99C-DB168824D7C4}" type="datetimeFigureOut">
              <a:rPr lang="en-US" smtClean="0"/>
              <a:pPr/>
              <a:t>4/15/2010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94A7EAC-9C69-409F-AEC0-E61CF25CBB3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D0487BB-0F96-4BD0-B99C-DB168824D7C4}" type="datetimeFigureOut">
              <a:rPr lang="en-US" smtClean="0"/>
              <a:pPr/>
              <a:t>4/15/2010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94A7EAC-9C69-409F-AEC0-E61CF25CBB37}"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D0487BB-0F96-4BD0-B99C-DB168824D7C4}" type="datetimeFigureOut">
              <a:rPr lang="en-US" smtClean="0"/>
              <a:pPr/>
              <a:t>4/15/2010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94A7EAC-9C69-409F-AEC0-E61CF25CBB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D0487BB-0F96-4BD0-B99C-DB168824D7C4}" type="datetimeFigureOut">
              <a:rPr lang="en-US" smtClean="0"/>
              <a:pPr/>
              <a:t>4/15/2010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94A7EAC-9C69-409F-AEC0-E61CF25CBB3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D0487BB-0F96-4BD0-B99C-DB168824D7C4}" type="datetimeFigureOut">
              <a:rPr lang="en-US" smtClean="0"/>
              <a:pPr/>
              <a:t>4/15/2010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94A7EAC-9C69-409F-AEC0-E61CF25CBB3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D0487BB-0F96-4BD0-B99C-DB168824D7C4}" type="datetimeFigureOut">
              <a:rPr lang="en-US" smtClean="0"/>
              <a:pPr/>
              <a:t>4/15/2010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94A7EAC-9C69-409F-AEC0-E61CF25CBB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Providence Hospital Nurse Scheduling</a:t>
            </a:r>
            <a:endParaRPr lang="en-US" dirty="0"/>
          </a:p>
        </p:txBody>
      </p:sp>
      <p:sp>
        <p:nvSpPr>
          <p:cNvPr id="3" name="Subtitle 2"/>
          <p:cNvSpPr>
            <a:spLocks noGrp="1"/>
          </p:cNvSpPr>
          <p:nvPr>
            <p:ph type="subTitle" idx="1"/>
          </p:nvPr>
        </p:nvSpPr>
        <p:spPr/>
        <p:txBody>
          <a:bodyPr/>
          <a:lstStyle/>
          <a:p>
            <a:r>
              <a:rPr lang="en-US" dirty="0" smtClean="0"/>
              <a:t>Richard Patrick Greer</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14!= 14*13*12*11*10*9*8*7*6*5*4*3*2*1</a:t>
            </a:r>
          </a:p>
          <a:p>
            <a:r>
              <a:rPr lang="en-US" dirty="0" smtClean="0"/>
              <a:t>= 87,178,291,200 </a:t>
            </a:r>
            <a:endParaRPr lang="en-US" dirty="0"/>
          </a:p>
          <a:p>
            <a:r>
              <a:rPr lang="en-US" dirty="0" smtClean="0"/>
              <a:t>However, in most situations there will be about 30-50 babies with 0-3 babies assigned to a nurse.</a:t>
            </a:r>
          </a:p>
          <a:p>
            <a:pPr>
              <a:buNone/>
            </a:pPr>
            <a:endParaRPr lang="en-US" dirty="0" smtClean="0"/>
          </a:p>
          <a:p>
            <a:pPr>
              <a:buNone/>
            </a:pPr>
            <a:endParaRPr lang="en-US" dirty="0"/>
          </a:p>
          <a:p>
            <a:pPr>
              <a:buNone/>
            </a:pPr>
            <a:endParaRPr lang="en-US" dirty="0" smtClean="0"/>
          </a:p>
          <a:p>
            <a:pPr>
              <a:buNone/>
            </a:pPr>
            <a:endParaRPr lang="en-US" dirty="0"/>
          </a:p>
          <a:p>
            <a:pPr>
              <a:buNone/>
            </a:pPr>
            <a:endParaRPr lang="en-US" dirty="0" smtClean="0"/>
          </a:p>
          <a:p>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problem space will change depending on the number of nurses, babies, and the medical risk of the babies. </a:t>
            </a:r>
          </a:p>
          <a:p>
            <a:r>
              <a:rPr lang="en-US" dirty="0" smtClean="0"/>
              <a:t>Still the problem space will be very large.</a:t>
            </a:r>
            <a:endParaRPr lang="en-US" dirty="0"/>
          </a:p>
        </p:txBody>
      </p:sp>
      <p:sp>
        <p:nvSpPr>
          <p:cNvPr id="2" name="Title 1"/>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Since the problem space is so large a genetic algorithm is used.</a:t>
            </a:r>
          </a:p>
        </p:txBody>
      </p:sp>
      <p:sp>
        <p:nvSpPr>
          <p:cNvPr id="2" name="Title 1"/>
          <p:cNvSpPr>
            <a:spLocks noGrp="1"/>
          </p:cNvSpPr>
          <p:nvPr>
            <p:ph type="title"/>
          </p:nvPr>
        </p:nvSpPr>
        <p:spPr/>
        <p:txBody>
          <a:bodyPr/>
          <a:lstStyle/>
          <a:p>
            <a:r>
              <a:rPr lang="en-US" dirty="0" smtClean="0"/>
              <a:t>Genetic Algorithm</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chromosome will be represented as an array</a:t>
            </a:r>
          </a:p>
          <a:p>
            <a:r>
              <a:rPr lang="en-US" dirty="0" smtClean="0"/>
              <a:t>The index of the array will correspond to a particular baby and the row will hold the nurse.</a:t>
            </a:r>
          </a:p>
          <a:p>
            <a:endParaRPr lang="en-US" dirty="0"/>
          </a:p>
        </p:txBody>
      </p:sp>
      <p:sp>
        <p:nvSpPr>
          <p:cNvPr id="2" name="Title 1"/>
          <p:cNvSpPr>
            <a:spLocks noGrp="1"/>
          </p:cNvSpPr>
          <p:nvPr>
            <p:ph type="title"/>
          </p:nvPr>
        </p:nvSpPr>
        <p:spPr/>
        <p:txBody>
          <a:bodyPr/>
          <a:lstStyle/>
          <a:p>
            <a:r>
              <a:rPr lang="en-US" dirty="0" smtClean="0"/>
              <a:t>Chromosome</a:t>
            </a:r>
            <a:endParaRPr lang="en-US" dirty="0"/>
          </a:p>
        </p:txBody>
      </p:sp>
      <p:pic>
        <p:nvPicPr>
          <p:cNvPr id="4098" name="Picture 2"/>
          <p:cNvPicPr>
            <a:picLocks noChangeAspect="1" noChangeArrowheads="1"/>
          </p:cNvPicPr>
          <p:nvPr/>
        </p:nvPicPr>
        <p:blipFill>
          <a:blip r:embed="rId2"/>
          <a:srcRect/>
          <a:stretch>
            <a:fillRect/>
          </a:stretch>
        </p:blipFill>
        <p:spPr bwMode="auto">
          <a:xfrm>
            <a:off x="8132802" y="0"/>
            <a:ext cx="1011198"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random point or points in the chromosome will be chosen for mutation.</a:t>
            </a:r>
          </a:p>
          <a:p>
            <a:r>
              <a:rPr lang="en-US" dirty="0" smtClean="0"/>
              <a:t>A nurse or nurses will be changed to a new valid choice that still meets the constraints by switching one nurse from a different point in the chromosome with another. </a:t>
            </a:r>
          </a:p>
          <a:p>
            <a:endParaRPr lang="en-US" dirty="0" smtClean="0"/>
          </a:p>
          <a:p>
            <a:r>
              <a:rPr lang="en-US" dirty="0" smtClean="0"/>
              <a:t>if(</a:t>
            </a:r>
            <a:r>
              <a:rPr lang="en-US" dirty="0" err="1" smtClean="0"/>
              <a:t>isValid</a:t>
            </a:r>
            <a:r>
              <a:rPr lang="en-US" dirty="0" smtClean="0"/>
              <a:t>(mutant))</a:t>
            </a:r>
          </a:p>
          <a:p>
            <a:r>
              <a:rPr lang="en-US" dirty="0" smtClean="0"/>
              <a:t>pop[x] = mutant;</a:t>
            </a:r>
          </a:p>
        </p:txBody>
      </p:sp>
      <p:sp>
        <p:nvSpPr>
          <p:cNvPr id="2" name="Title 1"/>
          <p:cNvSpPr>
            <a:spLocks noGrp="1"/>
          </p:cNvSpPr>
          <p:nvPr>
            <p:ph type="title"/>
          </p:nvPr>
        </p:nvSpPr>
        <p:spPr/>
        <p:txBody>
          <a:bodyPr/>
          <a:lstStyle/>
          <a:p>
            <a:r>
              <a:rPr lang="en-US" dirty="0" smtClean="0"/>
              <a:t>Mutation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Partially mapped cross over is used</a:t>
            </a:r>
          </a:p>
          <a:p>
            <a:r>
              <a:rPr lang="en-US" dirty="0" smtClean="0"/>
              <a:t>After crossover is completed a function is used to check whether or not the new chromosome is valid</a:t>
            </a:r>
          </a:p>
          <a:p>
            <a:r>
              <a:rPr lang="en-US" dirty="0" smtClean="0"/>
              <a:t>If it is valid the new chromosome is added to the population.</a:t>
            </a:r>
          </a:p>
          <a:p>
            <a:endParaRPr lang="en-US" dirty="0" smtClean="0"/>
          </a:p>
          <a:p>
            <a:r>
              <a:rPr lang="en-US" dirty="0" smtClean="0"/>
              <a:t>if(</a:t>
            </a:r>
            <a:r>
              <a:rPr lang="en-US" dirty="0" err="1" smtClean="0"/>
              <a:t>isValid</a:t>
            </a:r>
            <a:r>
              <a:rPr lang="en-US" dirty="0" smtClean="0"/>
              <a:t>(offspring1))</a:t>
            </a:r>
          </a:p>
          <a:p>
            <a:r>
              <a:rPr lang="en-US" dirty="0" smtClean="0"/>
              <a:t>                    parent1 = offspring1;</a:t>
            </a:r>
          </a:p>
          <a:p>
            <a:r>
              <a:rPr lang="en-US" dirty="0" smtClean="0"/>
              <a:t>                </a:t>
            </a:r>
          </a:p>
          <a:p>
            <a:r>
              <a:rPr lang="en-US" dirty="0" smtClean="0"/>
              <a:t>if(</a:t>
            </a:r>
            <a:r>
              <a:rPr lang="en-US" dirty="0" err="1" smtClean="0"/>
              <a:t>isValid</a:t>
            </a:r>
            <a:r>
              <a:rPr lang="en-US" dirty="0" smtClean="0"/>
              <a:t>(offspring2))</a:t>
            </a:r>
          </a:p>
          <a:p>
            <a:r>
              <a:rPr lang="en-US" dirty="0" smtClean="0"/>
              <a:t>                    parent2 = offspring2;</a:t>
            </a:r>
            <a:endParaRPr lang="en-US" dirty="0"/>
          </a:p>
        </p:txBody>
      </p:sp>
      <p:sp>
        <p:nvSpPr>
          <p:cNvPr id="2" name="Title 1"/>
          <p:cNvSpPr>
            <a:spLocks noGrp="1"/>
          </p:cNvSpPr>
          <p:nvPr>
            <p:ph type="title"/>
          </p:nvPr>
        </p:nvSpPr>
        <p:spPr/>
        <p:txBody>
          <a:bodyPr/>
          <a:lstStyle/>
          <a:p>
            <a:r>
              <a:rPr lang="en-US" dirty="0" smtClean="0"/>
              <a:t>Crossover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800" dirty="0" err="1" smtClean="0"/>
              <a:t>int</a:t>
            </a:r>
            <a:r>
              <a:rPr lang="en-US" sz="1800" dirty="0" smtClean="0"/>
              <a:t> best = 100; // first </a:t>
            </a:r>
            <a:r>
              <a:rPr lang="en-US" sz="1800" dirty="0" err="1" smtClean="0"/>
              <a:t>pref</a:t>
            </a:r>
            <a:endParaRPr lang="en-US" sz="1800" dirty="0" smtClean="0"/>
          </a:p>
          <a:p>
            <a:r>
              <a:rPr lang="en-US" sz="1800" dirty="0" err="1" smtClean="0"/>
              <a:t>int</a:t>
            </a:r>
            <a:r>
              <a:rPr lang="en-US" sz="1800" dirty="0" smtClean="0"/>
              <a:t> second = 50; // second pick</a:t>
            </a:r>
          </a:p>
          <a:p>
            <a:r>
              <a:rPr lang="en-US" sz="1800" dirty="0" err="1" smtClean="0"/>
              <a:t>int</a:t>
            </a:r>
            <a:r>
              <a:rPr lang="en-US" sz="1800" dirty="0" smtClean="0"/>
              <a:t> third = 25; // third pick</a:t>
            </a:r>
          </a:p>
          <a:p>
            <a:endParaRPr lang="en-US" sz="1800" dirty="0" smtClean="0"/>
          </a:p>
          <a:p>
            <a:r>
              <a:rPr lang="en-US" sz="1800" dirty="0" err="1" smtClean="0"/>
              <a:t>int</a:t>
            </a:r>
            <a:r>
              <a:rPr lang="en-US" sz="1800" dirty="0" smtClean="0"/>
              <a:t> </a:t>
            </a:r>
            <a:r>
              <a:rPr lang="en-US" sz="1800" dirty="0" err="1" smtClean="0"/>
              <a:t>notPref</a:t>
            </a:r>
            <a:r>
              <a:rPr lang="en-US" sz="1800" dirty="0" smtClean="0"/>
              <a:t> = -100; // not a </a:t>
            </a:r>
            <a:r>
              <a:rPr lang="en-US" sz="1800" dirty="0" err="1" smtClean="0"/>
              <a:t>pref</a:t>
            </a:r>
            <a:endParaRPr lang="en-US" sz="1800" dirty="0" smtClean="0"/>
          </a:p>
          <a:p>
            <a:endParaRPr lang="en-US" sz="1800" dirty="0" smtClean="0"/>
          </a:p>
          <a:p>
            <a:endParaRPr lang="en-US" sz="1800" dirty="0" smtClean="0"/>
          </a:p>
          <a:p>
            <a:endParaRPr lang="en-US" sz="1800" dirty="0" smtClean="0"/>
          </a:p>
        </p:txBody>
      </p:sp>
      <p:sp>
        <p:nvSpPr>
          <p:cNvPr id="2" name="Title 1"/>
          <p:cNvSpPr>
            <a:spLocks noGrp="1"/>
          </p:cNvSpPr>
          <p:nvPr>
            <p:ph type="title"/>
          </p:nvPr>
        </p:nvSpPr>
        <p:spPr/>
        <p:txBody>
          <a:bodyPr/>
          <a:lstStyle/>
          <a:p>
            <a:r>
              <a:rPr lang="en-US" dirty="0" smtClean="0"/>
              <a:t>Fitness</a:t>
            </a:r>
            <a:endParaRPr lang="en-US" dirty="0"/>
          </a:p>
        </p:txBody>
      </p:sp>
      <p:pic>
        <p:nvPicPr>
          <p:cNvPr id="3075" name="Picture 3"/>
          <p:cNvPicPr>
            <a:picLocks noChangeAspect="1" noChangeArrowheads="1"/>
          </p:cNvPicPr>
          <p:nvPr/>
        </p:nvPicPr>
        <p:blipFill>
          <a:blip r:embed="rId2"/>
          <a:srcRect/>
          <a:stretch>
            <a:fillRect/>
          </a:stretch>
        </p:blipFill>
        <p:spPr bwMode="auto">
          <a:xfrm>
            <a:off x="4724400" y="914400"/>
            <a:ext cx="4038600" cy="36911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GUI!</a:t>
            </a:r>
            <a:endParaRPr lang="en-US" dirty="0"/>
          </a:p>
        </p:txBody>
      </p:sp>
      <p:sp>
        <p:nvSpPr>
          <p:cNvPr id="7" name="TextBox 6"/>
          <p:cNvSpPr txBox="1"/>
          <p:nvPr/>
        </p:nvSpPr>
        <p:spPr>
          <a:xfrm>
            <a:off x="685800" y="1828800"/>
            <a:ext cx="3200400" cy="1477328"/>
          </a:xfrm>
          <a:prstGeom prst="rect">
            <a:avLst/>
          </a:prstGeom>
          <a:noFill/>
        </p:spPr>
        <p:txBody>
          <a:bodyPr wrap="square" rtlCol="0">
            <a:spAutoFit/>
          </a:bodyPr>
          <a:lstStyle/>
          <a:p>
            <a:r>
              <a:rPr lang="en-US" dirty="0" smtClean="0"/>
              <a:t>The progress bar is incremented for every new generation of solutions that is created by the genetic algorithm.</a:t>
            </a:r>
            <a:endParaRPr lang="en-US" dirty="0"/>
          </a:p>
        </p:txBody>
      </p:sp>
      <p:pic>
        <p:nvPicPr>
          <p:cNvPr id="6148" name="Picture 4"/>
          <p:cNvPicPr>
            <a:picLocks noGrp="1" noChangeAspect="1" noChangeArrowheads="1"/>
          </p:cNvPicPr>
          <p:nvPr>
            <p:ph idx="1"/>
          </p:nvPr>
        </p:nvPicPr>
        <p:blipFill>
          <a:blip r:embed="rId2"/>
          <a:srcRect/>
          <a:stretch>
            <a:fillRect/>
          </a:stretch>
        </p:blipFill>
        <p:spPr bwMode="auto">
          <a:xfrm>
            <a:off x="4317847" y="914400"/>
            <a:ext cx="3971848" cy="502920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Sample Results</a:t>
            </a:r>
            <a:endParaRPr lang="en-US" dirty="0"/>
          </a:p>
        </p:txBody>
      </p:sp>
      <p:pic>
        <p:nvPicPr>
          <p:cNvPr id="7173" name="Picture 5"/>
          <p:cNvPicPr>
            <a:picLocks noChangeAspect="1" noChangeArrowheads="1"/>
          </p:cNvPicPr>
          <p:nvPr/>
        </p:nvPicPr>
        <p:blipFill>
          <a:blip r:embed="rId2"/>
          <a:srcRect/>
          <a:stretch>
            <a:fillRect/>
          </a:stretch>
        </p:blipFill>
        <p:spPr bwMode="auto">
          <a:xfrm>
            <a:off x="2438400" y="1143000"/>
            <a:ext cx="822613" cy="5715000"/>
          </a:xfrm>
          <a:prstGeom prst="rect">
            <a:avLst/>
          </a:prstGeom>
          <a:noFill/>
          <a:ln w="9525">
            <a:noFill/>
            <a:miter lim="800000"/>
            <a:headEnd/>
            <a:tailEnd/>
          </a:ln>
          <a:effectLst/>
        </p:spPr>
      </p:pic>
      <p:pic>
        <p:nvPicPr>
          <p:cNvPr id="7175" name="Picture 7"/>
          <p:cNvPicPr>
            <a:picLocks noChangeAspect="1" noChangeArrowheads="1"/>
          </p:cNvPicPr>
          <p:nvPr/>
        </p:nvPicPr>
        <p:blipFill>
          <a:blip r:embed="rId3"/>
          <a:srcRect/>
          <a:stretch>
            <a:fillRect/>
          </a:stretch>
        </p:blipFill>
        <p:spPr bwMode="auto">
          <a:xfrm>
            <a:off x="1295400" y="1143000"/>
            <a:ext cx="929093" cy="5715000"/>
          </a:xfrm>
          <a:prstGeom prst="rect">
            <a:avLst/>
          </a:prstGeom>
          <a:noFill/>
          <a:ln w="9525">
            <a:noFill/>
            <a:miter lim="800000"/>
            <a:headEnd/>
            <a:tailEnd/>
          </a:ln>
          <a:effectLst/>
        </p:spPr>
      </p:pic>
      <p:pic>
        <p:nvPicPr>
          <p:cNvPr id="7176" name="Picture 8"/>
          <p:cNvPicPr>
            <a:picLocks noChangeAspect="1" noChangeArrowheads="1"/>
          </p:cNvPicPr>
          <p:nvPr/>
        </p:nvPicPr>
        <p:blipFill>
          <a:blip r:embed="rId4"/>
          <a:srcRect/>
          <a:stretch>
            <a:fillRect/>
          </a:stretch>
        </p:blipFill>
        <p:spPr bwMode="auto">
          <a:xfrm>
            <a:off x="5410200" y="1219200"/>
            <a:ext cx="2686050" cy="2457450"/>
          </a:xfrm>
          <a:prstGeom prst="rect">
            <a:avLst/>
          </a:prstGeom>
          <a:noFill/>
          <a:ln w="9525">
            <a:noFill/>
            <a:miter lim="800000"/>
            <a:headEnd/>
            <a:tailEnd/>
          </a:ln>
          <a:effectLst/>
        </p:spPr>
      </p:pic>
      <p:pic>
        <p:nvPicPr>
          <p:cNvPr id="7177" name="Picture 9"/>
          <p:cNvPicPr>
            <a:picLocks noChangeAspect="1" noChangeArrowheads="1"/>
          </p:cNvPicPr>
          <p:nvPr/>
        </p:nvPicPr>
        <p:blipFill>
          <a:blip r:embed="rId5"/>
          <a:srcRect/>
          <a:stretch>
            <a:fillRect/>
          </a:stretch>
        </p:blipFill>
        <p:spPr bwMode="auto">
          <a:xfrm>
            <a:off x="3581400" y="1143000"/>
            <a:ext cx="721102" cy="5715000"/>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Sample Results</a:t>
            </a:r>
            <a:endParaRPr lang="en-US" dirty="0"/>
          </a:p>
        </p:txBody>
      </p:sp>
      <p:pic>
        <p:nvPicPr>
          <p:cNvPr id="33794" name="Picture 2"/>
          <p:cNvPicPr>
            <a:picLocks noGrp="1" noChangeAspect="1" noChangeArrowheads="1"/>
          </p:cNvPicPr>
          <p:nvPr>
            <p:ph idx="1"/>
          </p:nvPr>
        </p:nvPicPr>
        <p:blipFill>
          <a:blip r:embed="rId2"/>
          <a:srcRect/>
          <a:stretch>
            <a:fillRect/>
          </a:stretch>
        </p:blipFill>
        <p:spPr bwMode="auto">
          <a:xfrm>
            <a:off x="762000" y="1371599"/>
            <a:ext cx="914400" cy="5538953"/>
          </a:xfrm>
          <a:prstGeom prst="rect">
            <a:avLst/>
          </a:prstGeom>
          <a:noFill/>
          <a:ln w="9525">
            <a:noFill/>
            <a:miter lim="800000"/>
            <a:headEnd/>
            <a:tailEnd/>
          </a:ln>
          <a:effectLst/>
        </p:spPr>
      </p:pic>
      <p:pic>
        <p:nvPicPr>
          <p:cNvPr id="33795" name="Picture 3"/>
          <p:cNvPicPr>
            <a:picLocks noChangeAspect="1" noChangeArrowheads="1"/>
          </p:cNvPicPr>
          <p:nvPr/>
        </p:nvPicPr>
        <p:blipFill>
          <a:blip r:embed="rId3"/>
          <a:srcRect/>
          <a:stretch>
            <a:fillRect/>
          </a:stretch>
        </p:blipFill>
        <p:spPr bwMode="auto">
          <a:xfrm>
            <a:off x="2819400" y="1371600"/>
            <a:ext cx="693564" cy="5486400"/>
          </a:xfrm>
          <a:prstGeom prst="rect">
            <a:avLst/>
          </a:prstGeom>
          <a:noFill/>
          <a:ln w="9525">
            <a:noFill/>
            <a:miter lim="800000"/>
            <a:headEnd/>
            <a:tailEnd/>
          </a:ln>
          <a:effectLst/>
        </p:spPr>
      </p:pic>
      <p:pic>
        <p:nvPicPr>
          <p:cNvPr id="33796" name="Picture 4"/>
          <p:cNvPicPr>
            <a:picLocks noChangeAspect="1" noChangeArrowheads="1"/>
          </p:cNvPicPr>
          <p:nvPr/>
        </p:nvPicPr>
        <p:blipFill>
          <a:blip r:embed="rId4"/>
          <a:srcRect/>
          <a:stretch>
            <a:fillRect/>
          </a:stretch>
        </p:blipFill>
        <p:spPr bwMode="auto">
          <a:xfrm>
            <a:off x="1752600" y="1371600"/>
            <a:ext cx="805912" cy="5486400"/>
          </a:xfrm>
          <a:prstGeom prst="rect">
            <a:avLst/>
          </a:prstGeom>
          <a:noFill/>
          <a:ln w="9525">
            <a:noFill/>
            <a:miter lim="800000"/>
            <a:headEnd/>
            <a:tailEnd/>
          </a:ln>
          <a:effectLst/>
        </p:spPr>
      </p:pic>
      <p:pic>
        <p:nvPicPr>
          <p:cNvPr id="33797" name="Picture 5"/>
          <p:cNvPicPr>
            <a:picLocks noChangeAspect="1" noChangeArrowheads="1"/>
          </p:cNvPicPr>
          <p:nvPr/>
        </p:nvPicPr>
        <p:blipFill>
          <a:blip r:embed="rId5"/>
          <a:srcRect/>
          <a:stretch>
            <a:fillRect/>
          </a:stretch>
        </p:blipFill>
        <p:spPr bwMode="auto">
          <a:xfrm>
            <a:off x="4953000" y="1143000"/>
            <a:ext cx="2657475" cy="2457450"/>
          </a:xfrm>
          <a:prstGeom prst="rect">
            <a:avLst/>
          </a:prstGeom>
          <a:noFill/>
          <a:ln w="9525">
            <a:noFill/>
            <a:miter lim="800000"/>
            <a:headEnd/>
            <a:tailEnd/>
          </a:ln>
          <a:effectLst/>
        </p:spPr>
      </p:pic>
      <p:sp>
        <p:nvSpPr>
          <p:cNvPr id="8" name="TextBox 7"/>
          <p:cNvSpPr txBox="1"/>
          <p:nvPr/>
        </p:nvSpPr>
        <p:spPr>
          <a:xfrm>
            <a:off x="4648200" y="3886200"/>
            <a:ext cx="3657600" cy="2585323"/>
          </a:xfrm>
          <a:prstGeom prst="rect">
            <a:avLst/>
          </a:prstGeom>
          <a:noFill/>
        </p:spPr>
        <p:txBody>
          <a:bodyPr wrap="square" rtlCol="0">
            <a:spAutoFit/>
          </a:bodyPr>
          <a:lstStyle/>
          <a:p>
            <a:r>
              <a:rPr lang="en-US" dirty="0" smtClean="0"/>
              <a:t>The genetic algorithm does optimize partial schedule. However, the Medical Risk constraints are not broken.</a:t>
            </a:r>
          </a:p>
          <a:p>
            <a:endParaRPr lang="en-US" dirty="0" smtClean="0"/>
          </a:p>
          <a:p>
            <a:r>
              <a:rPr lang="en-US" dirty="0" smtClean="0"/>
              <a:t>Only minor changes are needed to handle partial  schedules. I will have this finished in the next few days.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 Neonatal ICU in Providence Alaska Medical Center would like a scheduling system to assign nurses to babies based on numerous </a:t>
            </a:r>
            <a:r>
              <a:rPr lang="en-US" dirty="0" smtClean="0"/>
              <a:t>constraints.</a:t>
            </a:r>
          </a:p>
          <a:p>
            <a:r>
              <a:rPr lang="en-US" dirty="0"/>
              <a:t>Several constraints make it difficult for a human to find </a:t>
            </a:r>
            <a:r>
              <a:rPr lang="en-US" dirty="0" smtClean="0"/>
              <a:t>a </a:t>
            </a:r>
            <a:r>
              <a:rPr lang="en-US" dirty="0"/>
              <a:t>solution. </a:t>
            </a:r>
            <a:endParaRPr lang="en-US" dirty="0" smtClean="0"/>
          </a:p>
          <a:p>
            <a:endParaRPr lang="en-US" dirty="0"/>
          </a:p>
          <a:p>
            <a:endParaRPr lang="en-US" dirty="0" smtClean="0"/>
          </a:p>
          <a:p>
            <a:endParaRPr lang="en-US" dirty="0"/>
          </a:p>
          <a:p>
            <a:pPr>
              <a:buNone/>
            </a:pPr>
            <a:endParaRPr lang="en-US" dirty="0"/>
          </a:p>
          <a:p>
            <a:endParaRPr lang="en-US" dirty="0"/>
          </a:p>
        </p:txBody>
      </p:sp>
      <p:sp>
        <p:nvSpPr>
          <p:cNvPr id="2" name="Title 1"/>
          <p:cNvSpPr>
            <a:spLocks noGrp="1"/>
          </p:cNvSpPr>
          <p:nvPr>
            <p:ph type="title"/>
          </p:nvPr>
        </p:nvSpPr>
        <p:spPr/>
        <p:txBody>
          <a:bodyPr/>
          <a:lstStyle/>
          <a:p>
            <a:r>
              <a:rPr lang="en-US" dirty="0" smtClean="0"/>
              <a:t>Introduction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pic>
        <p:nvPicPr>
          <p:cNvPr id="4" name="Picture 3"/>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5122" name="Picture 2"/>
          <p:cNvPicPr>
            <a:picLocks noChangeAspect="1" noChangeArrowheads="1"/>
          </p:cNvPicPr>
          <p:nvPr/>
        </p:nvPicPr>
        <p:blipFill>
          <a:blip r:embed="rId3"/>
          <a:srcRect/>
          <a:stretch>
            <a:fillRect/>
          </a:stretch>
        </p:blipFill>
        <p:spPr bwMode="auto">
          <a:xfrm>
            <a:off x="0" y="9525"/>
            <a:ext cx="9163050" cy="6838950"/>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Data </a:t>
            </a:r>
            <a:r>
              <a:rPr lang="en-US" dirty="0" smtClean="0"/>
              <a:t>is from </a:t>
            </a:r>
            <a:r>
              <a:rPr lang="en-US" dirty="0" smtClean="0"/>
              <a:t>spread sheet and stored in objects and arrays.</a:t>
            </a:r>
          </a:p>
          <a:p>
            <a:r>
              <a:rPr lang="en-US" dirty="0" smtClean="0"/>
              <a:t>A genetic algorithm </a:t>
            </a:r>
            <a:r>
              <a:rPr lang="en-US" dirty="0" smtClean="0"/>
              <a:t>returns </a:t>
            </a:r>
            <a:r>
              <a:rPr lang="en-US" dirty="0" smtClean="0"/>
              <a:t>a solution when it is terminated either by the user or by a time limit.</a:t>
            </a:r>
          </a:p>
          <a:p>
            <a:r>
              <a:rPr lang="en-US" dirty="0" smtClean="0"/>
              <a:t>The new data </a:t>
            </a:r>
            <a:r>
              <a:rPr lang="en-US" dirty="0" smtClean="0"/>
              <a:t>is outputted </a:t>
            </a:r>
            <a:r>
              <a:rPr lang="en-US" dirty="0" smtClean="0"/>
              <a:t>to the spreadsheet.</a:t>
            </a:r>
            <a:endParaRPr lang="en-US" dirty="0"/>
          </a:p>
        </p:txBody>
      </p:sp>
      <p:sp>
        <p:nvSpPr>
          <p:cNvPr id="2" name="Title 1"/>
          <p:cNvSpPr>
            <a:spLocks noGrp="1"/>
          </p:cNvSpPr>
          <p:nvPr>
            <p:ph type="title"/>
          </p:nvPr>
        </p:nvSpPr>
        <p:spPr/>
        <p:txBody>
          <a:bodyPr/>
          <a:lstStyle/>
          <a:p>
            <a:r>
              <a:rPr lang="en-US" dirty="0" smtClean="0"/>
              <a:t>Conclusion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ea typeface="Times New Roman"/>
                <a:cs typeface="Times New Roman"/>
              </a:rPr>
              <a:t>Excel </a:t>
            </a:r>
            <a:r>
              <a:rPr lang="en-US" dirty="0">
                <a:ea typeface="Times New Roman"/>
                <a:cs typeface="Times New Roman"/>
              </a:rPr>
              <a:t>sheets </a:t>
            </a:r>
            <a:r>
              <a:rPr lang="en-US" dirty="0" smtClean="0">
                <a:ea typeface="Times New Roman"/>
                <a:cs typeface="Times New Roman"/>
              </a:rPr>
              <a:t> </a:t>
            </a:r>
            <a:r>
              <a:rPr lang="en-US" dirty="0">
                <a:ea typeface="Times New Roman"/>
                <a:cs typeface="Times New Roman"/>
              </a:rPr>
              <a:t>hold data in regards to infants, staff, psycho social classification of infants, and biomedical classification of infants that are used to determine schedules.</a:t>
            </a:r>
            <a:endParaRPr lang="en-US" dirty="0">
              <a:ea typeface="Calibri"/>
              <a:cs typeface="Times New Roman"/>
            </a:endParaRP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Currently, a member of staff has to assign nurse preferences based on a nurse’s training and schedule. </a:t>
            </a:r>
            <a:endParaRPr lang="en-US" dirty="0" smtClean="0"/>
          </a:p>
          <a:p>
            <a:r>
              <a:rPr lang="en-US" dirty="0" smtClean="0"/>
              <a:t>Then </a:t>
            </a:r>
            <a:r>
              <a:rPr lang="en-US" dirty="0"/>
              <a:t>a staff member pairs babies to each nurse as close as possible to their preferences. However, some babies depending on their biomedical risks may be assigned to one, two, or three nurses. </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variation of preferences and the number of babies assigned to a particular nurse presents a problem that is not easy for a human to solve optimally or quickly.</a:t>
            </a:r>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data of interest is listed below:</a:t>
            </a:r>
            <a:endParaRPr lang="en-US" dirty="0"/>
          </a:p>
          <a:p>
            <a:pPr lvl="1"/>
            <a:r>
              <a:rPr lang="en-US" dirty="0" smtClean="0"/>
              <a:t>Nurses</a:t>
            </a:r>
          </a:p>
          <a:p>
            <a:pPr lvl="2"/>
            <a:r>
              <a:rPr lang="en-US" dirty="0" smtClean="0"/>
              <a:t>Preference1</a:t>
            </a:r>
          </a:p>
          <a:p>
            <a:pPr lvl="2"/>
            <a:r>
              <a:rPr lang="en-US" dirty="0" smtClean="0"/>
              <a:t>Preference2</a:t>
            </a:r>
          </a:p>
          <a:p>
            <a:pPr lvl="2"/>
            <a:r>
              <a:rPr lang="en-US" dirty="0" smtClean="0"/>
              <a:t>Preference3</a:t>
            </a:r>
          </a:p>
          <a:p>
            <a:pPr lvl="1"/>
            <a:r>
              <a:rPr lang="en-US" dirty="0" smtClean="0"/>
              <a:t>Babies</a:t>
            </a:r>
          </a:p>
          <a:p>
            <a:pPr lvl="2"/>
            <a:r>
              <a:rPr lang="en-US" dirty="0" smtClean="0"/>
              <a:t>Medical Risk</a:t>
            </a:r>
          </a:p>
          <a:p>
            <a:pPr lvl="2"/>
            <a:r>
              <a:rPr lang="en-US" dirty="0" smtClean="0"/>
              <a:t>Staff</a:t>
            </a:r>
          </a:p>
          <a:p>
            <a:pPr lvl="2"/>
            <a:endParaRPr lang="en-US" dirty="0"/>
          </a:p>
          <a:p>
            <a:pPr lvl="2"/>
            <a:endParaRPr lang="en-US" dirty="0" smtClean="0"/>
          </a:p>
        </p:txBody>
      </p:sp>
      <p:sp>
        <p:nvSpPr>
          <p:cNvPr id="2" name="Title 1"/>
          <p:cNvSpPr>
            <a:spLocks noGrp="1"/>
          </p:cNvSpPr>
          <p:nvPr>
            <p:ph type="title"/>
          </p:nvPr>
        </p:nvSpPr>
        <p:spPr/>
        <p:txBody>
          <a:bodyPr/>
          <a:lstStyle/>
          <a:p>
            <a:r>
              <a:rPr lang="en-US" dirty="0" smtClean="0"/>
              <a:t>Data Overview</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0" y="0"/>
            <a:ext cx="9144000" cy="7064034"/>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srcRect/>
          <a:stretch>
            <a:fillRect/>
          </a:stretch>
        </p:blipFill>
        <p:spPr bwMode="auto">
          <a:xfrm>
            <a:off x="4708094" y="0"/>
            <a:ext cx="4435906" cy="5733645"/>
          </a:xfrm>
          <a:prstGeom prst="rect">
            <a:avLst/>
          </a:prstGeom>
          <a:noFill/>
          <a:ln w="9525">
            <a:noFill/>
            <a:miter lim="800000"/>
            <a:headEnd/>
            <a:tailEnd/>
          </a:ln>
          <a:effectLst/>
        </p:spPr>
      </p:pic>
      <p:pic>
        <p:nvPicPr>
          <p:cNvPr id="2055" name="Picture 7"/>
          <p:cNvPicPr>
            <a:picLocks noGrp="1" noChangeAspect="1" noChangeArrowheads="1"/>
          </p:cNvPicPr>
          <p:nvPr>
            <p:ph idx="1"/>
          </p:nvPr>
        </p:nvPicPr>
        <p:blipFill>
          <a:blip r:embed="rId3"/>
          <a:srcRect/>
          <a:stretch>
            <a:fillRect/>
          </a:stretch>
        </p:blipFill>
        <p:spPr bwMode="auto">
          <a:xfrm>
            <a:off x="0" y="0"/>
            <a:ext cx="4114800" cy="1915133"/>
          </a:xfrm>
          <a:prstGeom prst="rect">
            <a:avLst/>
          </a:prstGeom>
          <a:noFill/>
          <a:ln w="9525">
            <a:noFill/>
            <a:miter lim="800000"/>
            <a:headEnd/>
            <a:tailEnd/>
          </a:ln>
          <a:effectLst/>
        </p:spPr>
      </p:pic>
      <p:pic>
        <p:nvPicPr>
          <p:cNvPr id="2056" name="Picture 8"/>
          <p:cNvPicPr>
            <a:picLocks noChangeAspect="1" noChangeArrowheads="1"/>
          </p:cNvPicPr>
          <p:nvPr/>
        </p:nvPicPr>
        <p:blipFill>
          <a:blip r:embed="rId4"/>
          <a:srcRect/>
          <a:stretch>
            <a:fillRect/>
          </a:stretch>
        </p:blipFill>
        <p:spPr bwMode="auto">
          <a:xfrm>
            <a:off x="0" y="1981200"/>
            <a:ext cx="4114800" cy="2761391"/>
          </a:xfrm>
          <a:prstGeom prst="rect">
            <a:avLst/>
          </a:prstGeom>
          <a:noFill/>
          <a:ln w="9525">
            <a:noFill/>
            <a:miter lim="800000"/>
            <a:headEnd/>
            <a:tailEnd/>
          </a:ln>
          <a:effectLst/>
        </p:spPr>
      </p:pic>
      <p:pic>
        <p:nvPicPr>
          <p:cNvPr id="2057" name="Picture 9"/>
          <p:cNvPicPr>
            <a:picLocks noChangeAspect="1" noChangeArrowheads="1"/>
          </p:cNvPicPr>
          <p:nvPr/>
        </p:nvPicPr>
        <p:blipFill>
          <a:blip r:embed="rId5"/>
          <a:srcRect/>
          <a:stretch>
            <a:fillRect/>
          </a:stretch>
        </p:blipFill>
        <p:spPr bwMode="auto">
          <a:xfrm>
            <a:off x="0" y="4773457"/>
            <a:ext cx="4114800" cy="2084543"/>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 an ideal situation every baby would be paired with one nurse and every nurse would be paired with one baby</a:t>
            </a:r>
          </a:p>
          <a:p>
            <a:r>
              <a:rPr lang="en-US" dirty="0" smtClean="0"/>
              <a:t>If there are 14 babies and 14 nurses.</a:t>
            </a:r>
          </a:p>
          <a:p>
            <a:r>
              <a:rPr lang="en-US" dirty="0" smtClean="0"/>
              <a:t>The number of possibilities to pair  babies with nurses is equal to 14 factorial(14!).</a:t>
            </a:r>
          </a:p>
          <a:p>
            <a:endParaRPr lang="en-US" dirty="0"/>
          </a:p>
          <a:p>
            <a:endParaRPr lang="en-US" dirty="0" smtClean="0"/>
          </a:p>
          <a:p>
            <a:endParaRPr lang="en-US" dirty="0"/>
          </a:p>
          <a:p>
            <a:endParaRPr lang="en-US" dirty="0"/>
          </a:p>
        </p:txBody>
      </p:sp>
      <p:sp>
        <p:nvSpPr>
          <p:cNvPr id="2" name="Title 1"/>
          <p:cNvSpPr>
            <a:spLocks noGrp="1"/>
          </p:cNvSpPr>
          <p:nvPr>
            <p:ph type="title"/>
          </p:nvPr>
        </p:nvSpPr>
        <p:spPr/>
        <p:txBody>
          <a:bodyPr/>
          <a:lstStyle/>
          <a:p>
            <a:r>
              <a:rPr lang="en-US" dirty="0" smtClean="0"/>
              <a:t>Large Problem Space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431</TotalTime>
  <Words>571</Words>
  <Application>Microsoft Office PowerPoint</Application>
  <PresentationFormat>On-screen Show (4:3)</PresentationFormat>
  <Paragraphs>76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Providence Hospital Nurse Scheduling</vt:lpstr>
      <vt:lpstr>Introduction</vt:lpstr>
      <vt:lpstr>Slide 3</vt:lpstr>
      <vt:lpstr>Slide 4</vt:lpstr>
      <vt:lpstr>Slide 5</vt:lpstr>
      <vt:lpstr>Data Overview</vt:lpstr>
      <vt:lpstr>Slide 7</vt:lpstr>
      <vt:lpstr>Slide 8</vt:lpstr>
      <vt:lpstr>Large Problem Space</vt:lpstr>
      <vt:lpstr>Slide 10</vt:lpstr>
      <vt:lpstr>Slide 11</vt:lpstr>
      <vt:lpstr>Genetic Algorithm</vt:lpstr>
      <vt:lpstr>Chromosome</vt:lpstr>
      <vt:lpstr>Mutation</vt:lpstr>
      <vt:lpstr>Crossover </vt:lpstr>
      <vt:lpstr>Fitness</vt:lpstr>
      <vt:lpstr>GUI!</vt:lpstr>
      <vt:lpstr>Sample Results</vt:lpstr>
      <vt:lpstr>Sample Results</vt:lpstr>
      <vt:lpstr>Slide 20</vt:lpstr>
      <vt:lpstr>Conclusion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Providence Hospital Nurse Scheduling</dc:title>
  <dc:creator>p</dc:creator>
  <cp:lastModifiedBy>p</cp:lastModifiedBy>
  <cp:revision>21</cp:revision>
  <dcterms:created xsi:type="dcterms:W3CDTF">2010-02-23T20:30:35Z</dcterms:created>
  <dcterms:modified xsi:type="dcterms:W3CDTF">2010-04-15T22:25:52Z</dcterms:modified>
</cp:coreProperties>
</file>