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3" r:id="rId6"/>
    <p:sldId id="260" r:id="rId7"/>
    <p:sldId id="261" r:id="rId8"/>
    <p:sldId id="262" r:id="rId9"/>
    <p:sldId id="266" r:id="rId10"/>
    <p:sldId id="264" r:id="rId11"/>
    <p:sldId id="265" r:id="rId12"/>
    <p:sldId id="267" r:id="rId13"/>
    <p:sldId id="268" r:id="rId14"/>
    <p:sldId id="270" r:id="rId15"/>
    <p:sldId id="269" r:id="rId16"/>
    <p:sldId id="271" r:id="rId17"/>
    <p:sldId id="272" r:id="rId18"/>
    <p:sldId id="273" r:id="rId19"/>
    <p:sldId id="274" r:id="rId20"/>
    <p:sldId id="275" r:id="rId21"/>
    <p:sldId id="284" r:id="rId22"/>
    <p:sldId id="276" r:id="rId23"/>
    <p:sldId id="277" r:id="rId24"/>
    <p:sldId id="278" r:id="rId25"/>
    <p:sldId id="279" r:id="rId26"/>
    <p:sldId id="280" r:id="rId27"/>
    <p:sldId id="281" r:id="rId28"/>
    <p:sldId id="282" r:id="rId29"/>
    <p:sldId id="283" r:id="rId30"/>
    <p:sldId id="28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975" autoAdjust="0"/>
  </p:normalViewPr>
  <p:slideViewPr>
    <p:cSldViewPr>
      <p:cViewPr>
        <p:scale>
          <a:sx n="80" d="100"/>
          <a:sy n="80" d="100"/>
        </p:scale>
        <p:origin x="1098"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6C4419-8707-42A2-B442-7BF9A8C74C94}" type="datetimeFigureOut">
              <a:rPr lang="en-US" smtClean="0"/>
              <a:t>9/8/2014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5C71AC-4F3B-4816-AF77-A209A9F9E55D}" type="slidenum">
              <a:rPr lang="en-US" smtClean="0"/>
              <a:t>‹#›</a:t>
            </a:fld>
            <a:endParaRPr lang="en-US"/>
          </a:p>
        </p:txBody>
      </p:sp>
    </p:spTree>
    <p:extLst>
      <p:ext uri="{BB962C8B-B14F-4D97-AF65-F5344CB8AC3E}">
        <p14:creationId xmlns:p14="http://schemas.microsoft.com/office/powerpoint/2010/main" val="2693171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Promise</a:t>
            </a:r>
            <a:r>
              <a:rPr lang="en-US" baseline="0" dirty="0" smtClean="0"/>
              <a:t> of a conversation – if we get to it. If not, we didn’t waste our time.  Details come out in the conversation.</a:t>
            </a:r>
            <a:endParaRPr lang="en-US" dirty="0"/>
          </a:p>
        </p:txBody>
      </p:sp>
      <p:sp>
        <p:nvSpPr>
          <p:cNvPr id="4" name="Slide Number Placeholder 3"/>
          <p:cNvSpPr>
            <a:spLocks noGrp="1"/>
          </p:cNvSpPr>
          <p:nvPr>
            <p:ph type="sldNum" sz="quarter" idx="10"/>
          </p:nvPr>
        </p:nvSpPr>
        <p:spPr/>
        <p:txBody>
          <a:bodyPr/>
          <a:lstStyle/>
          <a:p>
            <a:fld id="{A85C71AC-4F3B-4816-AF77-A209A9F9E55D}" type="slidenum">
              <a:rPr lang="en-US" smtClean="0"/>
              <a:t>7</a:t>
            </a:fld>
            <a:endParaRPr lang="en-US"/>
          </a:p>
        </p:txBody>
      </p:sp>
    </p:spTree>
    <p:extLst>
      <p:ext uri="{BB962C8B-B14F-4D97-AF65-F5344CB8AC3E}">
        <p14:creationId xmlns:p14="http://schemas.microsoft.com/office/powerpoint/2010/main" val="14309607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B7F3CB-055D-41F9-A60D-A8815B54ABD5}" type="slidenum">
              <a:rPr lang="en-US" smtClean="0"/>
              <a:t>26</a:t>
            </a:fld>
            <a:endParaRPr lang="en-US"/>
          </a:p>
        </p:txBody>
      </p:sp>
    </p:spTree>
    <p:extLst>
      <p:ext uri="{BB962C8B-B14F-4D97-AF65-F5344CB8AC3E}">
        <p14:creationId xmlns:p14="http://schemas.microsoft.com/office/powerpoint/2010/main" val="3043578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B7F3CB-055D-41F9-A60D-A8815B54ABD5}" type="slidenum">
              <a:rPr lang="en-US" smtClean="0"/>
              <a:t>27</a:t>
            </a:fld>
            <a:endParaRPr lang="en-US"/>
          </a:p>
        </p:txBody>
      </p:sp>
    </p:spTree>
    <p:extLst>
      <p:ext uri="{BB962C8B-B14F-4D97-AF65-F5344CB8AC3E}">
        <p14:creationId xmlns:p14="http://schemas.microsoft.com/office/powerpoint/2010/main" val="2276242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B7F3CB-055D-41F9-A60D-A8815B54ABD5}" type="slidenum">
              <a:rPr lang="en-US" smtClean="0"/>
              <a:t>28</a:t>
            </a:fld>
            <a:endParaRPr lang="en-US"/>
          </a:p>
        </p:txBody>
      </p:sp>
    </p:spTree>
    <p:extLst>
      <p:ext uri="{BB962C8B-B14F-4D97-AF65-F5344CB8AC3E}">
        <p14:creationId xmlns:p14="http://schemas.microsoft.com/office/powerpoint/2010/main" val="2097967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B7F3CB-055D-41F9-A60D-A8815B54ABD5}" type="slidenum">
              <a:rPr lang="en-US" smtClean="0"/>
              <a:t>29</a:t>
            </a:fld>
            <a:endParaRPr lang="en-US"/>
          </a:p>
        </p:txBody>
      </p:sp>
    </p:spTree>
    <p:extLst>
      <p:ext uri="{BB962C8B-B14F-4D97-AF65-F5344CB8AC3E}">
        <p14:creationId xmlns:p14="http://schemas.microsoft.com/office/powerpoint/2010/main" val="3736051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B7F3CB-055D-41F9-A60D-A8815B54ABD5}" type="slidenum">
              <a:rPr lang="en-US" smtClean="0"/>
              <a:t>10</a:t>
            </a:fld>
            <a:endParaRPr lang="en-US"/>
          </a:p>
        </p:txBody>
      </p:sp>
    </p:spTree>
    <p:extLst>
      <p:ext uri="{BB962C8B-B14F-4D97-AF65-F5344CB8AC3E}">
        <p14:creationId xmlns:p14="http://schemas.microsoft.com/office/powerpoint/2010/main" val="732661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B7F3CB-055D-41F9-A60D-A8815B54ABD5}" type="slidenum">
              <a:rPr lang="en-US" smtClean="0"/>
              <a:t>12</a:t>
            </a:fld>
            <a:endParaRPr lang="en-US"/>
          </a:p>
        </p:txBody>
      </p:sp>
    </p:spTree>
    <p:extLst>
      <p:ext uri="{BB962C8B-B14F-4D97-AF65-F5344CB8AC3E}">
        <p14:creationId xmlns:p14="http://schemas.microsoft.com/office/powerpoint/2010/main" val="1975541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B7F3CB-055D-41F9-A60D-A8815B54ABD5}" type="slidenum">
              <a:rPr lang="en-US" smtClean="0"/>
              <a:t>19</a:t>
            </a:fld>
            <a:endParaRPr lang="en-US"/>
          </a:p>
        </p:txBody>
      </p:sp>
    </p:spTree>
    <p:extLst>
      <p:ext uri="{BB962C8B-B14F-4D97-AF65-F5344CB8AC3E}">
        <p14:creationId xmlns:p14="http://schemas.microsoft.com/office/powerpoint/2010/main" val="920767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B7F3CB-055D-41F9-A60D-A8815B54ABD5}" type="slidenum">
              <a:rPr lang="en-US" smtClean="0"/>
              <a:t>20</a:t>
            </a:fld>
            <a:endParaRPr lang="en-US"/>
          </a:p>
        </p:txBody>
      </p:sp>
    </p:spTree>
    <p:extLst>
      <p:ext uri="{BB962C8B-B14F-4D97-AF65-F5344CB8AC3E}">
        <p14:creationId xmlns:p14="http://schemas.microsoft.com/office/powerpoint/2010/main" val="1085397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B7F3CB-055D-41F9-A60D-A8815B54ABD5}" type="slidenum">
              <a:rPr lang="en-US" smtClean="0"/>
              <a:t>22</a:t>
            </a:fld>
            <a:endParaRPr lang="en-US"/>
          </a:p>
        </p:txBody>
      </p:sp>
    </p:spTree>
    <p:extLst>
      <p:ext uri="{BB962C8B-B14F-4D97-AF65-F5344CB8AC3E}">
        <p14:creationId xmlns:p14="http://schemas.microsoft.com/office/powerpoint/2010/main" val="3054920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B7F3CB-055D-41F9-A60D-A8815B54ABD5}" type="slidenum">
              <a:rPr lang="en-US" smtClean="0"/>
              <a:t>23</a:t>
            </a:fld>
            <a:endParaRPr lang="en-US"/>
          </a:p>
        </p:txBody>
      </p:sp>
    </p:spTree>
    <p:extLst>
      <p:ext uri="{BB962C8B-B14F-4D97-AF65-F5344CB8AC3E}">
        <p14:creationId xmlns:p14="http://schemas.microsoft.com/office/powerpoint/2010/main" val="3347183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B7F3CB-055D-41F9-A60D-A8815B54ABD5}" type="slidenum">
              <a:rPr lang="en-US" smtClean="0"/>
              <a:t>24</a:t>
            </a:fld>
            <a:endParaRPr lang="en-US"/>
          </a:p>
        </p:txBody>
      </p:sp>
    </p:spTree>
    <p:extLst>
      <p:ext uri="{BB962C8B-B14F-4D97-AF65-F5344CB8AC3E}">
        <p14:creationId xmlns:p14="http://schemas.microsoft.com/office/powerpoint/2010/main" val="2591544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B7F3CB-055D-41F9-A60D-A8815B54ABD5}" type="slidenum">
              <a:rPr lang="en-US" smtClean="0"/>
              <a:t>25</a:t>
            </a:fld>
            <a:endParaRPr lang="en-US"/>
          </a:p>
        </p:txBody>
      </p:sp>
    </p:spTree>
    <p:extLst>
      <p:ext uri="{BB962C8B-B14F-4D97-AF65-F5344CB8AC3E}">
        <p14:creationId xmlns:p14="http://schemas.microsoft.com/office/powerpoint/2010/main" val="4050911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8.png"/><Relationship Id="rId4"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0.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notesSlide" Target="../notesSlides/notesSlide1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notesSlide" Target="../notesSlides/notesSlide1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Agile Planning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448448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In-Class Exercise</a:t>
            </a:r>
            <a:endParaRPr lang="en-US" dirty="0"/>
          </a:p>
        </p:txBody>
      </p:sp>
      <p:sp>
        <p:nvSpPr>
          <p:cNvPr id="3" name="Content Placeholder 2"/>
          <p:cNvSpPr>
            <a:spLocks noGrp="1"/>
          </p:cNvSpPr>
          <p:nvPr>
            <p:ph idx="1"/>
            <p:custDataLst>
              <p:tags r:id="rId2"/>
            </p:custDataLst>
          </p:nvPr>
        </p:nvSpPr>
        <p:spPr/>
        <p:txBody>
          <a:bodyPr/>
          <a:lstStyle/>
          <a:p>
            <a:r>
              <a:rPr lang="en-US" dirty="0" smtClean="0"/>
              <a:t>I am the client and all of you are the development team</a:t>
            </a:r>
          </a:p>
          <a:p>
            <a:r>
              <a:rPr lang="en-US" dirty="0" smtClean="0"/>
              <a:t>Help develop user stories for a thin section photomicrograph pixel counter</a:t>
            </a:r>
            <a:endParaRPr lang="en-US" dirty="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6369" y="3810000"/>
            <a:ext cx="3805654" cy="253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6429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Stories</a:t>
            </a:r>
            <a:endParaRPr lang="en-US" dirty="0"/>
          </a:p>
        </p:txBody>
      </p:sp>
      <p:sp>
        <p:nvSpPr>
          <p:cNvPr id="3" name="Content Placeholder 2"/>
          <p:cNvSpPr>
            <a:spLocks noGrp="1"/>
          </p:cNvSpPr>
          <p:nvPr>
            <p:ph idx="1"/>
          </p:nvPr>
        </p:nvSpPr>
        <p:spPr/>
        <p:txBody>
          <a:bodyPr/>
          <a:lstStyle/>
          <a:p>
            <a:r>
              <a:rPr lang="en-US" dirty="0" smtClean="0"/>
              <a:t>Check INVEST</a:t>
            </a:r>
          </a:p>
          <a:p>
            <a:pPr lvl="1"/>
            <a:r>
              <a:rPr lang="en-US" dirty="0" smtClean="0"/>
              <a:t>Independent, Negotiable, Valuable, Estimable, Small, Testable</a:t>
            </a:r>
          </a:p>
          <a:p>
            <a:r>
              <a:rPr lang="en-US" dirty="0" smtClean="0"/>
              <a:t>Can something be re-cast as a constraint?</a:t>
            </a:r>
          </a:p>
          <a:p>
            <a:pPr lvl="1"/>
            <a:r>
              <a:rPr lang="en-US" dirty="0" smtClean="0"/>
              <a:t>E.g. “Must be fast” to “Must load within 2 seconds”</a:t>
            </a:r>
          </a:p>
          <a:p>
            <a:r>
              <a:rPr lang="en-US" dirty="0" smtClean="0"/>
              <a:t>Scrub list, look for duplicates, consolidation or splitting of user stories</a:t>
            </a:r>
          </a:p>
          <a:p>
            <a:pPr lvl="1"/>
            <a:endParaRPr lang="en-US" dirty="0"/>
          </a:p>
        </p:txBody>
      </p:sp>
    </p:spTree>
    <p:extLst>
      <p:ext uri="{BB962C8B-B14F-4D97-AF65-F5344CB8AC3E}">
        <p14:creationId xmlns:p14="http://schemas.microsoft.com/office/powerpoint/2010/main" val="3957154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Analysis and Estimation</a:t>
            </a:r>
            <a:endParaRPr lang="en-US" dirty="0"/>
          </a:p>
        </p:txBody>
      </p:sp>
      <p:sp>
        <p:nvSpPr>
          <p:cNvPr id="3" name="Content Placeholder 2"/>
          <p:cNvSpPr>
            <a:spLocks noGrp="1"/>
          </p:cNvSpPr>
          <p:nvPr>
            <p:ph idx="1"/>
            <p:custDataLst>
              <p:tags r:id="rId2"/>
            </p:custDataLst>
          </p:nvPr>
        </p:nvSpPr>
        <p:spPr>
          <a:xfrm>
            <a:off x="457200" y="1371600"/>
            <a:ext cx="8229600" cy="4525963"/>
          </a:xfrm>
        </p:spPr>
        <p:txBody>
          <a:bodyPr>
            <a:normAutofit/>
          </a:bodyPr>
          <a:lstStyle/>
          <a:p>
            <a:r>
              <a:rPr lang="en-US" dirty="0" smtClean="0"/>
              <a:t>You now have a stack of user stories</a:t>
            </a:r>
          </a:p>
          <a:p>
            <a:r>
              <a:rPr lang="en-US" dirty="0" smtClean="0"/>
              <a:t>Identify stories that require clarification</a:t>
            </a:r>
          </a:p>
          <a:p>
            <a:r>
              <a:rPr lang="en-US" dirty="0" smtClean="0"/>
              <a:t>Next we want to estimate how long they will take</a:t>
            </a:r>
          </a:p>
          <a:p>
            <a:endParaRPr lang="en-US" dirty="0"/>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200400"/>
            <a:ext cx="4894263" cy="345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2312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Estimation</a:t>
            </a:r>
            <a:endParaRPr lang="en-US" dirty="0"/>
          </a:p>
        </p:txBody>
      </p:sp>
      <p:sp>
        <p:nvSpPr>
          <p:cNvPr id="3" name="Content Placeholder 2"/>
          <p:cNvSpPr>
            <a:spLocks noGrp="1"/>
          </p:cNvSpPr>
          <p:nvPr>
            <p:ph idx="1"/>
          </p:nvPr>
        </p:nvSpPr>
        <p:spPr/>
        <p:txBody>
          <a:bodyPr/>
          <a:lstStyle/>
          <a:p>
            <a:r>
              <a:rPr lang="en-US" dirty="0"/>
              <a:t>Estimate coding time required for each story, but not in actual time, but in “units”.  </a:t>
            </a:r>
          </a:p>
          <a:p>
            <a:pPr lvl="1"/>
            <a:r>
              <a:rPr lang="en-US" dirty="0"/>
              <a:t>Joshua </a:t>
            </a:r>
            <a:r>
              <a:rPr lang="en-US" dirty="0" err="1"/>
              <a:t>Kerievsky</a:t>
            </a:r>
            <a:r>
              <a:rPr lang="en-US" dirty="0"/>
              <a:t> uses NUTs: Nebulous Units of Time</a:t>
            </a:r>
          </a:p>
          <a:p>
            <a:pPr lvl="1"/>
            <a:r>
              <a:rPr lang="en-US" dirty="0"/>
              <a:t>Idea is to convey the relative sizes of stories</a:t>
            </a:r>
          </a:p>
          <a:p>
            <a:pPr lvl="1"/>
            <a:r>
              <a:rPr lang="en-US" dirty="0"/>
              <a:t>Tough to do because you don’t know what units represent until a few iterations are done, but they will shape up as time goes on</a:t>
            </a:r>
          </a:p>
          <a:p>
            <a:endParaRPr lang="en-US" dirty="0"/>
          </a:p>
        </p:txBody>
      </p:sp>
    </p:spTree>
    <p:extLst>
      <p:ext uri="{BB962C8B-B14F-4D97-AF65-F5344CB8AC3E}">
        <p14:creationId xmlns:p14="http://schemas.microsoft.com/office/powerpoint/2010/main" val="1494980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Long?</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322" y="1447800"/>
            <a:ext cx="6475413" cy="461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617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Estimation</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5425" y="1676400"/>
            <a:ext cx="6153150" cy="481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9678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Estimation</a:t>
            </a:r>
            <a:endParaRPr lang="en-US" dirty="0"/>
          </a:p>
        </p:txBody>
      </p:sp>
      <p:sp>
        <p:nvSpPr>
          <p:cNvPr id="3" name="Content Placeholder 2"/>
          <p:cNvSpPr>
            <a:spLocks noGrp="1"/>
          </p:cNvSpPr>
          <p:nvPr>
            <p:ph idx="1"/>
          </p:nvPr>
        </p:nvSpPr>
        <p:spPr>
          <a:xfrm>
            <a:off x="381000" y="1143000"/>
            <a:ext cx="8229600" cy="4525963"/>
          </a:xfrm>
        </p:spPr>
        <p:txBody>
          <a:bodyPr/>
          <a:lstStyle/>
          <a:p>
            <a:r>
              <a:rPr lang="en-US" dirty="0" smtClean="0"/>
              <a:t>Humans are better at relative than absolute estimation</a:t>
            </a:r>
          </a:p>
          <a:p>
            <a:r>
              <a:rPr lang="en-US" dirty="0" smtClean="0"/>
              <a:t>Agile estimation is to size our stories relative to each other and keep track of time taken</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3429000"/>
            <a:ext cx="603885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9908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Units of Time</a:t>
            </a:r>
            <a:endParaRPr lang="en-US" dirty="0"/>
          </a:p>
        </p:txBody>
      </p:sp>
      <p:sp>
        <p:nvSpPr>
          <p:cNvPr id="3" name="Content Placeholder 2"/>
          <p:cNvSpPr>
            <a:spLocks noGrp="1"/>
          </p:cNvSpPr>
          <p:nvPr>
            <p:ph idx="1"/>
          </p:nvPr>
        </p:nvSpPr>
        <p:spPr>
          <a:xfrm>
            <a:off x="457200" y="1371600"/>
            <a:ext cx="8229600" cy="4525963"/>
          </a:xfrm>
        </p:spPr>
        <p:txBody>
          <a:bodyPr/>
          <a:lstStyle/>
          <a:p>
            <a:r>
              <a:rPr lang="en-US" dirty="0" smtClean="0"/>
              <a:t>Say a story we estimated to take 3 days really took 4 days</a:t>
            </a:r>
          </a:p>
          <a:p>
            <a:r>
              <a:rPr lang="en-US" dirty="0" smtClean="0"/>
              <a:t>We could adjust actual calendar days to “programming days” by multiplying programming days by 1.333</a:t>
            </a:r>
          </a:p>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997424"/>
            <a:ext cx="4457700" cy="2727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7467600" y="4800600"/>
            <a:ext cx="1447800" cy="1477328"/>
          </a:xfrm>
          <a:prstGeom prst="rect">
            <a:avLst/>
          </a:prstGeom>
          <a:noFill/>
        </p:spPr>
        <p:txBody>
          <a:bodyPr wrap="square" rtlCol="0">
            <a:spAutoFit/>
          </a:bodyPr>
          <a:lstStyle/>
          <a:p>
            <a:r>
              <a:rPr lang="en-US" dirty="0" smtClean="0"/>
              <a:t>Endless rejiggering?</a:t>
            </a:r>
          </a:p>
          <a:p>
            <a:endParaRPr lang="en-US" dirty="0"/>
          </a:p>
          <a:p>
            <a:r>
              <a:rPr lang="en-US" dirty="0" smtClean="0"/>
              <a:t>False precision?</a:t>
            </a:r>
            <a:endParaRPr lang="en-US" dirty="0"/>
          </a:p>
        </p:txBody>
      </p:sp>
    </p:spTree>
    <p:extLst>
      <p:ext uri="{BB962C8B-B14F-4D97-AF65-F5344CB8AC3E}">
        <p14:creationId xmlns:p14="http://schemas.microsoft.com/office/powerpoint/2010/main" val="333433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Point System</a:t>
            </a:r>
            <a:endParaRPr lang="en-US" dirty="0"/>
          </a:p>
        </p:txBody>
      </p:sp>
      <p:sp>
        <p:nvSpPr>
          <p:cNvPr id="3" name="Content Placeholder 2"/>
          <p:cNvSpPr>
            <a:spLocks noGrp="1"/>
          </p:cNvSpPr>
          <p:nvPr>
            <p:ph idx="1"/>
          </p:nvPr>
        </p:nvSpPr>
        <p:spPr/>
        <p:txBody>
          <a:bodyPr/>
          <a:lstStyle/>
          <a:p>
            <a:r>
              <a:rPr lang="en-US" dirty="0" smtClean="0"/>
              <a:t>Can avoid problems by using a point system</a:t>
            </a:r>
          </a:p>
          <a:p>
            <a:r>
              <a:rPr lang="en-US" dirty="0" smtClean="0"/>
              <a:t>Focus on relative sizes of the stories</a:t>
            </a:r>
          </a:p>
          <a:p>
            <a:pPr lvl="1"/>
            <a:r>
              <a:rPr lang="en-US" dirty="0" smtClean="0"/>
              <a:t>Reminds us that estimates are guesses</a:t>
            </a:r>
          </a:p>
          <a:p>
            <a:pPr lvl="1"/>
            <a:r>
              <a:rPr lang="en-US" dirty="0" smtClean="0"/>
              <a:t>Measure of pure size</a:t>
            </a:r>
          </a:p>
          <a:p>
            <a:pPr lvl="1"/>
            <a:r>
              <a:rPr lang="en-US" dirty="0" smtClean="0"/>
              <a:t>Simple</a:t>
            </a:r>
          </a:p>
          <a:p>
            <a:pPr lvl="1"/>
            <a:endParaRPr lang="en-US" dirty="0" smtClean="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343399"/>
            <a:ext cx="4610100" cy="2025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8007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Estimating Stories</a:t>
            </a:r>
            <a:endParaRPr lang="en-US" dirty="0"/>
          </a:p>
        </p:txBody>
      </p:sp>
      <p:sp>
        <p:nvSpPr>
          <p:cNvPr id="3" name="Content Placeholder 2"/>
          <p:cNvSpPr>
            <a:spLocks noGrp="1"/>
          </p:cNvSpPr>
          <p:nvPr>
            <p:ph idx="1"/>
            <p:custDataLst>
              <p:tags r:id="rId2"/>
            </p:custDataLst>
          </p:nvPr>
        </p:nvSpPr>
        <p:spPr/>
        <p:txBody>
          <a:bodyPr>
            <a:normAutofit lnSpcReduction="10000"/>
          </a:bodyPr>
          <a:lstStyle/>
          <a:p>
            <a:r>
              <a:rPr lang="en-US" dirty="0" smtClean="0"/>
              <a:t>To estimate the user stories it may help to break them into tasks; discrete steps to complete the story</a:t>
            </a:r>
          </a:p>
          <a:p>
            <a:pPr lvl="1"/>
            <a:r>
              <a:rPr lang="en-US" dirty="0" smtClean="0"/>
              <a:t>E.g. to save a document, you may have the task of creating the GUI to initiate the task, another task for the disk operation</a:t>
            </a:r>
          </a:p>
          <a:p>
            <a:r>
              <a:rPr lang="en-US" dirty="0" smtClean="0"/>
              <a:t>Brainstorm with your team for an estimate of units</a:t>
            </a:r>
          </a:p>
          <a:p>
            <a:r>
              <a:rPr lang="en-US" dirty="0" smtClean="0"/>
              <a:t>Tasks aren’t shared with the client</a:t>
            </a:r>
          </a:p>
        </p:txBody>
      </p:sp>
    </p:spTree>
    <p:extLst>
      <p:ext uri="{BB962C8B-B14F-4D97-AF65-F5344CB8AC3E}">
        <p14:creationId xmlns:p14="http://schemas.microsoft.com/office/powerpoint/2010/main" val="26522183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problem with documentation</a:t>
            </a:r>
            <a:endParaRPr lang="en-US" dirty="0"/>
          </a:p>
        </p:txBody>
      </p:sp>
      <p:sp>
        <p:nvSpPr>
          <p:cNvPr id="3" name="Content Placeholder 2"/>
          <p:cNvSpPr>
            <a:spLocks noGrp="1"/>
          </p:cNvSpPr>
          <p:nvPr>
            <p:ph idx="1"/>
          </p:nvPr>
        </p:nvSpPr>
        <p:spPr/>
        <p:txBody>
          <a:bodyPr/>
          <a:lstStyle/>
          <a:p>
            <a:r>
              <a:rPr lang="en-US" dirty="0" smtClean="0"/>
              <a:t>Argument: “Heavy” documentation too much for most business-style projects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743200"/>
            <a:ext cx="3324225"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2725180"/>
            <a:ext cx="4314825" cy="348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51127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In-Class Exercise</a:t>
            </a:r>
            <a:endParaRPr lang="en-US" dirty="0"/>
          </a:p>
        </p:txBody>
      </p:sp>
      <p:sp>
        <p:nvSpPr>
          <p:cNvPr id="3" name="Content Placeholder 2"/>
          <p:cNvSpPr>
            <a:spLocks noGrp="1"/>
          </p:cNvSpPr>
          <p:nvPr>
            <p:ph idx="1"/>
            <p:custDataLst>
              <p:tags r:id="rId2"/>
            </p:custDataLst>
          </p:nvPr>
        </p:nvSpPr>
        <p:spPr/>
        <p:txBody>
          <a:bodyPr/>
          <a:lstStyle/>
          <a:p>
            <a:r>
              <a:rPr lang="en-US" dirty="0" smtClean="0"/>
              <a:t>Estimate units for thin section pixel counter user stories </a:t>
            </a:r>
            <a:endParaRPr lang="en-US" dirty="0"/>
          </a:p>
        </p:txBody>
      </p:sp>
    </p:spTree>
    <p:extLst>
      <p:ext uri="{BB962C8B-B14F-4D97-AF65-F5344CB8AC3E}">
        <p14:creationId xmlns:p14="http://schemas.microsoft.com/office/powerpoint/2010/main" val="1290868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NUTS</a:t>
            </a:r>
            <a:endParaRPr lang="en-US" dirty="0"/>
          </a:p>
        </p:txBody>
      </p:sp>
      <p:sp>
        <p:nvSpPr>
          <p:cNvPr id="3" name="Content Placeholder 2"/>
          <p:cNvSpPr>
            <a:spLocks noGrp="1"/>
          </p:cNvSpPr>
          <p:nvPr>
            <p:ph idx="1"/>
          </p:nvPr>
        </p:nvSpPr>
        <p:spPr/>
        <p:txBody>
          <a:bodyPr>
            <a:normAutofit/>
          </a:bodyPr>
          <a:lstStyle/>
          <a:p>
            <a:r>
              <a:rPr lang="en-US" dirty="0"/>
              <a:t>If you have the same amount of time to devote to the project every week you don’t need to convert to person-hours; you can just use NUTS/iteration as your velocity</a:t>
            </a:r>
          </a:p>
          <a:p>
            <a:r>
              <a:rPr lang="en-US" dirty="0" smtClean="0"/>
              <a:t>Go </a:t>
            </a:r>
            <a:r>
              <a:rPr lang="en-US" dirty="0"/>
              <a:t>to client and say how many </a:t>
            </a:r>
            <a:r>
              <a:rPr lang="en-US" dirty="0" smtClean="0"/>
              <a:t>NUTS you estimate you can </a:t>
            </a:r>
            <a:r>
              <a:rPr lang="en-US" dirty="0"/>
              <a:t>do </a:t>
            </a:r>
            <a:r>
              <a:rPr lang="en-US" dirty="0" smtClean="0"/>
              <a:t>the first week based on the perceived difficulty</a:t>
            </a:r>
            <a:endParaRPr lang="en-US" dirty="0"/>
          </a:p>
          <a:p>
            <a:pPr marL="457200" lvl="1" indent="0">
              <a:buNone/>
            </a:pPr>
            <a:endParaRPr lang="en-US" dirty="0"/>
          </a:p>
        </p:txBody>
      </p:sp>
    </p:spTree>
    <p:extLst>
      <p:ext uri="{BB962C8B-B14F-4D97-AF65-F5344CB8AC3E}">
        <p14:creationId xmlns:p14="http://schemas.microsoft.com/office/powerpoint/2010/main" val="17627758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Determining Workload</a:t>
            </a:r>
            <a:endParaRPr lang="en-US" dirty="0"/>
          </a:p>
        </p:txBody>
      </p:sp>
      <p:sp>
        <p:nvSpPr>
          <p:cNvPr id="3" name="Content Placeholder 2"/>
          <p:cNvSpPr>
            <a:spLocks noGrp="1"/>
          </p:cNvSpPr>
          <p:nvPr>
            <p:ph idx="1"/>
            <p:custDataLst>
              <p:tags r:id="rId2"/>
            </p:custDataLst>
          </p:nvPr>
        </p:nvSpPr>
        <p:spPr>
          <a:xfrm>
            <a:off x="457200" y="1600200"/>
            <a:ext cx="8305800" cy="4876800"/>
          </a:xfrm>
        </p:spPr>
        <p:txBody>
          <a:bodyPr>
            <a:normAutofit fontScale="85000" lnSpcReduction="20000"/>
          </a:bodyPr>
          <a:lstStyle/>
          <a:p>
            <a:r>
              <a:rPr lang="en-US" dirty="0" smtClean="0"/>
              <a:t>Clients are initially not happy to get estimates in terms of units</a:t>
            </a:r>
          </a:p>
          <a:p>
            <a:pPr lvl="1"/>
            <a:r>
              <a:rPr lang="en-US" dirty="0" smtClean="0"/>
              <a:t>Client: What’s a unit?</a:t>
            </a:r>
          </a:p>
          <a:p>
            <a:pPr lvl="1"/>
            <a:r>
              <a:rPr lang="en-US" dirty="0" smtClean="0"/>
              <a:t>Developers: We don’t know.</a:t>
            </a:r>
          </a:p>
          <a:p>
            <a:pPr lvl="1"/>
            <a:r>
              <a:rPr lang="en-US" dirty="0" smtClean="0"/>
              <a:t>Client: How many units can you do this week?</a:t>
            </a:r>
          </a:p>
          <a:p>
            <a:pPr lvl="1"/>
            <a:r>
              <a:rPr lang="en-US" dirty="0" smtClean="0"/>
              <a:t>Developers: We don’t know, but we can make an initial estimate, and it will get better every iteration and even within an iteration.</a:t>
            </a:r>
          </a:p>
          <a:p>
            <a:r>
              <a:rPr lang="en-US" dirty="0" smtClean="0"/>
              <a:t>If you estimated 20 NUTS the first iteration but you only completed 10 NUTS then you can generate a better estimate for the second iteration</a:t>
            </a:r>
          </a:p>
          <a:p>
            <a:pPr lvl="1"/>
            <a:r>
              <a:rPr lang="en-US" dirty="0" smtClean="0"/>
              <a:t>Project spike useful here to get an initial estimate</a:t>
            </a:r>
          </a:p>
          <a:p>
            <a:pPr lvl="1"/>
            <a:r>
              <a:rPr lang="en-US" dirty="0" smtClean="0"/>
              <a:t>Project velocity = NUTS completed / iteration</a:t>
            </a:r>
          </a:p>
          <a:p>
            <a:endParaRPr lang="en-US" dirty="0" smtClean="0"/>
          </a:p>
          <a:p>
            <a:endParaRPr lang="en-US" dirty="0"/>
          </a:p>
        </p:txBody>
      </p:sp>
    </p:spTree>
    <p:extLst>
      <p:ext uri="{BB962C8B-B14F-4D97-AF65-F5344CB8AC3E}">
        <p14:creationId xmlns:p14="http://schemas.microsoft.com/office/powerpoint/2010/main" val="37548542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Estimating NUTs from Person Hours</a:t>
            </a:r>
            <a:endParaRPr lang="en-US" dirty="0"/>
          </a:p>
        </p:txBody>
      </p:sp>
      <p:sp>
        <p:nvSpPr>
          <p:cNvPr id="3" name="Content Placeholder 2"/>
          <p:cNvSpPr>
            <a:spLocks noGrp="1"/>
          </p:cNvSpPr>
          <p:nvPr>
            <p:ph idx="1"/>
            <p:custDataLst>
              <p:tags r:id="rId2"/>
            </p:custDataLst>
          </p:nvPr>
        </p:nvSpPr>
        <p:spPr/>
        <p:txBody>
          <a:bodyPr>
            <a:normAutofit fontScale="77500" lnSpcReduction="20000"/>
          </a:bodyPr>
          <a:lstStyle/>
          <a:p>
            <a:r>
              <a:rPr lang="en-US" dirty="0" smtClean="0"/>
              <a:t>If your time varies each week estimate for the first iteration how many person-hours the group can collectively commit per week</a:t>
            </a:r>
          </a:p>
          <a:p>
            <a:pPr lvl="1"/>
            <a:r>
              <a:rPr lang="en-US" dirty="0" smtClean="0"/>
              <a:t>Allow for time when you’re not coding and not working</a:t>
            </a:r>
          </a:p>
          <a:p>
            <a:pPr lvl="1"/>
            <a:r>
              <a:rPr lang="en-US" dirty="0" smtClean="0"/>
              <a:t>Make an estimate; the next one can be better</a:t>
            </a:r>
          </a:p>
          <a:p>
            <a:r>
              <a:rPr lang="en-US" dirty="0" smtClean="0"/>
              <a:t>Go to client and say how many units you can do per week</a:t>
            </a:r>
          </a:p>
          <a:p>
            <a:pPr lvl="1"/>
            <a:r>
              <a:rPr lang="en-US" dirty="0" smtClean="0"/>
              <a:t>Consider how many people you have and how many hours each person can actually work</a:t>
            </a:r>
          </a:p>
          <a:p>
            <a:pPr lvl="1"/>
            <a:r>
              <a:rPr lang="en-US" dirty="0" smtClean="0"/>
              <a:t>After the iteration is over you can make an estimate of units per hour</a:t>
            </a:r>
          </a:p>
          <a:p>
            <a:pPr lvl="1"/>
            <a:r>
              <a:rPr lang="en-US" dirty="0" smtClean="0"/>
              <a:t>E.g. if 20 person hours and you were able to do 20 units per </a:t>
            </a:r>
            <a:r>
              <a:rPr lang="en-US" dirty="0"/>
              <a:t>week then 1 </a:t>
            </a:r>
            <a:r>
              <a:rPr lang="en-US" dirty="0" smtClean="0"/>
              <a:t>unit/hour</a:t>
            </a:r>
            <a:endParaRPr lang="en-US" dirty="0"/>
          </a:p>
        </p:txBody>
      </p:sp>
    </p:spTree>
    <p:extLst>
      <p:ext uri="{BB962C8B-B14F-4D97-AF65-F5344CB8AC3E}">
        <p14:creationId xmlns:p14="http://schemas.microsoft.com/office/powerpoint/2010/main" val="40764443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Client Reevaluation</a:t>
            </a:r>
            <a:endParaRPr lang="en-US" dirty="0"/>
          </a:p>
        </p:txBody>
      </p:sp>
      <p:sp>
        <p:nvSpPr>
          <p:cNvPr id="3" name="Content Placeholder 2"/>
          <p:cNvSpPr>
            <a:spLocks noGrp="1"/>
          </p:cNvSpPr>
          <p:nvPr>
            <p:ph idx="1"/>
            <p:custDataLst>
              <p:tags r:id="rId2"/>
            </p:custDataLst>
          </p:nvPr>
        </p:nvSpPr>
        <p:spPr>
          <a:xfrm>
            <a:off x="457200" y="1600200"/>
            <a:ext cx="8382000" cy="4724400"/>
          </a:xfrm>
        </p:spPr>
        <p:txBody>
          <a:bodyPr>
            <a:normAutofit fontScale="92500" lnSpcReduction="10000"/>
          </a:bodyPr>
          <a:lstStyle/>
          <a:p>
            <a:r>
              <a:rPr lang="en-US" dirty="0" smtClean="0"/>
              <a:t>Give client the user stories, estimates, and the total number of units you can do per week</a:t>
            </a:r>
          </a:p>
          <a:p>
            <a:r>
              <a:rPr lang="en-US" dirty="0" smtClean="0"/>
              <a:t>Client gets to pick the stories that add up to the total number of units</a:t>
            </a:r>
          </a:p>
          <a:p>
            <a:r>
              <a:rPr lang="en-US" dirty="0" smtClean="0"/>
              <a:t>Client doesn’t get to add more stories beyond the total number of units</a:t>
            </a:r>
          </a:p>
          <a:p>
            <a:pPr lvl="1"/>
            <a:r>
              <a:rPr lang="en-US" dirty="0" smtClean="0"/>
              <a:t>Important not to let the client get away with this, remind the client they can do different stories the next iteration</a:t>
            </a:r>
          </a:p>
          <a:p>
            <a:pPr lvl="1"/>
            <a:r>
              <a:rPr lang="en-US" dirty="0" smtClean="0"/>
              <a:t>Have to prioritize and drop something if another being added</a:t>
            </a:r>
          </a:p>
        </p:txBody>
      </p:sp>
    </p:spTree>
    <p:extLst>
      <p:ext uri="{BB962C8B-B14F-4D97-AF65-F5344CB8AC3E}">
        <p14:creationId xmlns:p14="http://schemas.microsoft.com/office/powerpoint/2010/main" val="32269453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In-Class Exercise</a:t>
            </a:r>
            <a:endParaRPr lang="en-US" dirty="0"/>
          </a:p>
        </p:txBody>
      </p:sp>
      <p:sp>
        <p:nvSpPr>
          <p:cNvPr id="3" name="Content Placeholder 2"/>
          <p:cNvSpPr>
            <a:spLocks noGrp="1"/>
          </p:cNvSpPr>
          <p:nvPr>
            <p:ph idx="1"/>
            <p:custDataLst>
              <p:tags r:id="rId2"/>
            </p:custDataLst>
          </p:nvPr>
        </p:nvSpPr>
        <p:spPr/>
        <p:txBody>
          <a:bodyPr/>
          <a:lstStyle/>
          <a:p>
            <a:r>
              <a:rPr lang="en-US" dirty="0" smtClean="0"/>
              <a:t>Estimate total </a:t>
            </a:r>
            <a:r>
              <a:rPr lang="en-US" dirty="0" smtClean="0"/>
              <a:t>units per </a:t>
            </a:r>
            <a:r>
              <a:rPr lang="en-US" dirty="0" smtClean="0"/>
              <a:t>week </a:t>
            </a:r>
            <a:r>
              <a:rPr lang="en-US" dirty="0" smtClean="0"/>
              <a:t>(optional to </a:t>
            </a:r>
            <a:r>
              <a:rPr lang="en-US" dirty="0" smtClean="0"/>
              <a:t>map from hours) </a:t>
            </a:r>
            <a:r>
              <a:rPr lang="en-US" dirty="0" smtClean="0"/>
              <a:t>for </a:t>
            </a:r>
            <a:r>
              <a:rPr lang="en-US" dirty="0" smtClean="0"/>
              <a:t>the thin section pixel counter project</a:t>
            </a:r>
          </a:p>
          <a:p>
            <a:r>
              <a:rPr lang="en-US" dirty="0" smtClean="0"/>
              <a:t>Client to prioritize</a:t>
            </a:r>
            <a:endParaRPr lang="en-US" dirty="0"/>
          </a:p>
        </p:txBody>
      </p:sp>
    </p:spTree>
    <p:extLst>
      <p:ext uri="{BB962C8B-B14F-4D97-AF65-F5344CB8AC3E}">
        <p14:creationId xmlns:p14="http://schemas.microsoft.com/office/powerpoint/2010/main" val="15649454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Dealing with Disappointment</a:t>
            </a:r>
            <a:endParaRPr lang="en-US" dirty="0"/>
          </a:p>
        </p:txBody>
      </p:sp>
      <p:sp>
        <p:nvSpPr>
          <p:cNvPr id="3" name="Content Placeholder 2"/>
          <p:cNvSpPr>
            <a:spLocks noGrp="1"/>
          </p:cNvSpPr>
          <p:nvPr>
            <p:ph idx="1"/>
            <p:custDataLst>
              <p:tags r:id="rId2"/>
            </p:custDataLst>
          </p:nvPr>
        </p:nvSpPr>
        <p:spPr/>
        <p:txBody>
          <a:bodyPr>
            <a:normAutofit fontScale="92500" lnSpcReduction="20000"/>
          </a:bodyPr>
          <a:lstStyle/>
          <a:p>
            <a:r>
              <a:rPr lang="en-US" dirty="0" smtClean="0"/>
              <a:t>After a week perhaps you see your estimates weren’t accurate</a:t>
            </a:r>
          </a:p>
          <a:p>
            <a:pPr lvl="1"/>
            <a:r>
              <a:rPr lang="en-US" dirty="0" smtClean="0"/>
              <a:t>Usually programmers underestimate the time required</a:t>
            </a:r>
          </a:p>
          <a:p>
            <a:pPr lvl="1"/>
            <a:r>
              <a:rPr lang="en-US" dirty="0" smtClean="0"/>
              <a:t>Reassess where you are with your group and immediately go to the client so he or she can determine how you should spend your remaining time</a:t>
            </a:r>
          </a:p>
          <a:p>
            <a:r>
              <a:rPr lang="en-US" dirty="0" smtClean="0"/>
              <a:t>Sometimes this is good news</a:t>
            </a:r>
          </a:p>
          <a:p>
            <a:pPr lvl="1"/>
            <a:r>
              <a:rPr lang="en-US" dirty="0" smtClean="0"/>
              <a:t>If you only got to finish 10 units and you estimated 40, then you have better data for the next iteration</a:t>
            </a:r>
          </a:p>
          <a:p>
            <a:pPr lvl="1"/>
            <a:r>
              <a:rPr lang="en-US" dirty="0" smtClean="0"/>
              <a:t>Estimates should get better each iteration; “surprises” are early, not later</a:t>
            </a:r>
            <a:endParaRPr lang="en-US" dirty="0"/>
          </a:p>
        </p:txBody>
      </p:sp>
    </p:spTree>
    <p:extLst>
      <p:ext uri="{BB962C8B-B14F-4D97-AF65-F5344CB8AC3E}">
        <p14:creationId xmlns:p14="http://schemas.microsoft.com/office/powerpoint/2010/main" val="28482654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Rinse and Repeat</a:t>
            </a:r>
            <a:endParaRPr lang="en-US" dirty="0"/>
          </a:p>
        </p:txBody>
      </p:sp>
      <p:sp>
        <p:nvSpPr>
          <p:cNvPr id="3" name="Content Placeholder 2"/>
          <p:cNvSpPr>
            <a:spLocks noGrp="1"/>
          </p:cNvSpPr>
          <p:nvPr>
            <p:ph idx="1"/>
            <p:custDataLst>
              <p:tags r:id="rId2"/>
            </p:custDataLst>
          </p:nvPr>
        </p:nvSpPr>
        <p:spPr/>
        <p:txBody>
          <a:bodyPr>
            <a:normAutofit fontScale="92500" lnSpcReduction="10000"/>
          </a:bodyPr>
          <a:lstStyle/>
          <a:p>
            <a:r>
              <a:rPr lang="en-US" dirty="0" smtClean="0"/>
              <a:t>Even if you didn’t complete as many stories as estimated the first iteration, the client should be happy with your honesty</a:t>
            </a:r>
          </a:p>
          <a:p>
            <a:r>
              <a:rPr lang="en-US" dirty="0" smtClean="0"/>
              <a:t>As the project progresses you should get better at knowing what you can do in an iteration</a:t>
            </a:r>
          </a:p>
          <a:p>
            <a:r>
              <a:rPr lang="en-US" dirty="0" smtClean="0"/>
              <a:t>Continue to keep the client informed and track where you are at all times</a:t>
            </a:r>
          </a:p>
          <a:p>
            <a:r>
              <a:rPr lang="en-US" dirty="0" smtClean="0"/>
              <a:t>Client may be unhappy the product is going slowly, but it’s hard to argue with the data you are gathering and sharing</a:t>
            </a:r>
            <a:endParaRPr lang="en-US" dirty="0"/>
          </a:p>
        </p:txBody>
      </p:sp>
    </p:spTree>
    <p:extLst>
      <p:ext uri="{BB962C8B-B14F-4D97-AF65-F5344CB8AC3E}">
        <p14:creationId xmlns:p14="http://schemas.microsoft.com/office/powerpoint/2010/main" val="7513188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Communication</a:t>
            </a:r>
            <a:endParaRPr lang="en-US" dirty="0"/>
          </a:p>
        </p:txBody>
      </p:sp>
      <p:sp>
        <p:nvSpPr>
          <p:cNvPr id="3" name="Content Placeholder 2"/>
          <p:cNvSpPr>
            <a:spLocks noGrp="1"/>
          </p:cNvSpPr>
          <p:nvPr>
            <p:ph idx="1"/>
            <p:custDataLst>
              <p:tags r:id="rId2"/>
            </p:custDataLst>
          </p:nvPr>
        </p:nvSpPr>
        <p:spPr/>
        <p:txBody>
          <a:bodyPr/>
          <a:lstStyle/>
          <a:p>
            <a:r>
              <a:rPr lang="en-US" dirty="0" smtClean="0"/>
              <a:t>Use </a:t>
            </a:r>
            <a:r>
              <a:rPr lang="en-US" dirty="0" err="1" smtClean="0"/>
              <a:t>BlackBoard</a:t>
            </a:r>
            <a:r>
              <a:rPr lang="en-US" dirty="0" smtClean="0"/>
              <a:t> wiki or forum to share information with your team members</a:t>
            </a:r>
          </a:p>
          <a:p>
            <a:r>
              <a:rPr lang="en-US" dirty="0" smtClean="0"/>
              <a:t>Good place to keep track of</a:t>
            </a:r>
          </a:p>
          <a:p>
            <a:pPr lvl="1"/>
            <a:r>
              <a:rPr lang="en-US" dirty="0" smtClean="0"/>
              <a:t>Meeting notes</a:t>
            </a:r>
          </a:p>
          <a:p>
            <a:pPr lvl="1"/>
            <a:r>
              <a:rPr lang="en-US" dirty="0" smtClean="0"/>
              <a:t>Issues or problems</a:t>
            </a:r>
          </a:p>
          <a:p>
            <a:pPr lvl="1"/>
            <a:r>
              <a:rPr lang="en-US" dirty="0" smtClean="0"/>
              <a:t>Assigned tasks, estimates, actual time taken</a:t>
            </a:r>
          </a:p>
          <a:p>
            <a:pPr lvl="2"/>
            <a:r>
              <a:rPr lang="en-US" dirty="0" smtClean="0"/>
              <a:t>Compare with actual time</a:t>
            </a:r>
          </a:p>
          <a:p>
            <a:pPr lvl="1"/>
            <a:endParaRPr lang="en-US" dirty="0"/>
          </a:p>
        </p:txBody>
      </p:sp>
    </p:spTree>
    <p:extLst>
      <p:ext uri="{BB962C8B-B14F-4D97-AF65-F5344CB8AC3E}">
        <p14:creationId xmlns:p14="http://schemas.microsoft.com/office/powerpoint/2010/main" val="22123178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smtClean="0"/>
              <a:t>Rules</a:t>
            </a:r>
            <a:endParaRPr lang="en-US" dirty="0"/>
          </a:p>
        </p:txBody>
      </p:sp>
      <p:sp>
        <p:nvSpPr>
          <p:cNvPr id="3" name="Content Placeholder 2"/>
          <p:cNvSpPr>
            <a:spLocks noGrp="1"/>
          </p:cNvSpPr>
          <p:nvPr>
            <p:ph idx="1"/>
            <p:custDataLst>
              <p:tags r:id="rId2"/>
            </p:custDataLst>
          </p:nvPr>
        </p:nvSpPr>
        <p:spPr/>
        <p:txBody>
          <a:bodyPr>
            <a:normAutofit fontScale="92500" lnSpcReduction="10000"/>
          </a:bodyPr>
          <a:lstStyle/>
          <a:p>
            <a:pPr marL="514350" indent="-514350">
              <a:buFont typeface="+mj-lt"/>
              <a:buAutoNum type="arabicPeriod"/>
            </a:pPr>
            <a:r>
              <a:rPr lang="en-US" dirty="0" smtClean="0"/>
              <a:t>The developers will be truthful in their estimates and the customers will believe these estimates</a:t>
            </a:r>
          </a:p>
          <a:p>
            <a:pPr marL="514350" indent="-514350">
              <a:buFont typeface="+mj-lt"/>
              <a:buAutoNum type="arabicPeriod"/>
            </a:pPr>
            <a:r>
              <a:rPr lang="en-US" dirty="0" smtClean="0"/>
              <a:t>The developers will refine their estimates and the customers will refine their expectations based on the actual achievements in each iteration</a:t>
            </a:r>
          </a:p>
          <a:p>
            <a:pPr marL="514350" indent="-514350">
              <a:buFont typeface="+mj-lt"/>
              <a:buAutoNum type="arabicPeriod"/>
            </a:pPr>
            <a:r>
              <a:rPr lang="en-US" dirty="0" smtClean="0"/>
              <a:t>During the iteration the developers will update the client as to the progress of the iteration.  The client will use this information to quickly refine what is required in the current iteration.</a:t>
            </a:r>
            <a:endParaRPr lang="en-US" dirty="0"/>
          </a:p>
        </p:txBody>
      </p:sp>
    </p:spTree>
    <p:extLst>
      <p:ext uri="{BB962C8B-B14F-4D97-AF65-F5344CB8AC3E}">
        <p14:creationId xmlns:p14="http://schemas.microsoft.com/office/powerpoint/2010/main" val="3051075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Documentation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371600"/>
            <a:ext cx="5257800" cy="4946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97706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Summary of Agile Planning every Iteration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Develop user stories with client</a:t>
            </a:r>
          </a:p>
          <a:p>
            <a:r>
              <a:rPr lang="en-US" dirty="0" smtClean="0"/>
              <a:t>Without client, break users stories into tasks to better understand time it will take to complete</a:t>
            </a:r>
          </a:p>
          <a:p>
            <a:r>
              <a:rPr lang="en-US" dirty="0" smtClean="0"/>
              <a:t>Assign NUTs to each user story</a:t>
            </a:r>
          </a:p>
          <a:p>
            <a:r>
              <a:rPr lang="en-US" dirty="0" smtClean="0"/>
              <a:t>Estimate how many NUTs the group can complete in one iteration</a:t>
            </a:r>
          </a:p>
          <a:p>
            <a:pPr lvl="1"/>
            <a:r>
              <a:rPr lang="en-US" dirty="0" smtClean="0"/>
              <a:t>May require conversion from Hours to NUTs</a:t>
            </a:r>
          </a:p>
          <a:p>
            <a:r>
              <a:rPr lang="en-US" dirty="0" smtClean="0"/>
              <a:t>Ask the client to prioritize user stories for the current iteration; must fit within NUTs the group can complete in the iteration!</a:t>
            </a:r>
          </a:p>
          <a:p>
            <a:r>
              <a:rPr lang="en-US" dirty="0" smtClean="0"/>
              <a:t>Show client your work at the end of iteration</a:t>
            </a:r>
          </a:p>
          <a:p>
            <a:pPr lvl="1"/>
            <a:r>
              <a:rPr lang="en-US" dirty="0" smtClean="0"/>
              <a:t>Repeat with modified estimate for NUTs the group can complete</a:t>
            </a:r>
          </a:p>
          <a:p>
            <a:pPr lvl="1"/>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293422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English Documentation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Can be ambiguous (one reason for more formal documentation styles, e.g. ER diagram instead of English)</a:t>
            </a:r>
          </a:p>
          <a:p>
            <a:pPr lvl="1"/>
            <a:r>
              <a:rPr lang="en-US" dirty="0" smtClean="0"/>
              <a:t>The man who hunts ducks out on weekends</a:t>
            </a:r>
          </a:p>
          <a:p>
            <a:pPr lvl="1"/>
            <a:r>
              <a:rPr lang="en-US" dirty="0" smtClean="0"/>
              <a:t>Fat people eat accumulates</a:t>
            </a:r>
          </a:p>
          <a:p>
            <a:pPr lvl="1"/>
            <a:r>
              <a:rPr lang="en-US" dirty="0" smtClean="0"/>
              <a:t>We painted the wall with cracks</a:t>
            </a:r>
          </a:p>
          <a:p>
            <a:pPr lvl="1"/>
            <a:endParaRPr lang="en-US" dirty="0"/>
          </a:p>
          <a:p>
            <a:pPr lvl="1"/>
            <a:r>
              <a:rPr lang="en-US" dirty="0"/>
              <a:t>“This agreement shall be effective from the date it is made and shall continue in force for a period of five (5) years from the date it is made, and thereafter for successive five (5) year terms, unless and until terminated by one year prior notice in writing by either party.”</a:t>
            </a:r>
          </a:p>
        </p:txBody>
      </p:sp>
    </p:spTree>
    <p:extLst>
      <p:ext uri="{BB962C8B-B14F-4D97-AF65-F5344CB8AC3E}">
        <p14:creationId xmlns:p14="http://schemas.microsoft.com/office/powerpoint/2010/main" val="3372743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User Stories vs. Spec/Requirements</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981200"/>
            <a:ext cx="772533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1295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213920"/>
            <a:ext cx="7196054" cy="174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6867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Agile User Stories</a:t>
            </a:r>
            <a:endParaRPr lang="en-US" dirty="0"/>
          </a:p>
        </p:txBody>
      </p:sp>
      <p:sp>
        <p:nvSpPr>
          <p:cNvPr id="3" name="Content Placeholder 2"/>
          <p:cNvSpPr>
            <a:spLocks noGrp="1"/>
          </p:cNvSpPr>
          <p:nvPr>
            <p:ph idx="1"/>
          </p:nvPr>
        </p:nvSpPr>
        <p:spPr/>
        <p:txBody>
          <a:bodyPr/>
          <a:lstStyle/>
          <a:p>
            <a:r>
              <a:rPr lang="en-US" dirty="0" smtClean="0"/>
              <a:t>Short descriptions of feature(s) the customer would like to see in their software</a:t>
            </a:r>
          </a:p>
          <a:p>
            <a:r>
              <a:rPr lang="en-US" dirty="0" smtClean="0"/>
              <a:t>Usually fits on an index card</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307544"/>
            <a:ext cx="5057775" cy="3073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78917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Good User Stories</a:t>
            </a:r>
            <a:endParaRPr lang="en-US" dirty="0"/>
          </a:p>
        </p:txBody>
      </p:sp>
      <p:sp>
        <p:nvSpPr>
          <p:cNvPr id="3" name="Content Placeholder 2"/>
          <p:cNvSpPr>
            <a:spLocks noGrp="1"/>
          </p:cNvSpPr>
          <p:nvPr>
            <p:ph idx="1"/>
          </p:nvPr>
        </p:nvSpPr>
        <p:spPr/>
        <p:txBody>
          <a:bodyPr/>
          <a:lstStyle/>
          <a:p>
            <a:r>
              <a:rPr lang="en-US" dirty="0" smtClean="0"/>
              <a:t>In language the customer understands</a:t>
            </a:r>
          </a:p>
          <a:p>
            <a:r>
              <a:rPr lang="en-US" dirty="0" smtClean="0"/>
              <a:t>Cuts end-to-end through layers of the architecture</a:t>
            </a:r>
          </a:p>
          <a:p>
            <a:r>
              <a:rPr lang="en-US" dirty="0" smtClean="0"/>
              <a:t>Independent of other user stories (as much as possible)</a:t>
            </a:r>
          </a:p>
          <a:p>
            <a:r>
              <a:rPr lang="en-US" dirty="0" smtClean="0"/>
              <a:t>Are negotiable, tradeoffs possible</a:t>
            </a:r>
          </a:p>
          <a:p>
            <a:r>
              <a:rPr lang="en-US" dirty="0" smtClean="0"/>
              <a:t>Are testable</a:t>
            </a:r>
          </a:p>
          <a:p>
            <a:r>
              <a:rPr lang="en-US" dirty="0" smtClean="0"/>
              <a:t>Are small and estimable</a:t>
            </a:r>
            <a:endParaRPr lang="en-US" dirty="0"/>
          </a:p>
        </p:txBody>
      </p:sp>
    </p:spTree>
    <p:extLst>
      <p:ext uri="{BB962C8B-B14F-4D97-AF65-F5344CB8AC3E}">
        <p14:creationId xmlns:p14="http://schemas.microsoft.com/office/powerpoint/2010/main" val="1489991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Extracting User Stories</a:t>
            </a:r>
            <a:endParaRPr lang="en-US" dirty="0"/>
          </a:p>
        </p:txBody>
      </p:sp>
      <p:sp>
        <p:nvSpPr>
          <p:cNvPr id="3" name="Content Placeholder 2"/>
          <p:cNvSpPr>
            <a:spLocks noGrp="1"/>
          </p:cNvSpPr>
          <p:nvPr>
            <p:ph idx="1"/>
          </p:nvPr>
        </p:nvSpPr>
        <p:spPr/>
        <p:txBody>
          <a:bodyPr/>
          <a:lstStyle/>
          <a:p>
            <a:r>
              <a:rPr lang="en-US" dirty="0" smtClean="0"/>
              <a:t>May need to do lots of brainstorming, draw lots of </a:t>
            </a:r>
            <a:r>
              <a:rPr lang="en-US" dirty="0" smtClean="0"/>
              <a:t>pictures, model the workflow</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881" y="2667000"/>
            <a:ext cx="4100513" cy="3907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7748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1323</Words>
  <Application>Microsoft Office PowerPoint</Application>
  <PresentationFormat>On-screen Show (4:3)</PresentationFormat>
  <Paragraphs>143</Paragraphs>
  <Slides>30</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Agile Planning</vt:lpstr>
      <vt:lpstr>The problem with documentation</vt:lpstr>
      <vt:lpstr>Documentation</vt:lpstr>
      <vt:lpstr>English Documentation</vt:lpstr>
      <vt:lpstr>User Stories vs. Spec/Requirements</vt:lpstr>
      <vt:lpstr>PowerPoint Presentation</vt:lpstr>
      <vt:lpstr>Agile User Stories</vt:lpstr>
      <vt:lpstr>Elements of Good User Stories</vt:lpstr>
      <vt:lpstr>Extracting User Stories</vt:lpstr>
      <vt:lpstr>In-Class Exercise</vt:lpstr>
      <vt:lpstr>Check Stories</vt:lpstr>
      <vt:lpstr>Analysis and Estimation</vt:lpstr>
      <vt:lpstr>Relative Estimation</vt:lpstr>
      <vt:lpstr>How Long?</vt:lpstr>
      <vt:lpstr>Relative Estimation</vt:lpstr>
      <vt:lpstr>Estimation</vt:lpstr>
      <vt:lpstr>Units of Time</vt:lpstr>
      <vt:lpstr>Point System</vt:lpstr>
      <vt:lpstr>Estimating Stories</vt:lpstr>
      <vt:lpstr>In-Class Exercise</vt:lpstr>
      <vt:lpstr>Estimating NUTS</vt:lpstr>
      <vt:lpstr>Determining Workload</vt:lpstr>
      <vt:lpstr>Estimating NUTs from Person Hours</vt:lpstr>
      <vt:lpstr>Client Reevaluation</vt:lpstr>
      <vt:lpstr>In-Class Exercise</vt:lpstr>
      <vt:lpstr>Dealing with Disappointment</vt:lpstr>
      <vt:lpstr>Rinse and Repeat</vt:lpstr>
      <vt:lpstr>Communication</vt:lpstr>
      <vt:lpstr>Rules</vt:lpstr>
      <vt:lpstr>Summary of Agile Planning every Iteration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Agile Planning</dc:title>
  <dc:creator>Kenrick</dc:creator>
  <cp:lastModifiedBy>Kenrick Mock</cp:lastModifiedBy>
  <cp:revision>18</cp:revision>
  <dcterms:created xsi:type="dcterms:W3CDTF">2006-08-16T00:00:00Z</dcterms:created>
  <dcterms:modified xsi:type="dcterms:W3CDTF">2014-09-09T08:00:17Z</dcterms:modified>
</cp:coreProperties>
</file>