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5" r:id="rId20"/>
    <p:sldId id="289" r:id="rId21"/>
    <p:sldId id="290" r:id="rId22"/>
    <p:sldId id="281" r:id="rId23"/>
    <p:sldId id="337" r:id="rId24"/>
    <p:sldId id="339" r:id="rId25"/>
    <p:sldId id="340" r:id="rId26"/>
    <p:sldId id="341" r:id="rId27"/>
    <p:sldId id="342" r:id="rId28"/>
    <p:sldId id="343" r:id="rId29"/>
    <p:sldId id="345" r:id="rId30"/>
    <p:sldId id="346" r:id="rId31"/>
    <p:sldId id="347" r:id="rId32"/>
    <p:sldId id="349" r:id="rId33"/>
    <p:sldId id="350" r:id="rId34"/>
    <p:sldId id="351" r:id="rId35"/>
    <p:sldId id="354" r:id="rId36"/>
    <p:sldId id="355" r:id="rId37"/>
    <p:sldId id="357" r:id="rId38"/>
    <p:sldId id="358" r:id="rId39"/>
    <p:sldId id="360" r:id="rId40"/>
    <p:sldId id="361" r:id="rId41"/>
    <p:sldId id="362" r:id="rId42"/>
    <p:sldId id="364" r:id="rId43"/>
    <p:sldId id="365" r:id="rId44"/>
    <p:sldId id="366" r:id="rId45"/>
    <p:sldId id="369" r:id="rId46"/>
    <p:sldId id="370" r:id="rId47"/>
    <p:sldId id="373" r:id="rId48"/>
    <p:sldId id="374" r:id="rId49"/>
    <p:sldId id="376" r:id="rId50"/>
    <p:sldId id="378" r:id="rId51"/>
    <p:sldId id="379" r:id="rId52"/>
    <p:sldId id="380" r:id="rId53"/>
    <p:sldId id="381" r:id="rId54"/>
    <p:sldId id="384" r:id="rId55"/>
    <p:sldId id="386" r:id="rId56"/>
    <p:sldId id="387" r:id="rId57"/>
    <p:sldId id="391" r:id="rId58"/>
    <p:sldId id="392" r:id="rId59"/>
    <p:sldId id="393" r:id="rId60"/>
    <p:sldId id="394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8848E4-D99A-4733-9AC2-78AFC053B224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0EDCD6-6085-435A-9FD0-20A497048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E337DF-4EA8-4581-993D-38A8675C068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B0FFEE-4FBF-4421-854F-3A84D4DB7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9970-96ED-4C09-9DD0-D4E0C40A52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9970-96ED-4C09-9DD0-D4E0C40A52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3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52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6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9970-96ED-4C09-9DD0-D4E0C40A52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5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8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9970-96ED-4C09-9DD0-D4E0C40A52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8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FE2FD-8985-424F-BEC7-F66D36A641DB}" type="slidenum">
              <a:rPr lang="en-US"/>
              <a:pPr/>
              <a:t>23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5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4D03A-B929-4359-80EA-9C5C610EE49F}" type="slidenum">
              <a:rPr lang="en-US"/>
              <a:pPr/>
              <a:t>24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8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6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DA94B-C00C-42CA-94D7-1CE979CE0E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2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0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0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2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7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2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7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5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5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6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9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1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8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03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53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54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12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66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02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0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6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DA94B-C00C-42CA-94D7-1CE979CE0E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27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0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97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2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3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8A3F-8EA1-4F20-9D35-9E7F36CB9E7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70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DA94B-C00C-42CA-94D7-1CE979CE0E8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9970-96ED-4C09-9DD0-D4E0C40A52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FFEE-4FBF-4421-854F-3A84D4DB78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 Bloopers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Graphic Design, Layout, and Web Page/Style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Blooper 35: </a:t>
            </a:r>
            <a:r>
              <a:rPr lang="en-US" sz="4000" dirty="0"/>
              <a:t>Radio Buttons too far apart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Related radio buttons should be grouped closely together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8172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8115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Spacing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685925"/>
            <a:ext cx="7962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35 Examples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72790"/>
            <a:ext cx="6523889" cy="5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36 : Labels too far from data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GUI’s are developed where the label is placed too far from the control it describes</a:t>
            </a:r>
          </a:p>
          <a:p>
            <a:pPr lvl="1"/>
            <a:r>
              <a:rPr lang="en-US" dirty="0" smtClean="0"/>
              <a:t>Common in automatic layouts where size is dictated by the largest field or screen width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75707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36 Example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9882"/>
            <a:ext cx="8536515" cy="51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36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Variation: labels closer to other settings than their own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76184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attach labels and data fields to opposite edges of a form or control panel</a:t>
            </a:r>
          </a:p>
          <a:p>
            <a:r>
              <a:rPr lang="en-US" dirty="0" smtClean="0"/>
              <a:t>Don’t allow a few long labels to dictate the alignment of the entire form</a:t>
            </a:r>
          </a:p>
          <a:p>
            <a:r>
              <a:rPr lang="en-US" dirty="0" smtClean="0"/>
              <a:t>Labels should be closer to their own field than to other fields</a:t>
            </a:r>
          </a:p>
          <a:p>
            <a:r>
              <a:rPr lang="en-US" dirty="0" smtClean="0"/>
              <a:t>Put labels above fields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36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867400" cy="53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37 : Inconsistent Label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should be consistent in where they are placed throughout the application</a:t>
            </a:r>
          </a:p>
          <a:p>
            <a:r>
              <a:rPr lang="en-US" dirty="0" smtClean="0"/>
              <a:t>Extreme case: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33528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Blooper 38: </a:t>
            </a:r>
            <a:r>
              <a:rPr lang="en-US" sz="4000" dirty="0"/>
              <a:t>Poor Window Location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should an application’s windows first appear?</a:t>
            </a:r>
          </a:p>
          <a:p>
            <a:endParaRPr lang="en-US" dirty="0"/>
          </a:p>
          <a:p>
            <a:r>
              <a:rPr lang="en-US" dirty="0"/>
              <a:t>Heuristics:</a:t>
            </a:r>
          </a:p>
          <a:p>
            <a:pPr lvl="1"/>
            <a:r>
              <a:rPr lang="en-US" dirty="0"/>
              <a:t>On-screen</a:t>
            </a:r>
          </a:p>
          <a:p>
            <a:pPr lvl="1"/>
            <a:r>
              <a:rPr lang="en-US" dirty="0"/>
              <a:t>Staggered</a:t>
            </a:r>
          </a:p>
          <a:p>
            <a:pPr lvl="1"/>
            <a:r>
              <a:rPr lang="en-US" dirty="0"/>
              <a:t>No occlusion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355758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 Design and Layout Bloopers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you have GUI controls appropriate for your software you have to decide on: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Fonts</a:t>
            </a:r>
          </a:p>
          <a:p>
            <a:r>
              <a:rPr lang="en-US" dirty="0" smtClean="0"/>
              <a:t>The following bloopers diminish software’s perceived quality – it only takes a few to look amateurish and untrustworthy</a:t>
            </a:r>
          </a:p>
          <a:p>
            <a:r>
              <a:rPr lang="en-US" dirty="0" smtClean="0"/>
              <a:t>Poor graphic design and layout can also decrease user’s ability and motivation to absorb the software’s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39: </a:t>
            </a:r>
            <a:r>
              <a:rPr lang="en-US" sz="800" dirty="0" smtClean="0"/>
              <a:t>Tiny fonts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people with impaired vision can’t read small fonts</a:t>
            </a:r>
          </a:p>
          <a:p>
            <a:pPr lvl="1"/>
            <a:r>
              <a:rPr lang="en-US" dirty="0" smtClean="0"/>
              <a:t>Includes old folks over 45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657600"/>
            <a:ext cx="64373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39 Example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178590"/>
            <a:ext cx="5257800" cy="56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Blooper Bonus:  </a:t>
            </a:r>
            <a:r>
              <a:rPr lang="en-US" sz="4000" dirty="0"/>
              <a:t>Un-Natural Order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Avoid the “random” layout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63722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6248400"/>
            <a:ext cx="667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Add proper tab stops, but also reorganize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Website </a:t>
            </a:r>
            <a:r>
              <a:rPr lang="en-US" sz="4000" dirty="0" smtClean="0"/>
              <a:t>Interface </a:t>
            </a:r>
            <a:r>
              <a:rPr lang="en-US" sz="4000" dirty="0"/>
              <a:t>Design 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Build Navigational aids. 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Navigation bars, frames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Critical for giving user a sense of where they are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Must provide context, e.g. bar with page headers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User shouldn’t have to go “back” to figure this out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Avoid dead-end pages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Keep download time short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Frustration after 10 seconds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Consistency!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E.g., keep “home” button in the same place, don’t change link colors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Simplicity often appreciated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Offer feedback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Design for the disabled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ALT tags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E.g., modem user might disable graphics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elements as designed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E.g. don’t use blank GIF as a spacer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Ten Mistakes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z="2000"/>
              <a:t>Jakob Nielsen’s top design mistakes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200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Using Frames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Gratuitous use of bleeding-edge technology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Scrolling text, marquees, and constantly running animations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Complex URLs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Orphan pages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Long, scrolling pages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Lack of navigation support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Non-standard link colors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Outdated information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000"/>
              <a:t>Overly long download times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 Bloopers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Interaction Bloopers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Bloopers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important than GUI control, navigation, text, and graphic design/layout bloopers:</a:t>
            </a:r>
          </a:p>
          <a:p>
            <a:pPr lvl="1"/>
            <a:r>
              <a:rPr lang="en-US" dirty="0" smtClean="0"/>
              <a:t>Larger in scope, often generalizations of specific look-and-feel bloopers</a:t>
            </a:r>
          </a:p>
          <a:p>
            <a:pPr lvl="1"/>
            <a:r>
              <a:rPr lang="en-US" dirty="0" smtClean="0"/>
              <a:t>Harder to identify</a:t>
            </a:r>
          </a:p>
          <a:p>
            <a:pPr lvl="1"/>
            <a:r>
              <a:rPr lang="en-US" dirty="0" smtClean="0"/>
              <a:t>Harder to avoid</a:t>
            </a:r>
          </a:p>
          <a:p>
            <a:pPr lvl="2"/>
            <a:r>
              <a:rPr lang="en-US" dirty="0" smtClean="0"/>
              <a:t>Often a result of decisions made in the bowels of implementation</a:t>
            </a:r>
          </a:p>
          <a:p>
            <a:pPr lvl="1"/>
            <a:r>
              <a:rPr lang="en-US" dirty="0" smtClean="0"/>
              <a:t>Harder to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Blooper 40: </a:t>
            </a:r>
            <a:r>
              <a:rPr lang="en-US" sz="4000" dirty="0"/>
              <a:t>Exposing implementation to users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Users should not be subjected to internal implementation details when they are contrary to their working model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Speed in a game a setting from 1 to 10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Expect 10 to be fast and 1 to be slow, but it was the opposite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Delay loop for the setting’s number of times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Limits on data sizes to “weird” numbers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16, 32, 64, 128, etc.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Most people would prefer 10, 100, 1000, etc.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Design for the convenience of users, not developers</a:t>
            </a:r>
          </a:p>
        </p:txBody>
      </p:sp>
    </p:spTree>
    <p:extLst>
      <p:ext uri="{BB962C8B-B14F-4D97-AF65-F5344CB8AC3E}">
        <p14:creationId xmlns:p14="http://schemas.microsoft.com/office/powerpoint/2010/main" val="396542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Blooper 40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 values of graphs convenient for developers (intervals of max/10) but not for users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90800"/>
            <a:ext cx="616245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4458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the user interface strictly on the tasks</a:t>
            </a:r>
          </a:p>
          <a:p>
            <a:pPr lvl="1"/>
            <a:r>
              <a:rPr lang="en-US" dirty="0" smtClean="0"/>
              <a:t>Design the UI according to a conceptual model that includes only objects, actions, and attributes from the app’s target tasks</a:t>
            </a:r>
          </a:p>
          <a:p>
            <a:r>
              <a:rPr lang="en-US" dirty="0" smtClean="0"/>
              <a:t>Design for the convenience of users, not developers</a:t>
            </a:r>
          </a:p>
          <a:p>
            <a:pPr lvl="1"/>
            <a:r>
              <a:rPr lang="en-US" dirty="0" smtClean="0"/>
              <a:t>Requires extra work for the developers, but hopefully they take pride in making software that is easy to 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32 : Easily missed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developers often assume that if information is displayed users will see it.  Not so!</a:t>
            </a:r>
          </a:p>
          <a:p>
            <a:r>
              <a:rPr lang="en-US" dirty="0" smtClean="0"/>
              <a:t>Common flaw:  not focusing user’s attention</a:t>
            </a:r>
          </a:p>
          <a:p>
            <a:pPr lvl="1"/>
            <a:r>
              <a:rPr lang="en-US" dirty="0" smtClean="0"/>
              <a:t>People scan for information, left to right, top to bottom</a:t>
            </a:r>
          </a:p>
          <a:p>
            <a:pPr lvl="1"/>
            <a:r>
              <a:rPr lang="en-US" dirty="0" smtClean="0"/>
              <a:t>Should design for how human perception works</a:t>
            </a:r>
          </a:p>
          <a:p>
            <a:pPr lvl="1"/>
            <a:r>
              <a:rPr lang="en-US" dirty="0" smtClean="0"/>
              <a:t>Examples users can miss:</a:t>
            </a:r>
          </a:p>
          <a:p>
            <a:pPr lvl="2"/>
            <a:r>
              <a:rPr lang="en-US" dirty="0" smtClean="0"/>
              <a:t>Status or mode indicators</a:t>
            </a:r>
          </a:p>
          <a:p>
            <a:pPr lvl="2"/>
            <a:r>
              <a:rPr lang="en-US" dirty="0" smtClean="0"/>
              <a:t>Prompts for input</a:t>
            </a:r>
          </a:p>
          <a:p>
            <a:pPr lvl="2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Error or status messages</a:t>
            </a:r>
          </a:p>
          <a:p>
            <a:pPr lvl="2"/>
            <a:r>
              <a:rPr lang="en-US" dirty="0" smtClean="0"/>
              <a:t>Controls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41: Needless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Needless restrictions, like unnatural actions, are hard to learn, easy to forget, and annoying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3686175" cy="37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32766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Rumpelstiltskin</a:t>
            </a:r>
            <a:r>
              <a:rPr lang="en-US" dirty="0" smtClean="0"/>
              <a:t> too long?  Probably some arbitrary database limitation, perhaps set to 10 characters.</a:t>
            </a:r>
          </a:p>
          <a:p>
            <a:endParaRPr lang="en-US" dirty="0" smtClean="0"/>
          </a:p>
          <a:p>
            <a:r>
              <a:rPr lang="en-US" dirty="0" smtClean="0"/>
              <a:t>More common limitations would be some power of 2; e.g. 32 or 64 char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19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41 Examples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6934200" cy="54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08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impose numerical limits, if possible</a:t>
            </a:r>
          </a:p>
          <a:p>
            <a:pPr lvl="1"/>
            <a:r>
              <a:rPr lang="en-US" dirty="0" smtClean="0"/>
              <a:t>Use dynamic allocation of storage</a:t>
            </a:r>
          </a:p>
          <a:p>
            <a:r>
              <a:rPr lang="en-US" dirty="0" smtClean="0"/>
              <a:t>Use powers of 10 not powers of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0"/>
            <a:ext cx="5257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6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42: Confusable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an app’s conceptual model can be confusing is to include concepts that overlap in meaning or function</a:t>
            </a:r>
          </a:p>
          <a:p>
            <a:r>
              <a:rPr lang="en-US" dirty="0" smtClean="0"/>
              <a:t>E.g. website that allows people to look for a home by: (a) town (</a:t>
            </a:r>
            <a:r>
              <a:rPr lang="en-US" dirty="0" err="1" smtClean="0"/>
              <a:t>b</a:t>
            </a:r>
            <a:r>
              <a:rPr lang="en-US" dirty="0" smtClean="0"/>
              <a:t>) location on a map</a:t>
            </a:r>
          </a:p>
          <a:p>
            <a:pPr lvl="1"/>
            <a:r>
              <a:rPr lang="en-US" dirty="0" smtClean="0"/>
              <a:t>Users had to choose one or the other but users missed the artificial distinction since both are “by location”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81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42 Example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324600" cy="53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194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43 : Asking users for unneeded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sure way to annoy users</a:t>
            </a:r>
          </a:p>
          <a:p>
            <a:r>
              <a:rPr lang="en-US" dirty="0" smtClean="0"/>
              <a:t>Variations:</a:t>
            </a:r>
          </a:p>
          <a:p>
            <a:pPr lvl="1"/>
            <a:r>
              <a:rPr lang="en-US" dirty="0" smtClean="0"/>
              <a:t>We forgot, tell us again</a:t>
            </a:r>
          </a:p>
          <a:p>
            <a:pPr lvl="1"/>
            <a:r>
              <a:rPr lang="en-US" dirty="0" smtClean="0"/>
              <a:t>Unnecessary questions</a:t>
            </a:r>
          </a:p>
          <a:p>
            <a:pPr lvl="1"/>
            <a:r>
              <a:rPr lang="en-US" dirty="0" smtClean="0"/>
              <a:t>Requiring data that should be optional</a:t>
            </a:r>
          </a:p>
          <a:p>
            <a:pPr lvl="1"/>
            <a:r>
              <a:rPr lang="en-US" dirty="0" smtClean="0"/>
              <a:t>Requiring repeated logins in a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43 Example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5533334" cy="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95600"/>
            <a:ext cx="6229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99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43 Example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813062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7694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43 Example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61280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6158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a high priority NOT to require users to enter data repeatedly.  </a:t>
            </a:r>
          </a:p>
          <a:p>
            <a:pPr lvl="1"/>
            <a:r>
              <a:rPr lang="en-US" dirty="0" smtClean="0"/>
              <a:t>Ask only for data you really need</a:t>
            </a:r>
          </a:p>
          <a:p>
            <a:pPr lvl="1"/>
            <a:r>
              <a:rPr lang="en-US" dirty="0" smtClean="0"/>
              <a:t>Stick to the current transaction</a:t>
            </a:r>
          </a:p>
          <a:p>
            <a:pPr lvl="1"/>
            <a:r>
              <a:rPr lang="en-US" dirty="0" smtClean="0"/>
              <a:t>Don’t make any data “required” unless you really can’t proceed without it</a:t>
            </a:r>
          </a:p>
          <a:p>
            <a:pPr lvl="1"/>
            <a:r>
              <a:rPr lang="en-US" dirty="0" smtClean="0"/>
              <a:t>Don’t require data some customers won’t have</a:t>
            </a:r>
          </a:p>
          <a:p>
            <a:pPr lvl="1"/>
            <a:r>
              <a:rPr lang="en-US" dirty="0" smtClean="0"/>
              <a:t>Deduce as much as you can from information given to you instead of adding additional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32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Information too small or not where the user is looking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61583"/>
            <a:ext cx="5757862" cy="54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44: Asking users for random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Programs shouldn’t ask the user to seed the random number generator</a:t>
            </a:r>
          </a:p>
          <a:p>
            <a:pPr lvl="1"/>
            <a:r>
              <a:rPr lang="en-US" dirty="0" smtClean="0"/>
              <a:t>One exception: generating secure keys (require lots of random typing, mouse motion, etc.)</a:t>
            </a:r>
          </a:p>
          <a:p>
            <a:r>
              <a:rPr lang="en-US" dirty="0" smtClean="0"/>
              <a:t>Meaningless to most users</a:t>
            </a:r>
          </a:p>
          <a:p>
            <a:r>
              <a:rPr lang="en-US" dirty="0" smtClean="0"/>
              <a:t>People don’t give good random numbers</a:t>
            </a:r>
          </a:p>
          <a:p>
            <a:r>
              <a:rPr lang="en-US" dirty="0" smtClean="0"/>
              <a:t>Avoiding the blooper:  Incorporate random intervals/timers, if date/time not good enough, something like </a:t>
            </a:r>
            <a:r>
              <a:rPr lang="en-US" dirty="0" err="1" smtClean="0"/>
              <a:t>random.org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31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45 : Pointless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second special case of requiring users to enter unnecessary data is presenting data with unnecessary choices</a:t>
            </a:r>
          </a:p>
          <a:p>
            <a:pPr lvl="1"/>
            <a:r>
              <a:rPr lang="en-US" dirty="0" smtClean="0"/>
              <a:t>No difference between choices</a:t>
            </a:r>
          </a:p>
          <a:p>
            <a:pPr lvl="1"/>
            <a:r>
              <a:rPr lang="en-US" dirty="0" smtClean="0"/>
              <a:t>Users don’t know which to pick</a:t>
            </a:r>
          </a:p>
          <a:p>
            <a:pPr lvl="1"/>
            <a:r>
              <a:rPr lang="en-US" dirty="0" smtClean="0"/>
              <a:t>Obvious answer</a:t>
            </a:r>
          </a:p>
          <a:p>
            <a:pPr lvl="1"/>
            <a:r>
              <a:rPr lang="en-US" dirty="0" smtClean="0"/>
              <a:t>False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8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45 Example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7258465" cy="33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9164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45 Example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143433" cy="5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5684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45 Example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733790" cy="45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6054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choice makes no difference, don’t offer it</a:t>
            </a:r>
          </a:p>
          <a:p>
            <a:pPr lvl="1"/>
            <a:r>
              <a:rPr lang="en-US" dirty="0" smtClean="0"/>
              <a:t>How do you know?  Test it!</a:t>
            </a:r>
          </a:p>
          <a:p>
            <a:pPr lvl="1"/>
            <a:r>
              <a:rPr lang="en-US" dirty="0" smtClean="0"/>
              <a:t>Watch people using your software</a:t>
            </a:r>
          </a:p>
          <a:p>
            <a:r>
              <a:rPr lang="en-US" dirty="0" smtClean="0"/>
              <a:t>If users won’t understand the question, don’t ask</a:t>
            </a:r>
          </a:p>
          <a:p>
            <a:r>
              <a:rPr lang="en-US" dirty="0" smtClean="0"/>
              <a:t>If there is an obvious option, choose it</a:t>
            </a:r>
          </a:p>
          <a:p>
            <a:r>
              <a:rPr lang="en-US" dirty="0" smtClean="0"/>
              <a:t>Don’t offer false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05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46: Hard to remember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obvious way to burden users’ memory is to require authentication identification they cannot remember</a:t>
            </a:r>
          </a:p>
          <a:p>
            <a:pPr lvl="1"/>
            <a:r>
              <a:rPr lang="en-US" dirty="0" smtClean="0"/>
              <a:t>Assigned, non-changeable passwords</a:t>
            </a:r>
          </a:p>
          <a:p>
            <a:pPr lvl="1"/>
            <a:r>
              <a:rPr lang="en-US" dirty="0" smtClean="0"/>
              <a:t>Unreasonable password restrictions</a:t>
            </a:r>
          </a:p>
          <a:p>
            <a:pPr lvl="1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62103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689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47 : Mission Impossible Instructions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 that go away too soon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Detailed instructions should remain on the screen while the user is carrying them 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Latest Office apps display help in right hand pane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5344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457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47 Example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5368" y="1600200"/>
            <a:ext cx="6728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41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48: Unnecessary or poorly marked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your software has modes, users may not know which mode they are in and enter a command meant for the inactive mode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Try to drag a rectangle to select objects but end up drawing a line instead</a:t>
            </a:r>
          </a:p>
          <a:p>
            <a:pPr lvl="1"/>
            <a:r>
              <a:rPr lang="en-US" dirty="0" smtClean="0"/>
              <a:t>Printer outputs in landscape instead of portrait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867275"/>
            <a:ext cx="52673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735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 a visual hierarchy</a:t>
            </a:r>
          </a:p>
          <a:p>
            <a:pPr lvl="1"/>
            <a:r>
              <a:rPr lang="en-US" dirty="0" smtClean="0"/>
              <a:t>Organize information displays in hierarchical chunks; users ignore irrelevant chunks and find what they want much faster</a:t>
            </a:r>
          </a:p>
          <a:p>
            <a:r>
              <a:rPr lang="en-US" dirty="0" smtClean="0"/>
              <a:t>Make important information bigger</a:t>
            </a:r>
          </a:p>
          <a:p>
            <a:r>
              <a:rPr lang="en-US" dirty="0" smtClean="0"/>
              <a:t>Put important information where the user is looking</a:t>
            </a:r>
          </a:p>
          <a:p>
            <a:pPr lvl="1"/>
            <a:r>
              <a:rPr lang="en-US" dirty="0" smtClean="0"/>
              <a:t>Center of field, not periphery</a:t>
            </a:r>
          </a:p>
          <a:p>
            <a:r>
              <a:rPr lang="en-US" dirty="0" smtClean="0"/>
              <a:t>Use color to highlight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harmless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Word is teeming with modes</a:t>
            </a:r>
          </a:p>
          <a:p>
            <a:pPr lvl="1"/>
            <a:r>
              <a:rPr lang="en-US" dirty="0" smtClean="0"/>
              <a:t>View: Normal, outline, page layout</a:t>
            </a:r>
          </a:p>
          <a:p>
            <a:pPr lvl="1"/>
            <a:r>
              <a:rPr lang="en-US" dirty="0" smtClean="0"/>
              <a:t>Auto correct: on, off</a:t>
            </a:r>
          </a:p>
          <a:p>
            <a:pPr lvl="1"/>
            <a:r>
              <a:rPr lang="en-US" dirty="0" smtClean="0"/>
              <a:t>Insert or overwrite text</a:t>
            </a:r>
          </a:p>
          <a:p>
            <a:pPr lvl="1"/>
            <a:r>
              <a:rPr lang="en-US" dirty="0" smtClean="0"/>
              <a:t>Auto save: on, off</a:t>
            </a:r>
          </a:p>
          <a:p>
            <a:pPr lvl="1"/>
            <a:r>
              <a:rPr lang="en-US" dirty="0" smtClean="0"/>
              <a:t>Smart cut-and-paste: on, off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Most of these modes don’t cause errors because they are rarely changed from defaults</a:t>
            </a:r>
          </a:p>
          <a:p>
            <a:pPr lvl="1"/>
            <a:r>
              <a:rPr lang="en-US" dirty="0" smtClean="0"/>
              <a:t>Many users may not even know of these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87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Toasters have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“darkness” control on a toaster is a mode that sometimes results in burnt toast when the last time you put in a frozen waffle</a:t>
            </a:r>
          </a:p>
          <a:p>
            <a:r>
              <a:rPr lang="en-US" dirty="0" smtClean="0"/>
              <a:t>How could you make a modeless toaster?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30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or minimize mode settings</a:t>
            </a:r>
          </a:p>
          <a:p>
            <a:pPr lvl="1"/>
            <a:r>
              <a:rPr lang="en-US" dirty="0" smtClean="0"/>
              <a:t>E.g. for a photo application instead of a mode for “browse” and a mode for “edit” there might be separate windows for each</a:t>
            </a:r>
          </a:p>
          <a:p>
            <a:r>
              <a:rPr lang="en-US" dirty="0" smtClean="0"/>
              <a:t>Minimize the use of modal dialog boxes unless it is crucial the users not interact with things on the display</a:t>
            </a:r>
          </a:p>
          <a:p>
            <a:r>
              <a:rPr lang="en-US" dirty="0" smtClean="0"/>
              <a:t>Make modes visible and difficult to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67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Blooper 49: </a:t>
            </a:r>
            <a:r>
              <a:rPr lang="en-US" sz="4000" dirty="0"/>
              <a:t>Unexpected Rearrangement of Display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OS constantly rearranged your icons for you?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76600"/>
            <a:ext cx="76344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5263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49 Example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22851"/>
            <a:ext cx="5791199" cy="56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5420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50: Dialog Boxes that Trap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boxes sometimes provide no way out other than a direction that users don’t want to go.</a:t>
            </a:r>
          </a:p>
          <a:p>
            <a:pPr lvl="1"/>
            <a:r>
              <a:rPr lang="en-US" dirty="0" smtClean="0"/>
              <a:t>No cancel</a:t>
            </a:r>
          </a:p>
          <a:p>
            <a:pPr lvl="1"/>
            <a:r>
              <a:rPr lang="en-US" dirty="0" smtClean="0"/>
              <a:t>All paths are wrong</a:t>
            </a:r>
          </a:p>
          <a:p>
            <a:pPr lvl="1"/>
            <a:r>
              <a:rPr lang="en-US" dirty="0" smtClean="0"/>
              <a:t>Required button is inactive</a:t>
            </a:r>
          </a:p>
          <a:p>
            <a:pPr lvl="1"/>
            <a:r>
              <a:rPr lang="en-US" dirty="0" smtClean="0"/>
              <a:t>Unclear choices</a:t>
            </a:r>
          </a:p>
          <a:p>
            <a:pPr lvl="1"/>
            <a:r>
              <a:rPr lang="en-US" dirty="0" smtClean="0"/>
              <a:t>No, not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07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50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Cancel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No, Not OK!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572000" cy="20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00"/>
            <a:ext cx="4505325" cy="25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Kenrick\AppData\Local\Temp\SNAGHTMLaee046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46672"/>
            <a:ext cx="2400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25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Back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2600"/>
            <a:ext cx="5905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30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paths in the dialog box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5867400" cy="53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91200" y="3657600"/>
            <a:ext cx="3276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button is inactive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61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users with alternatives so they don’t feel trapped</a:t>
            </a:r>
          </a:p>
          <a:p>
            <a:r>
              <a:rPr lang="en-US" dirty="0" smtClean="0"/>
              <a:t>Analyze goals users could have when the dialog box appears so you can provide the right options</a:t>
            </a:r>
          </a:p>
          <a:p>
            <a:r>
              <a:rPr lang="en-US" dirty="0" smtClean="0"/>
              <a:t>Test dialog boxes with users</a:t>
            </a:r>
          </a:p>
          <a:p>
            <a:r>
              <a:rPr lang="en-US" dirty="0" smtClean="0"/>
              <a:t>Don’t use “OK” for bad messages</a:t>
            </a:r>
          </a:p>
          <a:p>
            <a:pPr lvl="1"/>
            <a:r>
              <a:rPr lang="en-US" dirty="0" smtClean="0"/>
              <a:t>“Acknowledged”, “Understood”, “Sigh…not again”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Blooper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necessary, use heavy artillery</a:t>
            </a:r>
          </a:p>
          <a:p>
            <a:pPr lvl="1"/>
            <a:r>
              <a:rPr lang="en-US" dirty="0" smtClean="0"/>
              <a:t>Dialog boxes and pop-ups</a:t>
            </a:r>
          </a:p>
          <a:p>
            <a:pPr lvl="2"/>
            <a:r>
              <a:rPr lang="en-US" dirty="0" smtClean="0"/>
              <a:t>Impossible to ignore, but it better be important</a:t>
            </a:r>
          </a:p>
          <a:p>
            <a:pPr lvl="1"/>
            <a:r>
              <a:rPr lang="en-US" dirty="0" smtClean="0"/>
              <a:t>Sound</a:t>
            </a:r>
          </a:p>
          <a:p>
            <a:pPr lvl="2"/>
            <a:r>
              <a:rPr lang="en-US" dirty="0" smtClean="0"/>
              <a:t>Simple beeps usually sufficient</a:t>
            </a:r>
          </a:p>
          <a:p>
            <a:pPr lvl="1"/>
            <a:r>
              <a:rPr lang="en-US" dirty="0" smtClean="0"/>
              <a:t>Vibration and animation</a:t>
            </a:r>
          </a:p>
          <a:p>
            <a:pPr lvl="2"/>
            <a:r>
              <a:rPr lang="en-US" dirty="0" smtClean="0"/>
              <a:t>Peripheral vision for stationary objects is poor, but is very good at noticing movement or changes</a:t>
            </a:r>
          </a:p>
          <a:p>
            <a:pPr lvl="2"/>
            <a:r>
              <a:rPr lang="en-US" dirty="0" smtClean="0"/>
              <a:t>Distracting if too much; have been abused by web advertisers</a:t>
            </a:r>
          </a:p>
          <a:p>
            <a:pPr lvl="2"/>
            <a:r>
              <a:rPr lang="en-US" dirty="0" smtClean="0"/>
              <a:t>Make sure animation stops quickly and can be stopped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Blooper 51: Ok </a:t>
            </a:r>
            <a:r>
              <a:rPr lang="en-US" sz="4000" dirty="0"/>
              <a:t>and Cancel do the same thing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should mean “Yes do this” and Cancel should mean “No, I don’t want to do this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variations where cancel doesn’t cancel</a:t>
            </a:r>
          </a:p>
          <a:p>
            <a:pPr lvl="1"/>
            <a:r>
              <a:rPr lang="en-US" dirty="0" smtClean="0"/>
              <a:t>E.g. action already done and software doesn’t support undoing it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8153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248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Blooper 33 : Mixing dialog box control buttons with content control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happens when you add new buttons to the standard “OK”, “Apply”, “Close”, “Cancel” buttons</a:t>
            </a:r>
          </a:p>
          <a:p>
            <a:r>
              <a:rPr lang="en-US" dirty="0" smtClean="0"/>
              <a:t>Everything OK here?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711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Align Buttons To Controls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can be hard to see the connection between the new buttons and data</a:t>
            </a:r>
          </a:p>
          <a:p>
            <a:r>
              <a:rPr lang="en-US" dirty="0" smtClean="0"/>
              <a:t>Make functions clear by separating content control buttons from window control buttons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846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Blooper 34 : Misusing Group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boxes put a visible border around related controls and have a slot for a label</a:t>
            </a:r>
          </a:p>
          <a:p>
            <a:r>
              <a:rPr lang="en-US" dirty="0" smtClean="0"/>
              <a:t>Serve no purpose around one setting; in this case a simple label is better.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0"/>
            <a:ext cx="4999037" cy="27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1925</Words>
  <Application>Microsoft Office PowerPoint</Application>
  <PresentationFormat>On-screen Show (4:3)</PresentationFormat>
  <Paragraphs>319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GUI Bloopers</vt:lpstr>
      <vt:lpstr>Graphic Design and Layout Bloopers</vt:lpstr>
      <vt:lpstr>Blooper 32 : Easily missed information</vt:lpstr>
      <vt:lpstr>Blooper 32 Examples</vt:lpstr>
      <vt:lpstr>Avoiding Blooper 32</vt:lpstr>
      <vt:lpstr>Avoiding Blooper 32</vt:lpstr>
      <vt:lpstr>Blooper 33 : Mixing dialog box control buttons with content control buttons</vt:lpstr>
      <vt:lpstr>Align Buttons To Controls</vt:lpstr>
      <vt:lpstr>Blooper 34 : Misusing Group Boxes</vt:lpstr>
      <vt:lpstr>Blooper 35: Radio Buttons too far apart</vt:lpstr>
      <vt:lpstr>Improved Spacing</vt:lpstr>
      <vt:lpstr>Blooper 35 Examples</vt:lpstr>
      <vt:lpstr>Blooper 36 : Labels too far from data fields</vt:lpstr>
      <vt:lpstr>Blooper 36 Example</vt:lpstr>
      <vt:lpstr>Blooper 36 Example</vt:lpstr>
      <vt:lpstr>Avoiding Blooper 36</vt:lpstr>
      <vt:lpstr>Avoiding Blooper 36</vt:lpstr>
      <vt:lpstr>Blooper 37 : Inconsistent Label Alignment</vt:lpstr>
      <vt:lpstr>Blooper 38: Poor Window Location</vt:lpstr>
      <vt:lpstr>Blooper 39: Tiny fonts</vt:lpstr>
      <vt:lpstr>Blooper 39 Example</vt:lpstr>
      <vt:lpstr>Blooper Bonus:  Un-Natural Order</vt:lpstr>
      <vt:lpstr>Website Interface Design Tips</vt:lpstr>
      <vt:lpstr>Top Ten Mistakes</vt:lpstr>
      <vt:lpstr>GUI Bloopers</vt:lpstr>
      <vt:lpstr>Interaction Bloopers</vt:lpstr>
      <vt:lpstr>Blooper 40: Exposing implementation to users</vt:lpstr>
      <vt:lpstr>Blooper 40 Example</vt:lpstr>
      <vt:lpstr>Avoiding Blooper 40</vt:lpstr>
      <vt:lpstr>Blooper 41: Needless restrictions</vt:lpstr>
      <vt:lpstr>Blooper 41 Examples</vt:lpstr>
      <vt:lpstr>Avoiding Blooper 41</vt:lpstr>
      <vt:lpstr>Blooper 42: Confusable Concepts</vt:lpstr>
      <vt:lpstr>Blooper 42 Example</vt:lpstr>
      <vt:lpstr>Blooper 43 : Asking users for unneeded data</vt:lpstr>
      <vt:lpstr>Blooper 43 Example</vt:lpstr>
      <vt:lpstr>Blooper 43 Example</vt:lpstr>
      <vt:lpstr>Blooper 43 Example</vt:lpstr>
      <vt:lpstr>Avoiding Blooper 43</vt:lpstr>
      <vt:lpstr>Blooper 44: Asking users for random seeds</vt:lpstr>
      <vt:lpstr>Blooper 45 : Pointless choice</vt:lpstr>
      <vt:lpstr>Blooper 45 Example</vt:lpstr>
      <vt:lpstr>Blooper 45 Example</vt:lpstr>
      <vt:lpstr>Blooper 45 Example</vt:lpstr>
      <vt:lpstr>Avoiding Blooper 45</vt:lpstr>
      <vt:lpstr>Blooper 46: Hard to remember ID</vt:lpstr>
      <vt:lpstr>Blooper 47 : Mission Impossible Instructions</vt:lpstr>
      <vt:lpstr>Blooper 47 Example</vt:lpstr>
      <vt:lpstr>Blooper 48: Unnecessary or poorly marked modes</vt:lpstr>
      <vt:lpstr>Many harmless modes</vt:lpstr>
      <vt:lpstr>Toasters have modes</vt:lpstr>
      <vt:lpstr>Avoiding Blooper 48</vt:lpstr>
      <vt:lpstr>Blooper 49: Unexpected Rearrangement of Display</vt:lpstr>
      <vt:lpstr>Blooper 49 Example</vt:lpstr>
      <vt:lpstr>Blooper 50: Dialog Boxes that Trap Users</vt:lpstr>
      <vt:lpstr>Blooper 50 Example</vt:lpstr>
      <vt:lpstr>Click Back</vt:lpstr>
      <vt:lpstr>Wrong paths in the dialog box</vt:lpstr>
      <vt:lpstr>Avoiding Blooper 50</vt:lpstr>
      <vt:lpstr>Blooper 51: Ok and Cancel do the same thing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 Bloopers</dc:title>
  <dc:creator/>
  <cp:lastModifiedBy>Kenrick</cp:lastModifiedBy>
  <cp:revision>28</cp:revision>
  <dcterms:created xsi:type="dcterms:W3CDTF">2006-08-16T00:00:00Z</dcterms:created>
  <dcterms:modified xsi:type="dcterms:W3CDTF">2013-01-30T10:08:48Z</dcterms:modified>
</cp:coreProperties>
</file>