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60" r:id="rId5"/>
    <p:sldId id="262" r:id="rId6"/>
    <p:sldId id="261" r:id="rId7"/>
    <p:sldId id="263" r:id="rId8"/>
    <p:sldId id="264" r:id="rId9"/>
    <p:sldId id="265" r:id="rId10"/>
    <p:sldId id="278" r:id="rId11"/>
    <p:sldId id="272" r:id="rId12"/>
    <p:sldId id="273" r:id="rId13"/>
    <p:sldId id="274" r:id="rId14"/>
    <p:sldId id="275" r:id="rId15"/>
    <p:sldId id="276" r:id="rId16"/>
    <p:sldId id="277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4E8D2-FA58-4057-A0B4-E7F1588FFB1C}" type="datetimeFigureOut">
              <a:rPr lang="en-US" smtClean="0"/>
              <a:t>9/20/2010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6E38C0-91BD-41E3-A1D3-44797EBA6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731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ECE6130: Computer Architecture,  T.T.U</a:t>
            </a:r>
          </a:p>
        </p:txBody>
      </p:sp>
      <p:sp>
        <p:nvSpPr>
          <p:cNvPr id="993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F978F72-399E-4892-AE10-B9D4EFD846C7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993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6" tIns="44444" rIns="90476" bIns="44444"/>
          <a:lstStyle/>
          <a:p>
            <a:pPr eaLnBrk="1" hangingPunct="1"/>
            <a:r>
              <a:rPr lang="en-US" dirty="0" smtClean="0"/>
              <a:t>Resolve RAW memory conflict? (address in memory buffers)</a:t>
            </a:r>
          </a:p>
          <a:p>
            <a:pPr eaLnBrk="1" hangingPunct="1"/>
            <a:r>
              <a:rPr lang="en-US" dirty="0" smtClean="0"/>
              <a:t>Integer unit executes in parallel</a:t>
            </a:r>
          </a:p>
        </p:txBody>
      </p:sp>
      <p:sp>
        <p:nvSpPr>
          <p:cNvPr id="9933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ECE6130: Computer Architecture,  T.T.U</a:t>
            </a:r>
          </a:p>
        </p:txBody>
      </p:sp>
      <p:sp>
        <p:nvSpPr>
          <p:cNvPr id="993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F978F72-399E-4892-AE10-B9D4EFD846C7}" type="slidenum">
              <a:rPr lang="en-US" altLang="en-US" sz="1200"/>
              <a:pPr/>
              <a:t>18</a:t>
            </a:fld>
            <a:endParaRPr lang="en-US" altLang="en-US" sz="1200"/>
          </a:p>
        </p:txBody>
      </p:sp>
      <p:sp>
        <p:nvSpPr>
          <p:cNvPr id="993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6" tIns="44444" rIns="90476" bIns="44444"/>
          <a:lstStyle/>
          <a:p>
            <a:pPr eaLnBrk="1" hangingPunct="1"/>
            <a:r>
              <a:rPr lang="en-US" dirty="0" smtClean="0"/>
              <a:t>Resolve RAW memory conflict? (address in memory buffers)</a:t>
            </a:r>
          </a:p>
          <a:p>
            <a:pPr eaLnBrk="1" hangingPunct="1"/>
            <a:r>
              <a:rPr lang="en-US" dirty="0" smtClean="0"/>
              <a:t>Integer unit executes in parallel</a:t>
            </a:r>
          </a:p>
        </p:txBody>
      </p:sp>
      <p:sp>
        <p:nvSpPr>
          <p:cNvPr id="9933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ECE6130: Computer Architecture,  T.T.U</a:t>
            </a:r>
          </a:p>
        </p:txBody>
      </p:sp>
      <p:sp>
        <p:nvSpPr>
          <p:cNvPr id="993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F978F72-399E-4892-AE10-B9D4EFD846C7}" type="slidenum">
              <a:rPr lang="en-US" altLang="en-US" sz="1200"/>
              <a:pPr/>
              <a:t>19</a:t>
            </a:fld>
            <a:endParaRPr lang="en-US" altLang="en-US" sz="1200"/>
          </a:p>
        </p:txBody>
      </p:sp>
      <p:sp>
        <p:nvSpPr>
          <p:cNvPr id="993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6" tIns="44444" rIns="90476" bIns="44444"/>
          <a:lstStyle/>
          <a:p>
            <a:pPr eaLnBrk="1" hangingPunct="1"/>
            <a:endParaRPr lang="en-US" dirty="0" smtClean="0"/>
          </a:p>
        </p:txBody>
      </p:sp>
      <p:sp>
        <p:nvSpPr>
          <p:cNvPr id="9933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ECE6130: Computer Architecture,  T.T.U</a:t>
            </a:r>
          </a:p>
        </p:txBody>
      </p:sp>
      <p:sp>
        <p:nvSpPr>
          <p:cNvPr id="993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F978F72-399E-4892-AE10-B9D4EFD846C7}" type="slidenum">
              <a:rPr lang="en-US" altLang="en-US" sz="1200"/>
              <a:pPr/>
              <a:t>20</a:t>
            </a:fld>
            <a:endParaRPr lang="en-US" altLang="en-US" sz="1200"/>
          </a:p>
        </p:txBody>
      </p:sp>
      <p:sp>
        <p:nvSpPr>
          <p:cNvPr id="993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6" tIns="44444" rIns="90476" bIns="44444"/>
          <a:lstStyle/>
          <a:p>
            <a:pPr eaLnBrk="1" hangingPunct="1"/>
            <a:r>
              <a:rPr lang="en-US" dirty="0" smtClean="0"/>
              <a:t>Resolve RAW memory conflict? (address in memory buffers)</a:t>
            </a:r>
          </a:p>
          <a:p>
            <a:pPr eaLnBrk="1" hangingPunct="1"/>
            <a:r>
              <a:rPr lang="en-US" dirty="0" smtClean="0"/>
              <a:t>Integer unit executes in parallel</a:t>
            </a:r>
          </a:p>
        </p:txBody>
      </p:sp>
      <p:sp>
        <p:nvSpPr>
          <p:cNvPr id="9933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ECE6130: Computer Architecture,  T.T.U</a:t>
            </a:r>
          </a:p>
        </p:txBody>
      </p:sp>
      <p:sp>
        <p:nvSpPr>
          <p:cNvPr id="993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F978F72-399E-4892-AE10-B9D4EFD846C7}" type="slidenum">
              <a:rPr lang="en-US" altLang="en-US" sz="1200"/>
              <a:pPr/>
              <a:t>21</a:t>
            </a:fld>
            <a:endParaRPr lang="en-US" altLang="en-US" sz="1200"/>
          </a:p>
        </p:txBody>
      </p:sp>
      <p:sp>
        <p:nvSpPr>
          <p:cNvPr id="993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6" tIns="44444" rIns="90476" bIns="44444"/>
          <a:lstStyle/>
          <a:p>
            <a:pPr eaLnBrk="1" hangingPunct="1"/>
            <a:r>
              <a:rPr lang="en-US" dirty="0" smtClean="0"/>
              <a:t>Resolve RAW memory conflict? (address in memory buffers)</a:t>
            </a:r>
          </a:p>
          <a:p>
            <a:pPr eaLnBrk="1" hangingPunct="1"/>
            <a:r>
              <a:rPr lang="en-US" dirty="0" smtClean="0"/>
              <a:t>Integer unit executes in parallel</a:t>
            </a:r>
          </a:p>
        </p:txBody>
      </p:sp>
      <p:sp>
        <p:nvSpPr>
          <p:cNvPr id="9933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ECE6130: Computer Architecture,  T.T.U</a:t>
            </a:r>
          </a:p>
        </p:txBody>
      </p:sp>
      <p:sp>
        <p:nvSpPr>
          <p:cNvPr id="993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F978F72-399E-4892-AE10-B9D4EFD846C7}" type="slidenum">
              <a:rPr lang="en-US" altLang="en-US" sz="1200"/>
              <a:pPr/>
              <a:t>22</a:t>
            </a:fld>
            <a:endParaRPr lang="en-US" altLang="en-US" sz="1200"/>
          </a:p>
        </p:txBody>
      </p:sp>
      <p:sp>
        <p:nvSpPr>
          <p:cNvPr id="993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6" tIns="44444" rIns="90476" bIns="44444"/>
          <a:lstStyle/>
          <a:p>
            <a:pPr eaLnBrk="1" hangingPunct="1"/>
            <a:r>
              <a:rPr lang="en-US" dirty="0" smtClean="0"/>
              <a:t>Resolve RAW memory conflict? (address in memory buffers)</a:t>
            </a:r>
          </a:p>
          <a:p>
            <a:pPr eaLnBrk="1" hangingPunct="1"/>
            <a:r>
              <a:rPr lang="en-US" dirty="0" smtClean="0"/>
              <a:t>Integer unit executes in parallel</a:t>
            </a:r>
          </a:p>
        </p:txBody>
      </p:sp>
      <p:sp>
        <p:nvSpPr>
          <p:cNvPr id="9933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ECE6130: Computer Architecture,  T.T.U</a:t>
            </a:r>
          </a:p>
        </p:txBody>
      </p:sp>
      <p:sp>
        <p:nvSpPr>
          <p:cNvPr id="993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F978F72-399E-4892-AE10-B9D4EFD846C7}" type="slidenum">
              <a:rPr lang="en-US" altLang="en-US" sz="1200"/>
              <a:pPr/>
              <a:t>23</a:t>
            </a:fld>
            <a:endParaRPr lang="en-US" altLang="en-US" sz="1200"/>
          </a:p>
        </p:txBody>
      </p:sp>
      <p:sp>
        <p:nvSpPr>
          <p:cNvPr id="993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6" tIns="44444" rIns="90476" bIns="44444"/>
          <a:lstStyle/>
          <a:p>
            <a:pPr eaLnBrk="1" hangingPunct="1"/>
            <a:r>
              <a:rPr lang="en-US" dirty="0" smtClean="0"/>
              <a:t>Resolve RAW memory conflict? (address in memory buffers)</a:t>
            </a:r>
          </a:p>
          <a:p>
            <a:pPr eaLnBrk="1" hangingPunct="1"/>
            <a:r>
              <a:rPr lang="en-US" dirty="0" smtClean="0"/>
              <a:t>Integer unit executes in parallel</a:t>
            </a:r>
          </a:p>
        </p:txBody>
      </p:sp>
      <p:sp>
        <p:nvSpPr>
          <p:cNvPr id="9933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ECE6130: Computer Architecture,  T.T.U</a:t>
            </a:r>
          </a:p>
        </p:txBody>
      </p:sp>
      <p:sp>
        <p:nvSpPr>
          <p:cNvPr id="993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F978F72-399E-4892-AE10-B9D4EFD846C7}" type="slidenum">
              <a:rPr lang="en-US" altLang="en-US" sz="1200"/>
              <a:pPr/>
              <a:t>24</a:t>
            </a:fld>
            <a:endParaRPr lang="en-US" altLang="en-US" sz="1200"/>
          </a:p>
        </p:txBody>
      </p:sp>
      <p:sp>
        <p:nvSpPr>
          <p:cNvPr id="993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6" tIns="44444" rIns="90476" bIns="44444"/>
          <a:lstStyle/>
          <a:p>
            <a:pPr eaLnBrk="1" hangingPunct="1"/>
            <a:r>
              <a:rPr lang="en-US" dirty="0" smtClean="0"/>
              <a:t>Resolve RAW memory conflict? (address in memory buffers)</a:t>
            </a:r>
          </a:p>
          <a:p>
            <a:pPr eaLnBrk="1" hangingPunct="1"/>
            <a:r>
              <a:rPr lang="en-US" dirty="0" smtClean="0"/>
              <a:t>Integer unit executes in parallel</a:t>
            </a:r>
          </a:p>
        </p:txBody>
      </p:sp>
      <p:sp>
        <p:nvSpPr>
          <p:cNvPr id="9933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ECE6130: Computer Architecture,  T.T.U</a:t>
            </a:r>
          </a:p>
        </p:txBody>
      </p:sp>
      <p:sp>
        <p:nvSpPr>
          <p:cNvPr id="10752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58E9C92-FB2F-4FC5-850B-8261341F2279}" type="slidenum">
              <a:rPr lang="en-US" altLang="en-US" sz="1200"/>
              <a:pPr/>
              <a:t>25</a:t>
            </a:fld>
            <a:endParaRPr lang="en-US" altLang="en-US" sz="1200"/>
          </a:p>
        </p:txBody>
      </p:sp>
      <p:sp>
        <p:nvSpPr>
          <p:cNvPr id="1075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00175" y="879475"/>
            <a:ext cx="4057650" cy="3043238"/>
          </a:xfrm>
          <a:ln/>
        </p:spPr>
      </p:sp>
      <p:sp>
        <p:nvSpPr>
          <p:cNvPr id="1075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ECE6130: Computer Architecture,  T.T.U</a:t>
            </a:r>
          </a:p>
        </p:txBody>
      </p:sp>
      <p:sp>
        <p:nvSpPr>
          <p:cNvPr id="993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F978F72-399E-4892-AE10-B9D4EFD846C7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993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6" tIns="44444" rIns="90476" bIns="44444"/>
          <a:lstStyle/>
          <a:p>
            <a:pPr eaLnBrk="1" hangingPunct="1"/>
            <a:r>
              <a:rPr lang="en-US" dirty="0" smtClean="0"/>
              <a:t>Cache miss on Load, long execution time</a:t>
            </a:r>
          </a:p>
        </p:txBody>
      </p:sp>
      <p:sp>
        <p:nvSpPr>
          <p:cNvPr id="9933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ECE6130: Computer Architecture,  T.T.U</a:t>
            </a:r>
          </a:p>
        </p:txBody>
      </p:sp>
      <p:sp>
        <p:nvSpPr>
          <p:cNvPr id="993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F978F72-399E-4892-AE10-B9D4EFD846C7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993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6" tIns="44444" rIns="90476" bIns="44444"/>
          <a:lstStyle/>
          <a:p>
            <a:pPr eaLnBrk="1" hangingPunct="1"/>
            <a:r>
              <a:rPr lang="en-US" dirty="0" smtClean="0"/>
              <a:t>Resolve RAW memory conflict? (address in memory buffers)</a:t>
            </a:r>
          </a:p>
          <a:p>
            <a:pPr eaLnBrk="1" hangingPunct="1"/>
            <a:r>
              <a:rPr lang="en-US" dirty="0" smtClean="0"/>
              <a:t>Integer unit executes in parallel</a:t>
            </a:r>
          </a:p>
        </p:txBody>
      </p:sp>
      <p:sp>
        <p:nvSpPr>
          <p:cNvPr id="9933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ECE6130: Computer Architecture,  T.T.U</a:t>
            </a:r>
          </a:p>
        </p:txBody>
      </p:sp>
      <p:sp>
        <p:nvSpPr>
          <p:cNvPr id="993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F978F72-399E-4892-AE10-B9D4EFD846C7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993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6" tIns="44444" rIns="90476" bIns="44444"/>
          <a:lstStyle/>
          <a:p>
            <a:pPr eaLnBrk="1" hangingPunct="1"/>
            <a:r>
              <a:rPr lang="en-US" dirty="0" smtClean="0"/>
              <a:t>Resolve RAW memory conflict? (address in memory buffers)</a:t>
            </a:r>
          </a:p>
          <a:p>
            <a:pPr eaLnBrk="1" hangingPunct="1"/>
            <a:r>
              <a:rPr lang="en-US" dirty="0" smtClean="0"/>
              <a:t>Integer unit executes in parallel</a:t>
            </a:r>
          </a:p>
        </p:txBody>
      </p:sp>
      <p:sp>
        <p:nvSpPr>
          <p:cNvPr id="9933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ECE6130: Computer Architecture,  T.T.U</a:t>
            </a:r>
          </a:p>
        </p:txBody>
      </p:sp>
      <p:sp>
        <p:nvSpPr>
          <p:cNvPr id="993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F978F72-399E-4892-AE10-B9D4EFD846C7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993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6" tIns="44444" rIns="90476" bIns="44444"/>
          <a:lstStyle/>
          <a:p>
            <a:pPr eaLnBrk="1" hangingPunct="1"/>
            <a:r>
              <a:rPr lang="en-US" dirty="0" smtClean="0"/>
              <a:t>Suppose BNE issues but is stalled waiting for operands</a:t>
            </a:r>
          </a:p>
          <a:p>
            <a:pPr eaLnBrk="1" hangingPunct="1"/>
            <a:r>
              <a:rPr lang="en-US" dirty="0" smtClean="0"/>
              <a:t>Resolve </a:t>
            </a:r>
            <a:r>
              <a:rPr lang="en-US" dirty="0" smtClean="0"/>
              <a:t>RAW memory conflict? (address in memory buffers)</a:t>
            </a:r>
          </a:p>
          <a:p>
            <a:pPr eaLnBrk="1" hangingPunct="1"/>
            <a:r>
              <a:rPr lang="en-US" dirty="0" smtClean="0"/>
              <a:t>Integer unit executes in parallel</a:t>
            </a:r>
          </a:p>
        </p:txBody>
      </p:sp>
      <p:sp>
        <p:nvSpPr>
          <p:cNvPr id="9933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ECE6130: Computer Architecture,  T.T.U</a:t>
            </a:r>
          </a:p>
        </p:txBody>
      </p:sp>
      <p:sp>
        <p:nvSpPr>
          <p:cNvPr id="993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F978F72-399E-4892-AE10-B9D4EFD846C7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993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6" tIns="44444" rIns="90476" bIns="44444"/>
          <a:lstStyle/>
          <a:p>
            <a:pPr eaLnBrk="1" hangingPunct="1"/>
            <a:r>
              <a:rPr lang="en-US" dirty="0" smtClean="0"/>
              <a:t>Resolve RAW memory conflict? (address in memory buffers)</a:t>
            </a:r>
          </a:p>
          <a:p>
            <a:pPr eaLnBrk="1" hangingPunct="1"/>
            <a:r>
              <a:rPr lang="en-US" dirty="0" smtClean="0"/>
              <a:t>Integer unit executes in parallel</a:t>
            </a:r>
          </a:p>
        </p:txBody>
      </p:sp>
      <p:sp>
        <p:nvSpPr>
          <p:cNvPr id="9933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ECE6130: Computer Architecture,  T.T.U</a:t>
            </a:r>
          </a:p>
        </p:txBody>
      </p:sp>
      <p:sp>
        <p:nvSpPr>
          <p:cNvPr id="993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F978F72-399E-4892-AE10-B9D4EFD846C7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993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6" tIns="44444" rIns="90476" bIns="44444"/>
          <a:lstStyle/>
          <a:p>
            <a:pPr eaLnBrk="1" hangingPunct="1"/>
            <a:r>
              <a:rPr lang="en-US" dirty="0" smtClean="0"/>
              <a:t>Resolve RAW memory conflict? (address in memory buffers)</a:t>
            </a:r>
          </a:p>
          <a:p>
            <a:pPr eaLnBrk="1" hangingPunct="1"/>
            <a:r>
              <a:rPr lang="en-US" dirty="0" smtClean="0"/>
              <a:t>Integer unit executes in parallel</a:t>
            </a:r>
          </a:p>
        </p:txBody>
      </p:sp>
      <p:sp>
        <p:nvSpPr>
          <p:cNvPr id="9933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ECE6130: Computer Architecture,  T.T.U</a:t>
            </a:r>
          </a:p>
        </p:txBody>
      </p:sp>
      <p:sp>
        <p:nvSpPr>
          <p:cNvPr id="993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F978F72-399E-4892-AE10-B9D4EFD846C7}" type="slidenum">
              <a:rPr lang="en-US" altLang="en-US" sz="1200"/>
              <a:pPr/>
              <a:t>16</a:t>
            </a:fld>
            <a:endParaRPr lang="en-US" altLang="en-US" sz="1200"/>
          </a:p>
        </p:txBody>
      </p:sp>
      <p:sp>
        <p:nvSpPr>
          <p:cNvPr id="993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6" tIns="44444" rIns="90476" bIns="44444"/>
          <a:lstStyle/>
          <a:p>
            <a:pPr eaLnBrk="1" hangingPunct="1"/>
            <a:r>
              <a:rPr lang="en-US" dirty="0" smtClean="0"/>
              <a:t>Resolve RAW memory conflict? (address in memory buffers)</a:t>
            </a:r>
          </a:p>
          <a:p>
            <a:pPr eaLnBrk="1" hangingPunct="1"/>
            <a:r>
              <a:rPr lang="en-US" dirty="0" smtClean="0"/>
              <a:t>Integer unit executes in parallel</a:t>
            </a:r>
          </a:p>
        </p:txBody>
      </p:sp>
      <p:sp>
        <p:nvSpPr>
          <p:cNvPr id="9933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ECE6130: Computer Architecture,  T.T.U</a:t>
            </a:r>
          </a:p>
        </p:txBody>
      </p:sp>
      <p:sp>
        <p:nvSpPr>
          <p:cNvPr id="993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F978F72-399E-4892-AE10-B9D4EFD846C7}" type="slidenum">
              <a:rPr lang="en-US" altLang="en-US" sz="1200"/>
              <a:pPr/>
              <a:t>17</a:t>
            </a:fld>
            <a:endParaRPr lang="en-US" altLang="en-US" sz="1200"/>
          </a:p>
        </p:txBody>
      </p:sp>
      <p:sp>
        <p:nvSpPr>
          <p:cNvPr id="993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6" tIns="44444" rIns="90476" bIns="44444"/>
          <a:lstStyle/>
          <a:p>
            <a:pPr eaLnBrk="1" hangingPunct="1"/>
            <a:r>
              <a:rPr lang="en-US" dirty="0" smtClean="0"/>
              <a:t>Resolve RAW memory conflict? (address in memory buffers)</a:t>
            </a:r>
          </a:p>
          <a:p>
            <a:pPr eaLnBrk="1" hangingPunct="1"/>
            <a:r>
              <a:rPr lang="en-US" dirty="0" smtClean="0"/>
              <a:t>Integer unit executes in parallel</a:t>
            </a:r>
          </a:p>
        </p:txBody>
      </p:sp>
      <p:sp>
        <p:nvSpPr>
          <p:cNvPr id="9933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Hardware-Based Speculation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5316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9" name="Rectangle 10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562850" cy="762000"/>
          </a:xfrm>
          <a:noFill/>
        </p:spPr>
        <p:txBody>
          <a:bodyPr/>
          <a:lstStyle/>
          <a:p>
            <a:r>
              <a:rPr lang="en-US" dirty="0" err="1" smtClean="0">
                <a:latin typeface="+mn-lt"/>
              </a:rPr>
              <a:t>Tomasulo</a:t>
            </a:r>
            <a:r>
              <a:rPr lang="en-US" dirty="0" smtClean="0">
                <a:latin typeface="+mn-lt"/>
              </a:rPr>
              <a:t> With ROB</a:t>
            </a:r>
          </a:p>
        </p:txBody>
      </p:sp>
      <p:sp>
        <p:nvSpPr>
          <p:cNvPr id="49160" name="Line 11"/>
          <p:cNvSpPr>
            <a:spLocks noChangeShapeType="1"/>
          </p:cNvSpPr>
          <p:nvPr/>
        </p:nvSpPr>
        <p:spPr bwMode="auto">
          <a:xfrm>
            <a:off x="304800" y="6477000"/>
            <a:ext cx="85344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1" name="Text Box 12"/>
          <p:cNvSpPr txBox="1">
            <a:spLocks noChangeArrowheads="1"/>
          </p:cNvSpPr>
          <p:nvPr/>
        </p:nvSpPr>
        <p:spPr bwMode="auto">
          <a:xfrm>
            <a:off x="6526213" y="3741110"/>
            <a:ext cx="1004827" cy="563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+mn-lt"/>
              </a:rPr>
              <a:t>To</a:t>
            </a:r>
          </a:p>
          <a:p>
            <a:pPr>
              <a:lnSpc>
                <a:spcPct val="70000"/>
              </a:lnSpc>
            </a:pPr>
            <a:r>
              <a:rPr lang="en-US" sz="1800" b="1">
                <a:latin typeface="+mn-lt"/>
              </a:rPr>
              <a:t>Memory</a:t>
            </a:r>
          </a:p>
        </p:txBody>
      </p:sp>
      <p:sp>
        <p:nvSpPr>
          <p:cNvPr id="765965" name="Rectangle 13"/>
          <p:cNvSpPr>
            <a:spLocks noChangeArrowheads="1"/>
          </p:cNvSpPr>
          <p:nvPr/>
        </p:nvSpPr>
        <p:spPr bwMode="auto">
          <a:xfrm>
            <a:off x="1181100" y="5791200"/>
            <a:ext cx="10668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b="1"/>
              <a:t>FP adders</a:t>
            </a:r>
          </a:p>
        </p:txBody>
      </p:sp>
      <p:sp>
        <p:nvSpPr>
          <p:cNvPr id="765966" name="Rectangle 14"/>
          <p:cNvSpPr>
            <a:spLocks noChangeArrowheads="1"/>
          </p:cNvSpPr>
          <p:nvPr/>
        </p:nvSpPr>
        <p:spPr bwMode="auto">
          <a:xfrm>
            <a:off x="4252913" y="5791200"/>
            <a:ext cx="14478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b="1"/>
              <a:t>FP multipliers</a:t>
            </a:r>
          </a:p>
        </p:txBody>
      </p:sp>
      <p:sp>
        <p:nvSpPr>
          <p:cNvPr id="49164" name="Line 15"/>
          <p:cNvSpPr>
            <a:spLocks noChangeShapeType="1"/>
          </p:cNvSpPr>
          <p:nvPr/>
        </p:nvSpPr>
        <p:spPr bwMode="auto">
          <a:xfrm>
            <a:off x="1357313" y="5257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5" name="Line 16"/>
          <p:cNvSpPr>
            <a:spLocks noChangeShapeType="1"/>
          </p:cNvSpPr>
          <p:nvPr/>
        </p:nvSpPr>
        <p:spPr bwMode="auto">
          <a:xfrm>
            <a:off x="2043113" y="5257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6" name="Line 17"/>
          <p:cNvSpPr>
            <a:spLocks noChangeShapeType="1"/>
          </p:cNvSpPr>
          <p:nvPr/>
        </p:nvSpPr>
        <p:spPr bwMode="auto">
          <a:xfrm>
            <a:off x="4481513" y="5181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7" name="Line 18"/>
          <p:cNvSpPr>
            <a:spLocks noChangeShapeType="1"/>
          </p:cNvSpPr>
          <p:nvPr/>
        </p:nvSpPr>
        <p:spPr bwMode="auto">
          <a:xfrm>
            <a:off x="5395913" y="5181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8" name="Text Box 19"/>
          <p:cNvSpPr txBox="1">
            <a:spLocks noChangeArrowheads="1"/>
          </p:cNvSpPr>
          <p:nvPr/>
        </p:nvSpPr>
        <p:spPr bwMode="auto">
          <a:xfrm>
            <a:off x="2655888" y="5282298"/>
            <a:ext cx="137044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+mn-lt"/>
              </a:rPr>
              <a:t>Reservation </a:t>
            </a:r>
          </a:p>
          <a:p>
            <a:r>
              <a:rPr lang="en-US" sz="1800" b="1">
                <a:latin typeface="+mn-lt"/>
              </a:rPr>
              <a:t>Stations</a:t>
            </a:r>
          </a:p>
        </p:txBody>
      </p:sp>
      <p:sp>
        <p:nvSpPr>
          <p:cNvPr id="49169" name="Line 20"/>
          <p:cNvSpPr>
            <a:spLocks noChangeShapeType="1"/>
          </p:cNvSpPr>
          <p:nvPr/>
        </p:nvSpPr>
        <p:spPr bwMode="auto">
          <a:xfrm flipV="1">
            <a:off x="2514600" y="5257800"/>
            <a:ext cx="0" cy="1219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0" name="Line 21"/>
          <p:cNvSpPr>
            <a:spLocks noChangeShapeType="1"/>
          </p:cNvSpPr>
          <p:nvPr/>
        </p:nvSpPr>
        <p:spPr bwMode="auto">
          <a:xfrm flipV="1">
            <a:off x="5867400" y="5257800"/>
            <a:ext cx="0" cy="1219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1" name="Text Box 22"/>
          <p:cNvSpPr txBox="1">
            <a:spLocks noChangeArrowheads="1"/>
          </p:cNvSpPr>
          <p:nvPr/>
        </p:nvSpPr>
        <p:spPr bwMode="auto">
          <a:xfrm>
            <a:off x="228600" y="911910"/>
            <a:ext cx="82105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+mn-lt"/>
              </a:rPr>
              <a:t>FP Op</a:t>
            </a:r>
          </a:p>
          <a:p>
            <a:r>
              <a:rPr lang="en-US" sz="1800" b="1">
                <a:latin typeface="+mn-lt"/>
              </a:rPr>
              <a:t>Queue</a:t>
            </a:r>
          </a:p>
        </p:txBody>
      </p:sp>
      <p:grpSp>
        <p:nvGrpSpPr>
          <p:cNvPr id="49172" name="Group 23"/>
          <p:cNvGrpSpPr>
            <a:grpSpLocks/>
          </p:cNvGrpSpPr>
          <p:nvPr/>
        </p:nvGrpSpPr>
        <p:grpSpPr bwMode="auto">
          <a:xfrm>
            <a:off x="3505201" y="3673364"/>
            <a:ext cx="1600199" cy="588579"/>
            <a:chOff x="3456" y="1200"/>
            <a:chExt cx="1392" cy="512"/>
          </a:xfrm>
        </p:grpSpPr>
        <p:sp>
          <p:nvSpPr>
            <p:cNvPr id="765976" name="Rectangle 24"/>
            <p:cNvSpPr>
              <a:spLocks noChangeArrowheads="1"/>
            </p:cNvSpPr>
            <p:nvPr/>
          </p:nvSpPr>
          <p:spPr bwMode="auto">
            <a:xfrm>
              <a:off x="3456" y="1200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5977" name="Rectangle 25"/>
            <p:cNvSpPr>
              <a:spLocks noChangeArrowheads="1"/>
            </p:cNvSpPr>
            <p:nvPr/>
          </p:nvSpPr>
          <p:spPr bwMode="auto">
            <a:xfrm>
              <a:off x="3456" y="1328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5978" name="Rectangle 26"/>
            <p:cNvSpPr>
              <a:spLocks noChangeArrowheads="1"/>
            </p:cNvSpPr>
            <p:nvPr/>
          </p:nvSpPr>
          <p:spPr bwMode="auto">
            <a:xfrm>
              <a:off x="3456" y="1456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5979" name="Rectangle 27"/>
            <p:cNvSpPr>
              <a:spLocks noChangeArrowheads="1"/>
            </p:cNvSpPr>
            <p:nvPr/>
          </p:nvSpPr>
          <p:spPr bwMode="auto">
            <a:xfrm>
              <a:off x="3456" y="1584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9173" name="Freeform 28"/>
          <p:cNvSpPr>
            <a:spLocks/>
          </p:cNvSpPr>
          <p:nvPr/>
        </p:nvSpPr>
        <p:spPr bwMode="auto">
          <a:xfrm>
            <a:off x="4953000" y="3429000"/>
            <a:ext cx="2057400" cy="533400"/>
          </a:xfrm>
          <a:custGeom>
            <a:avLst/>
            <a:gdLst>
              <a:gd name="T0" fmla="*/ 0 w 1296"/>
              <a:gd name="T1" fmla="*/ 0 h 480"/>
              <a:gd name="T2" fmla="*/ 2057400 w 1296"/>
              <a:gd name="T3" fmla="*/ 0 h 480"/>
              <a:gd name="T4" fmla="*/ 2057400 w 1296"/>
              <a:gd name="T5" fmla="*/ 533400 h 480"/>
              <a:gd name="T6" fmla="*/ 0 60000 65536"/>
              <a:gd name="T7" fmla="*/ 0 60000 65536"/>
              <a:gd name="T8" fmla="*/ 0 60000 65536"/>
              <a:gd name="T9" fmla="*/ 0 w 1296"/>
              <a:gd name="T10" fmla="*/ 0 h 480"/>
              <a:gd name="T11" fmla="*/ 1296 w 1296"/>
              <a:gd name="T12" fmla="*/ 480 h 4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96" h="480">
                <a:moveTo>
                  <a:pt x="0" y="0"/>
                </a:moveTo>
                <a:lnTo>
                  <a:pt x="1296" y="0"/>
                </a:lnTo>
                <a:lnTo>
                  <a:pt x="1296" y="480"/>
                </a:lnTo>
              </a:path>
            </a:pathLst>
          </a:cu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88" name="Line 59"/>
          <p:cNvSpPr>
            <a:spLocks noChangeShapeType="1"/>
          </p:cNvSpPr>
          <p:nvPr/>
        </p:nvSpPr>
        <p:spPr bwMode="auto">
          <a:xfrm>
            <a:off x="4953000" y="3276600"/>
            <a:ext cx="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89" name="Text Box 60"/>
          <p:cNvSpPr txBox="1">
            <a:spLocks noChangeArrowheads="1"/>
          </p:cNvSpPr>
          <p:nvPr/>
        </p:nvSpPr>
        <p:spPr bwMode="auto">
          <a:xfrm>
            <a:off x="6591181" y="619959"/>
            <a:ext cx="67601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 dirty="0" smtClean="0">
                <a:latin typeface="+mn-lt"/>
              </a:rPr>
              <a:t>State</a:t>
            </a:r>
            <a:endParaRPr lang="en-US" sz="1800" b="1" dirty="0">
              <a:latin typeface="+mn-lt"/>
            </a:endParaRPr>
          </a:p>
        </p:txBody>
      </p:sp>
      <p:sp>
        <p:nvSpPr>
          <p:cNvPr id="49190" name="Freeform 61"/>
          <p:cNvSpPr>
            <a:spLocks/>
          </p:cNvSpPr>
          <p:nvPr/>
        </p:nvSpPr>
        <p:spPr bwMode="auto">
          <a:xfrm>
            <a:off x="7772400" y="2209800"/>
            <a:ext cx="381000" cy="4267200"/>
          </a:xfrm>
          <a:custGeom>
            <a:avLst/>
            <a:gdLst>
              <a:gd name="T0" fmla="*/ 609600 w 576"/>
              <a:gd name="T1" fmla="*/ 4267200 h 2832"/>
              <a:gd name="T2" fmla="*/ 609600 w 576"/>
              <a:gd name="T3" fmla="*/ 0 h 2832"/>
              <a:gd name="T4" fmla="*/ 0 w 576"/>
              <a:gd name="T5" fmla="*/ 0 h 2832"/>
              <a:gd name="T6" fmla="*/ 0 60000 65536"/>
              <a:gd name="T7" fmla="*/ 0 60000 65536"/>
              <a:gd name="T8" fmla="*/ 0 60000 65536"/>
              <a:gd name="T9" fmla="*/ 0 w 576"/>
              <a:gd name="T10" fmla="*/ 0 h 2832"/>
              <a:gd name="T11" fmla="*/ 576 w 576"/>
              <a:gd name="T12" fmla="*/ 2832 h 28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2832">
                <a:moveTo>
                  <a:pt x="576" y="2832"/>
                </a:moveTo>
                <a:lnTo>
                  <a:pt x="576" y="0"/>
                </a:lnTo>
                <a:lnTo>
                  <a:pt x="0" y="0"/>
                </a:lnTo>
              </a:path>
            </a:pathLst>
          </a:cu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91" name="Line 62"/>
          <p:cNvSpPr>
            <a:spLocks noChangeShapeType="1"/>
          </p:cNvSpPr>
          <p:nvPr/>
        </p:nvSpPr>
        <p:spPr bwMode="auto">
          <a:xfrm flipH="1">
            <a:off x="4953000" y="6096000"/>
            <a:ext cx="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92" name="Line 63"/>
          <p:cNvSpPr>
            <a:spLocks noChangeShapeType="1"/>
          </p:cNvSpPr>
          <p:nvPr/>
        </p:nvSpPr>
        <p:spPr bwMode="auto">
          <a:xfrm flipH="1">
            <a:off x="1714499" y="6091239"/>
            <a:ext cx="9525" cy="309562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93" name="Text Box 64"/>
          <p:cNvSpPr txBox="1">
            <a:spLocks noChangeArrowheads="1"/>
          </p:cNvSpPr>
          <p:nvPr/>
        </p:nvSpPr>
        <p:spPr bwMode="auto">
          <a:xfrm>
            <a:off x="331673" y="4225502"/>
            <a:ext cx="6149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 dirty="0" err="1">
                <a:latin typeface="+mn-lt"/>
              </a:rPr>
              <a:t>Dest</a:t>
            </a:r>
            <a:endParaRPr lang="en-US" sz="1800" b="1" dirty="0">
              <a:latin typeface="+mn-lt"/>
            </a:endParaRPr>
          </a:p>
        </p:txBody>
      </p:sp>
      <p:sp>
        <p:nvSpPr>
          <p:cNvPr id="49195" name="AutoShape 66"/>
          <p:cNvSpPr>
            <a:spLocks noChangeArrowheads="1"/>
          </p:cNvSpPr>
          <p:nvPr/>
        </p:nvSpPr>
        <p:spPr bwMode="auto">
          <a:xfrm flipV="1">
            <a:off x="8426450" y="1371600"/>
            <a:ext cx="457200" cy="1143000"/>
          </a:xfrm>
          <a:prstGeom prst="upArrow">
            <a:avLst>
              <a:gd name="adj1" fmla="val 50000"/>
              <a:gd name="adj2" fmla="val 62500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96" name="Text Box 67"/>
          <p:cNvSpPr txBox="1">
            <a:spLocks noChangeArrowheads="1"/>
          </p:cNvSpPr>
          <p:nvPr/>
        </p:nvSpPr>
        <p:spPr bwMode="auto">
          <a:xfrm>
            <a:off x="8199438" y="2589491"/>
            <a:ext cx="8040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+mn-lt"/>
              </a:rPr>
              <a:t>Oldest</a:t>
            </a:r>
          </a:p>
        </p:txBody>
      </p:sp>
      <p:sp>
        <p:nvSpPr>
          <p:cNvPr id="49197" name="Text Box 68"/>
          <p:cNvSpPr txBox="1">
            <a:spLocks noChangeArrowheads="1"/>
          </p:cNvSpPr>
          <p:nvPr/>
        </p:nvSpPr>
        <p:spPr bwMode="auto">
          <a:xfrm>
            <a:off x="8153400" y="989291"/>
            <a:ext cx="9053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+mn-lt"/>
              </a:rPr>
              <a:t>Newest</a:t>
            </a:r>
          </a:p>
        </p:txBody>
      </p:sp>
      <p:grpSp>
        <p:nvGrpSpPr>
          <p:cNvPr id="49198" name="Group 69"/>
          <p:cNvGrpSpPr>
            <a:grpSpLocks/>
          </p:cNvGrpSpPr>
          <p:nvPr/>
        </p:nvGrpSpPr>
        <p:grpSpPr bwMode="auto">
          <a:xfrm rot="-5400000">
            <a:off x="1295400" y="560388"/>
            <a:ext cx="914400" cy="1219200"/>
            <a:chOff x="1872" y="1584"/>
            <a:chExt cx="576" cy="864"/>
          </a:xfrm>
        </p:grpSpPr>
        <p:sp>
          <p:nvSpPr>
            <p:cNvPr id="766022" name="Rectangle 70"/>
            <p:cNvSpPr>
              <a:spLocks noChangeArrowheads="1"/>
            </p:cNvSpPr>
            <p:nvPr/>
          </p:nvSpPr>
          <p:spPr bwMode="auto">
            <a:xfrm>
              <a:off x="1872" y="1584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6023" name="Rectangle 71"/>
            <p:cNvSpPr>
              <a:spLocks noChangeArrowheads="1"/>
            </p:cNvSpPr>
            <p:nvPr/>
          </p:nvSpPr>
          <p:spPr bwMode="auto">
            <a:xfrm>
              <a:off x="1872" y="1728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6024" name="Rectangle 72"/>
            <p:cNvSpPr>
              <a:spLocks noChangeArrowheads="1"/>
            </p:cNvSpPr>
            <p:nvPr/>
          </p:nvSpPr>
          <p:spPr bwMode="auto">
            <a:xfrm>
              <a:off x="1872" y="1872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6025" name="Rectangle 73"/>
            <p:cNvSpPr>
              <a:spLocks noChangeArrowheads="1"/>
            </p:cNvSpPr>
            <p:nvPr/>
          </p:nvSpPr>
          <p:spPr bwMode="auto">
            <a:xfrm>
              <a:off x="1872" y="2016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6026" name="Rectangle 74"/>
            <p:cNvSpPr>
              <a:spLocks noChangeArrowheads="1"/>
            </p:cNvSpPr>
            <p:nvPr/>
          </p:nvSpPr>
          <p:spPr bwMode="auto">
            <a:xfrm>
              <a:off x="1872" y="2160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6027" name="Rectangle 75"/>
            <p:cNvSpPr>
              <a:spLocks noChangeArrowheads="1"/>
            </p:cNvSpPr>
            <p:nvPr/>
          </p:nvSpPr>
          <p:spPr bwMode="auto">
            <a:xfrm>
              <a:off x="1872" y="2304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9199" name="Text Box 76"/>
          <p:cNvSpPr txBox="1">
            <a:spLocks noChangeArrowheads="1"/>
          </p:cNvSpPr>
          <p:nvPr/>
        </p:nvSpPr>
        <p:spPr bwMode="auto">
          <a:xfrm>
            <a:off x="6559550" y="4376241"/>
            <a:ext cx="1004827" cy="575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 dirty="0" smtClean="0">
                <a:latin typeface="+mn-lt"/>
              </a:rPr>
              <a:t>From </a:t>
            </a:r>
            <a:endParaRPr lang="en-US" sz="1800" b="1" dirty="0">
              <a:latin typeface="+mn-lt"/>
            </a:endParaRPr>
          </a:p>
          <a:p>
            <a:pPr>
              <a:lnSpc>
                <a:spcPct val="70000"/>
              </a:lnSpc>
            </a:pPr>
            <a:r>
              <a:rPr lang="en-US" sz="1800" b="1" dirty="0">
                <a:latin typeface="+mn-lt"/>
              </a:rPr>
              <a:t>Memory</a:t>
            </a:r>
          </a:p>
        </p:txBody>
      </p:sp>
      <p:sp>
        <p:nvSpPr>
          <p:cNvPr id="49200" name="Line 77"/>
          <p:cNvSpPr>
            <a:spLocks noChangeShapeType="1"/>
          </p:cNvSpPr>
          <p:nvPr/>
        </p:nvSpPr>
        <p:spPr bwMode="auto">
          <a:xfrm>
            <a:off x="7010400" y="4953000"/>
            <a:ext cx="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02" name="Text Box 83"/>
          <p:cNvSpPr txBox="1">
            <a:spLocks noChangeArrowheads="1"/>
          </p:cNvSpPr>
          <p:nvPr/>
        </p:nvSpPr>
        <p:spPr bwMode="auto">
          <a:xfrm>
            <a:off x="6248400" y="5027891"/>
            <a:ext cx="6149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+mn-lt"/>
              </a:rPr>
              <a:t>Dest</a:t>
            </a:r>
          </a:p>
        </p:txBody>
      </p:sp>
      <p:sp>
        <p:nvSpPr>
          <p:cNvPr id="49203" name="Text Box 84"/>
          <p:cNvSpPr txBox="1">
            <a:spLocks noChangeArrowheads="1"/>
          </p:cNvSpPr>
          <p:nvPr/>
        </p:nvSpPr>
        <p:spPr bwMode="auto">
          <a:xfrm>
            <a:off x="533400" y="1902947"/>
            <a:ext cx="23873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1" dirty="0">
                <a:latin typeface="+mn-lt"/>
              </a:rPr>
              <a:t>Reorder Buffer</a:t>
            </a:r>
            <a:endParaRPr lang="en-US" sz="1800" b="1" dirty="0">
              <a:latin typeface="+mn-lt"/>
            </a:endParaRPr>
          </a:p>
        </p:txBody>
      </p:sp>
      <p:sp>
        <p:nvSpPr>
          <p:cNvPr id="49204" name="Text Box 85"/>
          <p:cNvSpPr txBox="1">
            <a:spLocks noChangeArrowheads="1"/>
          </p:cNvSpPr>
          <p:nvPr/>
        </p:nvSpPr>
        <p:spPr bwMode="auto">
          <a:xfrm>
            <a:off x="1600200" y="3579347"/>
            <a:ext cx="152759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1" dirty="0">
                <a:latin typeface="+mn-lt"/>
              </a:rPr>
              <a:t>Registers</a:t>
            </a:r>
          </a:p>
        </p:txBody>
      </p:sp>
      <p:sp>
        <p:nvSpPr>
          <p:cNvPr id="49205" name="Line 86"/>
          <p:cNvSpPr>
            <a:spLocks noChangeShapeType="1"/>
          </p:cNvSpPr>
          <p:nvPr/>
        </p:nvSpPr>
        <p:spPr bwMode="auto">
          <a:xfrm>
            <a:off x="7010400" y="6096000"/>
            <a:ext cx="18226" cy="3048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06" name="Line 87"/>
          <p:cNvSpPr>
            <a:spLocks noChangeShapeType="1"/>
          </p:cNvSpPr>
          <p:nvPr/>
        </p:nvSpPr>
        <p:spPr bwMode="auto">
          <a:xfrm>
            <a:off x="2362200" y="1143000"/>
            <a:ext cx="1143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8660554"/>
              </p:ext>
            </p:extLst>
          </p:nvPr>
        </p:nvGraphicFramePr>
        <p:xfrm>
          <a:off x="3581400" y="929640"/>
          <a:ext cx="4190999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607"/>
                <a:gridCol w="739301"/>
                <a:gridCol w="1774323"/>
                <a:gridCol w="413969"/>
                <a:gridCol w="685799"/>
              </a:tblGrid>
              <a:tr h="30480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ROB7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ROB6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437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ROB5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437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ROB4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437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ROB3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437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ROB2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437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LD F0, 10(R2)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ROB1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843062"/>
              </p:ext>
            </p:extLst>
          </p:nvPr>
        </p:nvGraphicFramePr>
        <p:xfrm>
          <a:off x="437299" y="4566920"/>
          <a:ext cx="2284178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806"/>
                <a:gridCol w="736095"/>
                <a:gridCol w="1121277"/>
              </a:tblGrid>
              <a:tr h="30480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0" name="Text Box 64"/>
          <p:cNvSpPr txBox="1">
            <a:spLocks noChangeArrowheads="1"/>
          </p:cNvSpPr>
          <p:nvPr/>
        </p:nvSpPr>
        <p:spPr bwMode="auto">
          <a:xfrm>
            <a:off x="3629996" y="4225038"/>
            <a:ext cx="6149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 dirty="0" err="1">
                <a:latin typeface="+mn-lt"/>
              </a:rPr>
              <a:t>Dest</a:t>
            </a:r>
            <a:endParaRPr lang="en-US" sz="1800" b="1" dirty="0">
              <a:latin typeface="+mn-lt"/>
            </a:endParaRPr>
          </a:p>
        </p:txBody>
      </p:sp>
      <p:graphicFrame>
        <p:nvGraphicFramePr>
          <p:cNvPr id="91" name="Table 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1449394"/>
              </p:ext>
            </p:extLst>
          </p:nvPr>
        </p:nvGraphicFramePr>
        <p:xfrm>
          <a:off x="3735622" y="4566456"/>
          <a:ext cx="2284178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806"/>
                <a:gridCol w="790572"/>
                <a:gridCol w="1066800"/>
              </a:tblGrid>
              <a:tr h="30480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2" name="Table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7437188"/>
              </p:ext>
            </p:extLst>
          </p:nvPr>
        </p:nvGraphicFramePr>
        <p:xfrm>
          <a:off x="6376766" y="5397223"/>
          <a:ext cx="1395634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1234"/>
                <a:gridCol w="91440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6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10+R2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2634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9" name="Rectangle 10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562850" cy="762000"/>
          </a:xfrm>
          <a:noFill/>
        </p:spPr>
        <p:txBody>
          <a:bodyPr/>
          <a:lstStyle/>
          <a:p>
            <a:r>
              <a:rPr lang="en-US" dirty="0" err="1" smtClean="0">
                <a:latin typeface="+mn-lt"/>
              </a:rPr>
              <a:t>Tomasulo</a:t>
            </a:r>
            <a:r>
              <a:rPr lang="en-US" dirty="0" smtClean="0">
                <a:latin typeface="+mn-lt"/>
              </a:rPr>
              <a:t> With ROB</a:t>
            </a:r>
          </a:p>
        </p:txBody>
      </p:sp>
      <p:sp>
        <p:nvSpPr>
          <p:cNvPr id="49160" name="Line 11"/>
          <p:cNvSpPr>
            <a:spLocks noChangeShapeType="1"/>
          </p:cNvSpPr>
          <p:nvPr/>
        </p:nvSpPr>
        <p:spPr bwMode="auto">
          <a:xfrm>
            <a:off x="304800" y="6477000"/>
            <a:ext cx="85344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1" name="Text Box 12"/>
          <p:cNvSpPr txBox="1">
            <a:spLocks noChangeArrowheads="1"/>
          </p:cNvSpPr>
          <p:nvPr/>
        </p:nvSpPr>
        <p:spPr bwMode="auto">
          <a:xfrm>
            <a:off x="6526213" y="3741110"/>
            <a:ext cx="1004827" cy="563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+mn-lt"/>
              </a:rPr>
              <a:t>To</a:t>
            </a:r>
          </a:p>
          <a:p>
            <a:pPr>
              <a:lnSpc>
                <a:spcPct val="70000"/>
              </a:lnSpc>
            </a:pPr>
            <a:r>
              <a:rPr lang="en-US" sz="1800" b="1">
                <a:latin typeface="+mn-lt"/>
              </a:rPr>
              <a:t>Memory</a:t>
            </a:r>
          </a:p>
        </p:txBody>
      </p:sp>
      <p:sp>
        <p:nvSpPr>
          <p:cNvPr id="765965" name="Rectangle 13"/>
          <p:cNvSpPr>
            <a:spLocks noChangeArrowheads="1"/>
          </p:cNvSpPr>
          <p:nvPr/>
        </p:nvSpPr>
        <p:spPr bwMode="auto">
          <a:xfrm>
            <a:off x="1181100" y="5791200"/>
            <a:ext cx="10668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b="1"/>
              <a:t>FP adders</a:t>
            </a:r>
          </a:p>
        </p:txBody>
      </p:sp>
      <p:sp>
        <p:nvSpPr>
          <p:cNvPr id="765966" name="Rectangle 14"/>
          <p:cNvSpPr>
            <a:spLocks noChangeArrowheads="1"/>
          </p:cNvSpPr>
          <p:nvPr/>
        </p:nvSpPr>
        <p:spPr bwMode="auto">
          <a:xfrm>
            <a:off x="4252913" y="5791200"/>
            <a:ext cx="14478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b="1"/>
              <a:t>FP multipliers</a:t>
            </a:r>
          </a:p>
        </p:txBody>
      </p:sp>
      <p:sp>
        <p:nvSpPr>
          <p:cNvPr id="49164" name="Line 15"/>
          <p:cNvSpPr>
            <a:spLocks noChangeShapeType="1"/>
          </p:cNvSpPr>
          <p:nvPr/>
        </p:nvSpPr>
        <p:spPr bwMode="auto">
          <a:xfrm>
            <a:off x="1357313" y="5257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5" name="Line 16"/>
          <p:cNvSpPr>
            <a:spLocks noChangeShapeType="1"/>
          </p:cNvSpPr>
          <p:nvPr/>
        </p:nvSpPr>
        <p:spPr bwMode="auto">
          <a:xfrm>
            <a:off x="2043113" y="5257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6" name="Line 17"/>
          <p:cNvSpPr>
            <a:spLocks noChangeShapeType="1"/>
          </p:cNvSpPr>
          <p:nvPr/>
        </p:nvSpPr>
        <p:spPr bwMode="auto">
          <a:xfrm>
            <a:off x="4481513" y="5181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7" name="Line 18"/>
          <p:cNvSpPr>
            <a:spLocks noChangeShapeType="1"/>
          </p:cNvSpPr>
          <p:nvPr/>
        </p:nvSpPr>
        <p:spPr bwMode="auto">
          <a:xfrm>
            <a:off x="5395913" y="5181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8" name="Text Box 19"/>
          <p:cNvSpPr txBox="1">
            <a:spLocks noChangeArrowheads="1"/>
          </p:cNvSpPr>
          <p:nvPr/>
        </p:nvSpPr>
        <p:spPr bwMode="auto">
          <a:xfrm>
            <a:off x="2655888" y="5282298"/>
            <a:ext cx="137044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+mn-lt"/>
              </a:rPr>
              <a:t>Reservation </a:t>
            </a:r>
          </a:p>
          <a:p>
            <a:r>
              <a:rPr lang="en-US" sz="1800" b="1">
                <a:latin typeface="+mn-lt"/>
              </a:rPr>
              <a:t>Stations</a:t>
            </a:r>
          </a:p>
        </p:txBody>
      </p:sp>
      <p:sp>
        <p:nvSpPr>
          <p:cNvPr id="49169" name="Line 20"/>
          <p:cNvSpPr>
            <a:spLocks noChangeShapeType="1"/>
          </p:cNvSpPr>
          <p:nvPr/>
        </p:nvSpPr>
        <p:spPr bwMode="auto">
          <a:xfrm flipV="1">
            <a:off x="2514600" y="5257800"/>
            <a:ext cx="0" cy="1219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0" name="Line 21"/>
          <p:cNvSpPr>
            <a:spLocks noChangeShapeType="1"/>
          </p:cNvSpPr>
          <p:nvPr/>
        </p:nvSpPr>
        <p:spPr bwMode="auto">
          <a:xfrm flipV="1">
            <a:off x="5867400" y="5257800"/>
            <a:ext cx="0" cy="1219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1" name="Text Box 22"/>
          <p:cNvSpPr txBox="1">
            <a:spLocks noChangeArrowheads="1"/>
          </p:cNvSpPr>
          <p:nvPr/>
        </p:nvSpPr>
        <p:spPr bwMode="auto">
          <a:xfrm>
            <a:off x="228600" y="911910"/>
            <a:ext cx="82105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+mn-lt"/>
              </a:rPr>
              <a:t>FP Op</a:t>
            </a:r>
          </a:p>
          <a:p>
            <a:r>
              <a:rPr lang="en-US" sz="1800" b="1">
                <a:latin typeface="+mn-lt"/>
              </a:rPr>
              <a:t>Queue</a:t>
            </a:r>
          </a:p>
        </p:txBody>
      </p:sp>
      <p:grpSp>
        <p:nvGrpSpPr>
          <p:cNvPr id="49172" name="Group 23"/>
          <p:cNvGrpSpPr>
            <a:grpSpLocks/>
          </p:cNvGrpSpPr>
          <p:nvPr/>
        </p:nvGrpSpPr>
        <p:grpSpPr bwMode="auto">
          <a:xfrm>
            <a:off x="3505201" y="3673364"/>
            <a:ext cx="1600199" cy="588579"/>
            <a:chOff x="3456" y="1200"/>
            <a:chExt cx="1392" cy="512"/>
          </a:xfrm>
        </p:grpSpPr>
        <p:sp>
          <p:nvSpPr>
            <p:cNvPr id="765976" name="Rectangle 24"/>
            <p:cNvSpPr>
              <a:spLocks noChangeArrowheads="1"/>
            </p:cNvSpPr>
            <p:nvPr/>
          </p:nvSpPr>
          <p:spPr bwMode="auto">
            <a:xfrm>
              <a:off x="3456" y="1200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5977" name="Rectangle 25"/>
            <p:cNvSpPr>
              <a:spLocks noChangeArrowheads="1"/>
            </p:cNvSpPr>
            <p:nvPr/>
          </p:nvSpPr>
          <p:spPr bwMode="auto">
            <a:xfrm>
              <a:off x="3456" y="1328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5978" name="Rectangle 26"/>
            <p:cNvSpPr>
              <a:spLocks noChangeArrowheads="1"/>
            </p:cNvSpPr>
            <p:nvPr/>
          </p:nvSpPr>
          <p:spPr bwMode="auto">
            <a:xfrm>
              <a:off x="3456" y="1456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5979" name="Rectangle 27"/>
            <p:cNvSpPr>
              <a:spLocks noChangeArrowheads="1"/>
            </p:cNvSpPr>
            <p:nvPr/>
          </p:nvSpPr>
          <p:spPr bwMode="auto">
            <a:xfrm>
              <a:off x="3456" y="1584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9173" name="Freeform 28"/>
          <p:cNvSpPr>
            <a:spLocks/>
          </p:cNvSpPr>
          <p:nvPr/>
        </p:nvSpPr>
        <p:spPr bwMode="auto">
          <a:xfrm>
            <a:off x="4953000" y="3429000"/>
            <a:ext cx="2057400" cy="533400"/>
          </a:xfrm>
          <a:custGeom>
            <a:avLst/>
            <a:gdLst>
              <a:gd name="T0" fmla="*/ 0 w 1296"/>
              <a:gd name="T1" fmla="*/ 0 h 480"/>
              <a:gd name="T2" fmla="*/ 2057400 w 1296"/>
              <a:gd name="T3" fmla="*/ 0 h 480"/>
              <a:gd name="T4" fmla="*/ 2057400 w 1296"/>
              <a:gd name="T5" fmla="*/ 533400 h 480"/>
              <a:gd name="T6" fmla="*/ 0 60000 65536"/>
              <a:gd name="T7" fmla="*/ 0 60000 65536"/>
              <a:gd name="T8" fmla="*/ 0 60000 65536"/>
              <a:gd name="T9" fmla="*/ 0 w 1296"/>
              <a:gd name="T10" fmla="*/ 0 h 480"/>
              <a:gd name="T11" fmla="*/ 1296 w 1296"/>
              <a:gd name="T12" fmla="*/ 480 h 4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96" h="480">
                <a:moveTo>
                  <a:pt x="0" y="0"/>
                </a:moveTo>
                <a:lnTo>
                  <a:pt x="1296" y="0"/>
                </a:lnTo>
                <a:lnTo>
                  <a:pt x="1296" y="480"/>
                </a:lnTo>
              </a:path>
            </a:pathLst>
          </a:cu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88" name="Line 59"/>
          <p:cNvSpPr>
            <a:spLocks noChangeShapeType="1"/>
          </p:cNvSpPr>
          <p:nvPr/>
        </p:nvSpPr>
        <p:spPr bwMode="auto">
          <a:xfrm>
            <a:off x="4953000" y="3276600"/>
            <a:ext cx="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90" name="Freeform 61"/>
          <p:cNvSpPr>
            <a:spLocks/>
          </p:cNvSpPr>
          <p:nvPr/>
        </p:nvSpPr>
        <p:spPr bwMode="auto">
          <a:xfrm>
            <a:off x="7772400" y="2209800"/>
            <a:ext cx="381000" cy="4267200"/>
          </a:xfrm>
          <a:custGeom>
            <a:avLst/>
            <a:gdLst>
              <a:gd name="T0" fmla="*/ 609600 w 576"/>
              <a:gd name="T1" fmla="*/ 4267200 h 2832"/>
              <a:gd name="T2" fmla="*/ 609600 w 576"/>
              <a:gd name="T3" fmla="*/ 0 h 2832"/>
              <a:gd name="T4" fmla="*/ 0 w 576"/>
              <a:gd name="T5" fmla="*/ 0 h 2832"/>
              <a:gd name="T6" fmla="*/ 0 60000 65536"/>
              <a:gd name="T7" fmla="*/ 0 60000 65536"/>
              <a:gd name="T8" fmla="*/ 0 60000 65536"/>
              <a:gd name="T9" fmla="*/ 0 w 576"/>
              <a:gd name="T10" fmla="*/ 0 h 2832"/>
              <a:gd name="T11" fmla="*/ 576 w 576"/>
              <a:gd name="T12" fmla="*/ 2832 h 28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2832">
                <a:moveTo>
                  <a:pt x="576" y="2832"/>
                </a:moveTo>
                <a:lnTo>
                  <a:pt x="576" y="0"/>
                </a:lnTo>
                <a:lnTo>
                  <a:pt x="0" y="0"/>
                </a:lnTo>
              </a:path>
            </a:pathLst>
          </a:cu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91" name="Line 62"/>
          <p:cNvSpPr>
            <a:spLocks noChangeShapeType="1"/>
          </p:cNvSpPr>
          <p:nvPr/>
        </p:nvSpPr>
        <p:spPr bwMode="auto">
          <a:xfrm flipH="1">
            <a:off x="4953000" y="6096000"/>
            <a:ext cx="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92" name="Line 63"/>
          <p:cNvSpPr>
            <a:spLocks noChangeShapeType="1"/>
          </p:cNvSpPr>
          <p:nvPr/>
        </p:nvSpPr>
        <p:spPr bwMode="auto">
          <a:xfrm flipH="1">
            <a:off x="1714499" y="6091239"/>
            <a:ext cx="9525" cy="309562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93" name="Text Box 64"/>
          <p:cNvSpPr txBox="1">
            <a:spLocks noChangeArrowheads="1"/>
          </p:cNvSpPr>
          <p:nvPr/>
        </p:nvSpPr>
        <p:spPr bwMode="auto">
          <a:xfrm>
            <a:off x="331673" y="4225502"/>
            <a:ext cx="6149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 dirty="0" err="1">
                <a:latin typeface="+mn-lt"/>
              </a:rPr>
              <a:t>Dest</a:t>
            </a:r>
            <a:endParaRPr lang="en-US" sz="1800" b="1" dirty="0">
              <a:latin typeface="+mn-lt"/>
            </a:endParaRPr>
          </a:p>
        </p:txBody>
      </p:sp>
      <p:sp>
        <p:nvSpPr>
          <p:cNvPr id="49195" name="AutoShape 66"/>
          <p:cNvSpPr>
            <a:spLocks noChangeArrowheads="1"/>
          </p:cNvSpPr>
          <p:nvPr/>
        </p:nvSpPr>
        <p:spPr bwMode="auto">
          <a:xfrm flipV="1">
            <a:off x="8426450" y="1371600"/>
            <a:ext cx="457200" cy="1143000"/>
          </a:xfrm>
          <a:prstGeom prst="upArrow">
            <a:avLst>
              <a:gd name="adj1" fmla="val 50000"/>
              <a:gd name="adj2" fmla="val 62500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96" name="Text Box 67"/>
          <p:cNvSpPr txBox="1">
            <a:spLocks noChangeArrowheads="1"/>
          </p:cNvSpPr>
          <p:nvPr/>
        </p:nvSpPr>
        <p:spPr bwMode="auto">
          <a:xfrm>
            <a:off x="8199438" y="2589491"/>
            <a:ext cx="8040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+mn-lt"/>
              </a:rPr>
              <a:t>Oldest</a:t>
            </a:r>
          </a:p>
        </p:txBody>
      </p:sp>
      <p:sp>
        <p:nvSpPr>
          <p:cNvPr id="49197" name="Text Box 68"/>
          <p:cNvSpPr txBox="1">
            <a:spLocks noChangeArrowheads="1"/>
          </p:cNvSpPr>
          <p:nvPr/>
        </p:nvSpPr>
        <p:spPr bwMode="auto">
          <a:xfrm>
            <a:off x="8153400" y="989291"/>
            <a:ext cx="9053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+mn-lt"/>
              </a:rPr>
              <a:t>Newest</a:t>
            </a:r>
          </a:p>
        </p:txBody>
      </p:sp>
      <p:grpSp>
        <p:nvGrpSpPr>
          <p:cNvPr id="49198" name="Group 69"/>
          <p:cNvGrpSpPr>
            <a:grpSpLocks/>
          </p:cNvGrpSpPr>
          <p:nvPr/>
        </p:nvGrpSpPr>
        <p:grpSpPr bwMode="auto">
          <a:xfrm rot="-5400000">
            <a:off x="1295400" y="560388"/>
            <a:ext cx="914400" cy="1219200"/>
            <a:chOff x="1872" y="1584"/>
            <a:chExt cx="576" cy="864"/>
          </a:xfrm>
        </p:grpSpPr>
        <p:sp>
          <p:nvSpPr>
            <p:cNvPr id="766022" name="Rectangle 70"/>
            <p:cNvSpPr>
              <a:spLocks noChangeArrowheads="1"/>
            </p:cNvSpPr>
            <p:nvPr/>
          </p:nvSpPr>
          <p:spPr bwMode="auto">
            <a:xfrm>
              <a:off x="1872" y="1584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6023" name="Rectangle 71"/>
            <p:cNvSpPr>
              <a:spLocks noChangeArrowheads="1"/>
            </p:cNvSpPr>
            <p:nvPr/>
          </p:nvSpPr>
          <p:spPr bwMode="auto">
            <a:xfrm>
              <a:off x="1872" y="1728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6024" name="Rectangle 72"/>
            <p:cNvSpPr>
              <a:spLocks noChangeArrowheads="1"/>
            </p:cNvSpPr>
            <p:nvPr/>
          </p:nvSpPr>
          <p:spPr bwMode="auto">
            <a:xfrm>
              <a:off x="1872" y="1872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6025" name="Rectangle 73"/>
            <p:cNvSpPr>
              <a:spLocks noChangeArrowheads="1"/>
            </p:cNvSpPr>
            <p:nvPr/>
          </p:nvSpPr>
          <p:spPr bwMode="auto">
            <a:xfrm>
              <a:off x="1872" y="2016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6026" name="Rectangle 74"/>
            <p:cNvSpPr>
              <a:spLocks noChangeArrowheads="1"/>
            </p:cNvSpPr>
            <p:nvPr/>
          </p:nvSpPr>
          <p:spPr bwMode="auto">
            <a:xfrm>
              <a:off x="1872" y="2160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6027" name="Rectangle 75"/>
            <p:cNvSpPr>
              <a:spLocks noChangeArrowheads="1"/>
            </p:cNvSpPr>
            <p:nvPr/>
          </p:nvSpPr>
          <p:spPr bwMode="auto">
            <a:xfrm>
              <a:off x="1872" y="2304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9199" name="Text Box 76"/>
          <p:cNvSpPr txBox="1">
            <a:spLocks noChangeArrowheads="1"/>
          </p:cNvSpPr>
          <p:nvPr/>
        </p:nvSpPr>
        <p:spPr bwMode="auto">
          <a:xfrm>
            <a:off x="6559550" y="4376241"/>
            <a:ext cx="1004827" cy="575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 dirty="0" smtClean="0">
                <a:latin typeface="+mn-lt"/>
              </a:rPr>
              <a:t>From </a:t>
            </a:r>
            <a:endParaRPr lang="en-US" sz="1800" b="1" dirty="0">
              <a:latin typeface="+mn-lt"/>
            </a:endParaRPr>
          </a:p>
          <a:p>
            <a:pPr>
              <a:lnSpc>
                <a:spcPct val="70000"/>
              </a:lnSpc>
            </a:pPr>
            <a:r>
              <a:rPr lang="en-US" sz="1800" b="1" dirty="0">
                <a:latin typeface="+mn-lt"/>
              </a:rPr>
              <a:t>Memory</a:t>
            </a:r>
          </a:p>
        </p:txBody>
      </p:sp>
      <p:sp>
        <p:nvSpPr>
          <p:cNvPr id="49200" name="Line 77"/>
          <p:cNvSpPr>
            <a:spLocks noChangeShapeType="1"/>
          </p:cNvSpPr>
          <p:nvPr/>
        </p:nvSpPr>
        <p:spPr bwMode="auto">
          <a:xfrm>
            <a:off x="7010400" y="4953000"/>
            <a:ext cx="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02" name="Text Box 83"/>
          <p:cNvSpPr txBox="1">
            <a:spLocks noChangeArrowheads="1"/>
          </p:cNvSpPr>
          <p:nvPr/>
        </p:nvSpPr>
        <p:spPr bwMode="auto">
          <a:xfrm>
            <a:off x="6248400" y="5027891"/>
            <a:ext cx="6149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+mn-lt"/>
              </a:rPr>
              <a:t>Dest</a:t>
            </a:r>
          </a:p>
        </p:txBody>
      </p:sp>
      <p:sp>
        <p:nvSpPr>
          <p:cNvPr id="49203" name="Text Box 84"/>
          <p:cNvSpPr txBox="1">
            <a:spLocks noChangeArrowheads="1"/>
          </p:cNvSpPr>
          <p:nvPr/>
        </p:nvSpPr>
        <p:spPr bwMode="auto">
          <a:xfrm>
            <a:off x="533400" y="1902947"/>
            <a:ext cx="23873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1" dirty="0">
                <a:latin typeface="+mn-lt"/>
              </a:rPr>
              <a:t>Reorder Buffer</a:t>
            </a:r>
            <a:endParaRPr lang="en-US" sz="1800" b="1" dirty="0">
              <a:latin typeface="+mn-lt"/>
            </a:endParaRPr>
          </a:p>
        </p:txBody>
      </p:sp>
      <p:sp>
        <p:nvSpPr>
          <p:cNvPr id="49204" name="Text Box 85"/>
          <p:cNvSpPr txBox="1">
            <a:spLocks noChangeArrowheads="1"/>
          </p:cNvSpPr>
          <p:nvPr/>
        </p:nvSpPr>
        <p:spPr bwMode="auto">
          <a:xfrm>
            <a:off x="1600200" y="3579347"/>
            <a:ext cx="152759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1" dirty="0">
                <a:latin typeface="+mn-lt"/>
              </a:rPr>
              <a:t>Registers</a:t>
            </a:r>
          </a:p>
        </p:txBody>
      </p:sp>
      <p:sp>
        <p:nvSpPr>
          <p:cNvPr id="49205" name="Line 86"/>
          <p:cNvSpPr>
            <a:spLocks noChangeShapeType="1"/>
          </p:cNvSpPr>
          <p:nvPr/>
        </p:nvSpPr>
        <p:spPr bwMode="auto">
          <a:xfrm>
            <a:off x="7010400" y="6096000"/>
            <a:ext cx="18226" cy="3048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06" name="Line 87"/>
          <p:cNvSpPr>
            <a:spLocks noChangeShapeType="1"/>
          </p:cNvSpPr>
          <p:nvPr/>
        </p:nvSpPr>
        <p:spPr bwMode="auto">
          <a:xfrm>
            <a:off x="2362200" y="1143000"/>
            <a:ext cx="1143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004953"/>
              </p:ext>
            </p:extLst>
          </p:nvPr>
        </p:nvGraphicFramePr>
        <p:xfrm>
          <a:off x="3581400" y="929640"/>
          <a:ext cx="4190999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607"/>
                <a:gridCol w="717793"/>
                <a:gridCol w="1905000"/>
                <a:gridCol w="304800"/>
                <a:gridCol w="685799"/>
              </a:tblGrid>
              <a:tr h="30480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ROB7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ROB6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437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ROB5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437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ROB4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437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ROB3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437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F10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ADDD F10,F4,F0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ROB2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437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LD F0, 10(R2)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ROB1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8844534"/>
              </p:ext>
            </p:extLst>
          </p:nvPr>
        </p:nvGraphicFramePr>
        <p:xfrm>
          <a:off x="437299" y="4566920"/>
          <a:ext cx="2284178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806"/>
                <a:gridCol w="736095"/>
                <a:gridCol w="1121277"/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US" sz="16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ADDD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R(F4),</a:t>
                      </a:r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6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0" name="Text Box 64"/>
          <p:cNvSpPr txBox="1">
            <a:spLocks noChangeArrowheads="1"/>
          </p:cNvSpPr>
          <p:nvPr/>
        </p:nvSpPr>
        <p:spPr bwMode="auto">
          <a:xfrm>
            <a:off x="3629996" y="4225038"/>
            <a:ext cx="6149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 dirty="0" err="1">
                <a:latin typeface="+mn-lt"/>
              </a:rPr>
              <a:t>Dest</a:t>
            </a:r>
            <a:endParaRPr lang="en-US" sz="1800" b="1" dirty="0">
              <a:latin typeface="+mn-lt"/>
            </a:endParaRPr>
          </a:p>
        </p:txBody>
      </p:sp>
      <p:graphicFrame>
        <p:nvGraphicFramePr>
          <p:cNvPr id="91" name="Table 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177245"/>
              </p:ext>
            </p:extLst>
          </p:nvPr>
        </p:nvGraphicFramePr>
        <p:xfrm>
          <a:off x="3735622" y="4566456"/>
          <a:ext cx="2284178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806"/>
                <a:gridCol w="790572"/>
                <a:gridCol w="1066800"/>
              </a:tblGrid>
              <a:tr h="30480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2" name="Table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90733"/>
              </p:ext>
            </p:extLst>
          </p:nvPr>
        </p:nvGraphicFramePr>
        <p:xfrm>
          <a:off x="6376766" y="5397223"/>
          <a:ext cx="1395634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1234"/>
                <a:gridCol w="91440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6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10+R2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0" name="Text Box 60"/>
          <p:cNvSpPr txBox="1">
            <a:spLocks noChangeArrowheads="1"/>
          </p:cNvSpPr>
          <p:nvPr/>
        </p:nvSpPr>
        <p:spPr bwMode="auto">
          <a:xfrm>
            <a:off x="6591181" y="619959"/>
            <a:ext cx="67601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 dirty="0" smtClean="0">
                <a:latin typeface="+mn-lt"/>
              </a:rPr>
              <a:t>State</a:t>
            </a:r>
            <a:endParaRPr lang="en-US" sz="1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62450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9" name="Rectangle 10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562850" cy="762000"/>
          </a:xfrm>
          <a:noFill/>
        </p:spPr>
        <p:txBody>
          <a:bodyPr/>
          <a:lstStyle/>
          <a:p>
            <a:r>
              <a:rPr lang="en-US" dirty="0" err="1" smtClean="0">
                <a:latin typeface="+mn-lt"/>
              </a:rPr>
              <a:t>Tomasulo</a:t>
            </a:r>
            <a:r>
              <a:rPr lang="en-US" dirty="0" smtClean="0">
                <a:latin typeface="+mn-lt"/>
              </a:rPr>
              <a:t> With ROB</a:t>
            </a:r>
          </a:p>
        </p:txBody>
      </p:sp>
      <p:sp>
        <p:nvSpPr>
          <p:cNvPr id="49160" name="Line 11"/>
          <p:cNvSpPr>
            <a:spLocks noChangeShapeType="1"/>
          </p:cNvSpPr>
          <p:nvPr/>
        </p:nvSpPr>
        <p:spPr bwMode="auto">
          <a:xfrm>
            <a:off x="304800" y="6477000"/>
            <a:ext cx="85344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1" name="Text Box 12"/>
          <p:cNvSpPr txBox="1">
            <a:spLocks noChangeArrowheads="1"/>
          </p:cNvSpPr>
          <p:nvPr/>
        </p:nvSpPr>
        <p:spPr bwMode="auto">
          <a:xfrm>
            <a:off x="6526213" y="3741110"/>
            <a:ext cx="1004827" cy="563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+mn-lt"/>
              </a:rPr>
              <a:t>To</a:t>
            </a:r>
          </a:p>
          <a:p>
            <a:pPr>
              <a:lnSpc>
                <a:spcPct val="70000"/>
              </a:lnSpc>
            </a:pPr>
            <a:r>
              <a:rPr lang="en-US" sz="1800" b="1">
                <a:latin typeface="+mn-lt"/>
              </a:rPr>
              <a:t>Memory</a:t>
            </a:r>
          </a:p>
        </p:txBody>
      </p:sp>
      <p:sp>
        <p:nvSpPr>
          <p:cNvPr id="765965" name="Rectangle 13"/>
          <p:cNvSpPr>
            <a:spLocks noChangeArrowheads="1"/>
          </p:cNvSpPr>
          <p:nvPr/>
        </p:nvSpPr>
        <p:spPr bwMode="auto">
          <a:xfrm>
            <a:off x="1181100" y="5791200"/>
            <a:ext cx="10668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b="1"/>
              <a:t>FP adders</a:t>
            </a:r>
          </a:p>
        </p:txBody>
      </p:sp>
      <p:sp>
        <p:nvSpPr>
          <p:cNvPr id="765966" name="Rectangle 14"/>
          <p:cNvSpPr>
            <a:spLocks noChangeArrowheads="1"/>
          </p:cNvSpPr>
          <p:nvPr/>
        </p:nvSpPr>
        <p:spPr bwMode="auto">
          <a:xfrm>
            <a:off x="4252913" y="5791200"/>
            <a:ext cx="14478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b="1"/>
              <a:t>FP multipliers</a:t>
            </a:r>
          </a:p>
        </p:txBody>
      </p:sp>
      <p:sp>
        <p:nvSpPr>
          <p:cNvPr id="49164" name="Line 15"/>
          <p:cNvSpPr>
            <a:spLocks noChangeShapeType="1"/>
          </p:cNvSpPr>
          <p:nvPr/>
        </p:nvSpPr>
        <p:spPr bwMode="auto">
          <a:xfrm>
            <a:off x="1357313" y="5257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5" name="Line 16"/>
          <p:cNvSpPr>
            <a:spLocks noChangeShapeType="1"/>
          </p:cNvSpPr>
          <p:nvPr/>
        </p:nvSpPr>
        <p:spPr bwMode="auto">
          <a:xfrm>
            <a:off x="2043113" y="5257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6" name="Line 17"/>
          <p:cNvSpPr>
            <a:spLocks noChangeShapeType="1"/>
          </p:cNvSpPr>
          <p:nvPr/>
        </p:nvSpPr>
        <p:spPr bwMode="auto">
          <a:xfrm>
            <a:off x="4481513" y="5181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7" name="Line 18"/>
          <p:cNvSpPr>
            <a:spLocks noChangeShapeType="1"/>
          </p:cNvSpPr>
          <p:nvPr/>
        </p:nvSpPr>
        <p:spPr bwMode="auto">
          <a:xfrm>
            <a:off x="5395913" y="5181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8" name="Text Box 19"/>
          <p:cNvSpPr txBox="1">
            <a:spLocks noChangeArrowheads="1"/>
          </p:cNvSpPr>
          <p:nvPr/>
        </p:nvSpPr>
        <p:spPr bwMode="auto">
          <a:xfrm>
            <a:off x="2655888" y="5282298"/>
            <a:ext cx="137044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+mn-lt"/>
              </a:rPr>
              <a:t>Reservation </a:t>
            </a:r>
          </a:p>
          <a:p>
            <a:r>
              <a:rPr lang="en-US" sz="1800" b="1">
                <a:latin typeface="+mn-lt"/>
              </a:rPr>
              <a:t>Stations</a:t>
            </a:r>
          </a:p>
        </p:txBody>
      </p:sp>
      <p:sp>
        <p:nvSpPr>
          <p:cNvPr id="49169" name="Line 20"/>
          <p:cNvSpPr>
            <a:spLocks noChangeShapeType="1"/>
          </p:cNvSpPr>
          <p:nvPr/>
        </p:nvSpPr>
        <p:spPr bwMode="auto">
          <a:xfrm flipV="1">
            <a:off x="2514600" y="5257800"/>
            <a:ext cx="0" cy="1219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0" name="Line 21"/>
          <p:cNvSpPr>
            <a:spLocks noChangeShapeType="1"/>
          </p:cNvSpPr>
          <p:nvPr/>
        </p:nvSpPr>
        <p:spPr bwMode="auto">
          <a:xfrm flipV="1">
            <a:off x="5867400" y="5257800"/>
            <a:ext cx="0" cy="1219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1" name="Text Box 22"/>
          <p:cNvSpPr txBox="1">
            <a:spLocks noChangeArrowheads="1"/>
          </p:cNvSpPr>
          <p:nvPr/>
        </p:nvSpPr>
        <p:spPr bwMode="auto">
          <a:xfrm>
            <a:off x="228600" y="911910"/>
            <a:ext cx="82105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+mn-lt"/>
              </a:rPr>
              <a:t>FP Op</a:t>
            </a:r>
          </a:p>
          <a:p>
            <a:r>
              <a:rPr lang="en-US" sz="1800" b="1">
                <a:latin typeface="+mn-lt"/>
              </a:rPr>
              <a:t>Queue</a:t>
            </a:r>
          </a:p>
        </p:txBody>
      </p:sp>
      <p:grpSp>
        <p:nvGrpSpPr>
          <p:cNvPr id="49172" name="Group 23"/>
          <p:cNvGrpSpPr>
            <a:grpSpLocks/>
          </p:cNvGrpSpPr>
          <p:nvPr/>
        </p:nvGrpSpPr>
        <p:grpSpPr bwMode="auto">
          <a:xfrm>
            <a:off x="3505201" y="3673364"/>
            <a:ext cx="1600199" cy="588579"/>
            <a:chOff x="3456" y="1200"/>
            <a:chExt cx="1392" cy="512"/>
          </a:xfrm>
        </p:grpSpPr>
        <p:sp>
          <p:nvSpPr>
            <p:cNvPr id="765976" name="Rectangle 24"/>
            <p:cNvSpPr>
              <a:spLocks noChangeArrowheads="1"/>
            </p:cNvSpPr>
            <p:nvPr/>
          </p:nvSpPr>
          <p:spPr bwMode="auto">
            <a:xfrm>
              <a:off x="3456" y="1200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5977" name="Rectangle 25"/>
            <p:cNvSpPr>
              <a:spLocks noChangeArrowheads="1"/>
            </p:cNvSpPr>
            <p:nvPr/>
          </p:nvSpPr>
          <p:spPr bwMode="auto">
            <a:xfrm>
              <a:off x="3456" y="1328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5978" name="Rectangle 26"/>
            <p:cNvSpPr>
              <a:spLocks noChangeArrowheads="1"/>
            </p:cNvSpPr>
            <p:nvPr/>
          </p:nvSpPr>
          <p:spPr bwMode="auto">
            <a:xfrm>
              <a:off x="3456" y="1456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5979" name="Rectangle 27"/>
            <p:cNvSpPr>
              <a:spLocks noChangeArrowheads="1"/>
            </p:cNvSpPr>
            <p:nvPr/>
          </p:nvSpPr>
          <p:spPr bwMode="auto">
            <a:xfrm>
              <a:off x="3456" y="1584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9173" name="Freeform 28"/>
          <p:cNvSpPr>
            <a:spLocks/>
          </p:cNvSpPr>
          <p:nvPr/>
        </p:nvSpPr>
        <p:spPr bwMode="auto">
          <a:xfrm>
            <a:off x="4953000" y="3429000"/>
            <a:ext cx="2057400" cy="533400"/>
          </a:xfrm>
          <a:custGeom>
            <a:avLst/>
            <a:gdLst>
              <a:gd name="T0" fmla="*/ 0 w 1296"/>
              <a:gd name="T1" fmla="*/ 0 h 480"/>
              <a:gd name="T2" fmla="*/ 2057400 w 1296"/>
              <a:gd name="T3" fmla="*/ 0 h 480"/>
              <a:gd name="T4" fmla="*/ 2057400 w 1296"/>
              <a:gd name="T5" fmla="*/ 533400 h 480"/>
              <a:gd name="T6" fmla="*/ 0 60000 65536"/>
              <a:gd name="T7" fmla="*/ 0 60000 65536"/>
              <a:gd name="T8" fmla="*/ 0 60000 65536"/>
              <a:gd name="T9" fmla="*/ 0 w 1296"/>
              <a:gd name="T10" fmla="*/ 0 h 480"/>
              <a:gd name="T11" fmla="*/ 1296 w 1296"/>
              <a:gd name="T12" fmla="*/ 480 h 4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96" h="480">
                <a:moveTo>
                  <a:pt x="0" y="0"/>
                </a:moveTo>
                <a:lnTo>
                  <a:pt x="1296" y="0"/>
                </a:lnTo>
                <a:lnTo>
                  <a:pt x="1296" y="480"/>
                </a:lnTo>
              </a:path>
            </a:pathLst>
          </a:cu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88" name="Line 59"/>
          <p:cNvSpPr>
            <a:spLocks noChangeShapeType="1"/>
          </p:cNvSpPr>
          <p:nvPr/>
        </p:nvSpPr>
        <p:spPr bwMode="auto">
          <a:xfrm>
            <a:off x="4953000" y="3276600"/>
            <a:ext cx="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90" name="Freeform 61"/>
          <p:cNvSpPr>
            <a:spLocks/>
          </p:cNvSpPr>
          <p:nvPr/>
        </p:nvSpPr>
        <p:spPr bwMode="auto">
          <a:xfrm>
            <a:off x="7772400" y="2209800"/>
            <a:ext cx="381000" cy="4267200"/>
          </a:xfrm>
          <a:custGeom>
            <a:avLst/>
            <a:gdLst>
              <a:gd name="T0" fmla="*/ 609600 w 576"/>
              <a:gd name="T1" fmla="*/ 4267200 h 2832"/>
              <a:gd name="T2" fmla="*/ 609600 w 576"/>
              <a:gd name="T3" fmla="*/ 0 h 2832"/>
              <a:gd name="T4" fmla="*/ 0 w 576"/>
              <a:gd name="T5" fmla="*/ 0 h 2832"/>
              <a:gd name="T6" fmla="*/ 0 60000 65536"/>
              <a:gd name="T7" fmla="*/ 0 60000 65536"/>
              <a:gd name="T8" fmla="*/ 0 60000 65536"/>
              <a:gd name="T9" fmla="*/ 0 w 576"/>
              <a:gd name="T10" fmla="*/ 0 h 2832"/>
              <a:gd name="T11" fmla="*/ 576 w 576"/>
              <a:gd name="T12" fmla="*/ 2832 h 28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2832">
                <a:moveTo>
                  <a:pt x="576" y="2832"/>
                </a:moveTo>
                <a:lnTo>
                  <a:pt x="576" y="0"/>
                </a:lnTo>
                <a:lnTo>
                  <a:pt x="0" y="0"/>
                </a:lnTo>
              </a:path>
            </a:pathLst>
          </a:cu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91" name="Line 62"/>
          <p:cNvSpPr>
            <a:spLocks noChangeShapeType="1"/>
          </p:cNvSpPr>
          <p:nvPr/>
        </p:nvSpPr>
        <p:spPr bwMode="auto">
          <a:xfrm flipH="1">
            <a:off x="4953000" y="6096000"/>
            <a:ext cx="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92" name="Line 63"/>
          <p:cNvSpPr>
            <a:spLocks noChangeShapeType="1"/>
          </p:cNvSpPr>
          <p:nvPr/>
        </p:nvSpPr>
        <p:spPr bwMode="auto">
          <a:xfrm flipH="1">
            <a:off x="1714499" y="6091239"/>
            <a:ext cx="9525" cy="309562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93" name="Text Box 64"/>
          <p:cNvSpPr txBox="1">
            <a:spLocks noChangeArrowheads="1"/>
          </p:cNvSpPr>
          <p:nvPr/>
        </p:nvSpPr>
        <p:spPr bwMode="auto">
          <a:xfrm>
            <a:off x="331673" y="4225502"/>
            <a:ext cx="6149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 dirty="0" err="1">
                <a:latin typeface="+mn-lt"/>
              </a:rPr>
              <a:t>Dest</a:t>
            </a:r>
            <a:endParaRPr lang="en-US" sz="1800" b="1" dirty="0">
              <a:latin typeface="+mn-lt"/>
            </a:endParaRPr>
          </a:p>
        </p:txBody>
      </p:sp>
      <p:sp>
        <p:nvSpPr>
          <p:cNvPr id="49195" name="AutoShape 66"/>
          <p:cNvSpPr>
            <a:spLocks noChangeArrowheads="1"/>
          </p:cNvSpPr>
          <p:nvPr/>
        </p:nvSpPr>
        <p:spPr bwMode="auto">
          <a:xfrm flipV="1">
            <a:off x="8426450" y="1371600"/>
            <a:ext cx="457200" cy="1143000"/>
          </a:xfrm>
          <a:prstGeom prst="upArrow">
            <a:avLst>
              <a:gd name="adj1" fmla="val 50000"/>
              <a:gd name="adj2" fmla="val 62500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96" name="Text Box 67"/>
          <p:cNvSpPr txBox="1">
            <a:spLocks noChangeArrowheads="1"/>
          </p:cNvSpPr>
          <p:nvPr/>
        </p:nvSpPr>
        <p:spPr bwMode="auto">
          <a:xfrm>
            <a:off x="8199438" y="2589491"/>
            <a:ext cx="8040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+mn-lt"/>
              </a:rPr>
              <a:t>Oldest</a:t>
            </a:r>
          </a:p>
        </p:txBody>
      </p:sp>
      <p:sp>
        <p:nvSpPr>
          <p:cNvPr id="49197" name="Text Box 68"/>
          <p:cNvSpPr txBox="1">
            <a:spLocks noChangeArrowheads="1"/>
          </p:cNvSpPr>
          <p:nvPr/>
        </p:nvSpPr>
        <p:spPr bwMode="auto">
          <a:xfrm>
            <a:off x="8153400" y="989291"/>
            <a:ext cx="9053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+mn-lt"/>
              </a:rPr>
              <a:t>Newest</a:t>
            </a:r>
          </a:p>
        </p:txBody>
      </p:sp>
      <p:grpSp>
        <p:nvGrpSpPr>
          <p:cNvPr id="49198" name="Group 69"/>
          <p:cNvGrpSpPr>
            <a:grpSpLocks/>
          </p:cNvGrpSpPr>
          <p:nvPr/>
        </p:nvGrpSpPr>
        <p:grpSpPr bwMode="auto">
          <a:xfrm rot="-5400000">
            <a:off x="1295400" y="560388"/>
            <a:ext cx="914400" cy="1219200"/>
            <a:chOff x="1872" y="1584"/>
            <a:chExt cx="576" cy="864"/>
          </a:xfrm>
        </p:grpSpPr>
        <p:sp>
          <p:nvSpPr>
            <p:cNvPr id="766022" name="Rectangle 70"/>
            <p:cNvSpPr>
              <a:spLocks noChangeArrowheads="1"/>
            </p:cNvSpPr>
            <p:nvPr/>
          </p:nvSpPr>
          <p:spPr bwMode="auto">
            <a:xfrm>
              <a:off x="1872" y="1584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6023" name="Rectangle 71"/>
            <p:cNvSpPr>
              <a:spLocks noChangeArrowheads="1"/>
            </p:cNvSpPr>
            <p:nvPr/>
          </p:nvSpPr>
          <p:spPr bwMode="auto">
            <a:xfrm>
              <a:off x="1872" y="1728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6024" name="Rectangle 72"/>
            <p:cNvSpPr>
              <a:spLocks noChangeArrowheads="1"/>
            </p:cNvSpPr>
            <p:nvPr/>
          </p:nvSpPr>
          <p:spPr bwMode="auto">
            <a:xfrm>
              <a:off x="1872" y="1872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6025" name="Rectangle 73"/>
            <p:cNvSpPr>
              <a:spLocks noChangeArrowheads="1"/>
            </p:cNvSpPr>
            <p:nvPr/>
          </p:nvSpPr>
          <p:spPr bwMode="auto">
            <a:xfrm>
              <a:off x="1872" y="2016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6026" name="Rectangle 74"/>
            <p:cNvSpPr>
              <a:spLocks noChangeArrowheads="1"/>
            </p:cNvSpPr>
            <p:nvPr/>
          </p:nvSpPr>
          <p:spPr bwMode="auto">
            <a:xfrm>
              <a:off x="1872" y="2160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6027" name="Rectangle 75"/>
            <p:cNvSpPr>
              <a:spLocks noChangeArrowheads="1"/>
            </p:cNvSpPr>
            <p:nvPr/>
          </p:nvSpPr>
          <p:spPr bwMode="auto">
            <a:xfrm>
              <a:off x="1872" y="2304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9199" name="Text Box 76"/>
          <p:cNvSpPr txBox="1">
            <a:spLocks noChangeArrowheads="1"/>
          </p:cNvSpPr>
          <p:nvPr/>
        </p:nvSpPr>
        <p:spPr bwMode="auto">
          <a:xfrm>
            <a:off x="6559550" y="4376241"/>
            <a:ext cx="1004827" cy="575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 dirty="0" smtClean="0">
                <a:latin typeface="+mn-lt"/>
              </a:rPr>
              <a:t>From </a:t>
            </a:r>
            <a:endParaRPr lang="en-US" sz="1800" b="1" dirty="0">
              <a:latin typeface="+mn-lt"/>
            </a:endParaRPr>
          </a:p>
          <a:p>
            <a:pPr>
              <a:lnSpc>
                <a:spcPct val="70000"/>
              </a:lnSpc>
            </a:pPr>
            <a:r>
              <a:rPr lang="en-US" sz="1800" b="1" dirty="0">
                <a:latin typeface="+mn-lt"/>
              </a:rPr>
              <a:t>Memory</a:t>
            </a:r>
          </a:p>
        </p:txBody>
      </p:sp>
      <p:sp>
        <p:nvSpPr>
          <p:cNvPr id="49200" name="Line 77"/>
          <p:cNvSpPr>
            <a:spLocks noChangeShapeType="1"/>
          </p:cNvSpPr>
          <p:nvPr/>
        </p:nvSpPr>
        <p:spPr bwMode="auto">
          <a:xfrm>
            <a:off x="7010400" y="4953000"/>
            <a:ext cx="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02" name="Text Box 83"/>
          <p:cNvSpPr txBox="1">
            <a:spLocks noChangeArrowheads="1"/>
          </p:cNvSpPr>
          <p:nvPr/>
        </p:nvSpPr>
        <p:spPr bwMode="auto">
          <a:xfrm>
            <a:off x="6248400" y="5027891"/>
            <a:ext cx="6149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+mn-lt"/>
              </a:rPr>
              <a:t>Dest</a:t>
            </a:r>
          </a:p>
        </p:txBody>
      </p:sp>
      <p:sp>
        <p:nvSpPr>
          <p:cNvPr id="49203" name="Text Box 84"/>
          <p:cNvSpPr txBox="1">
            <a:spLocks noChangeArrowheads="1"/>
          </p:cNvSpPr>
          <p:nvPr/>
        </p:nvSpPr>
        <p:spPr bwMode="auto">
          <a:xfrm>
            <a:off x="533400" y="1902947"/>
            <a:ext cx="23873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1" dirty="0">
                <a:latin typeface="+mn-lt"/>
              </a:rPr>
              <a:t>Reorder Buffer</a:t>
            </a:r>
            <a:endParaRPr lang="en-US" sz="1800" b="1" dirty="0">
              <a:latin typeface="+mn-lt"/>
            </a:endParaRPr>
          </a:p>
        </p:txBody>
      </p:sp>
      <p:sp>
        <p:nvSpPr>
          <p:cNvPr id="49204" name="Text Box 85"/>
          <p:cNvSpPr txBox="1">
            <a:spLocks noChangeArrowheads="1"/>
          </p:cNvSpPr>
          <p:nvPr/>
        </p:nvSpPr>
        <p:spPr bwMode="auto">
          <a:xfrm>
            <a:off x="1600200" y="3579347"/>
            <a:ext cx="152759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1" dirty="0">
                <a:latin typeface="+mn-lt"/>
              </a:rPr>
              <a:t>Registers</a:t>
            </a:r>
          </a:p>
        </p:txBody>
      </p:sp>
      <p:sp>
        <p:nvSpPr>
          <p:cNvPr id="49205" name="Line 86"/>
          <p:cNvSpPr>
            <a:spLocks noChangeShapeType="1"/>
          </p:cNvSpPr>
          <p:nvPr/>
        </p:nvSpPr>
        <p:spPr bwMode="auto">
          <a:xfrm>
            <a:off x="7010400" y="6096000"/>
            <a:ext cx="18226" cy="3048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06" name="Line 87"/>
          <p:cNvSpPr>
            <a:spLocks noChangeShapeType="1"/>
          </p:cNvSpPr>
          <p:nvPr/>
        </p:nvSpPr>
        <p:spPr bwMode="auto">
          <a:xfrm>
            <a:off x="2362200" y="1143000"/>
            <a:ext cx="1143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1526104"/>
              </p:ext>
            </p:extLst>
          </p:nvPr>
        </p:nvGraphicFramePr>
        <p:xfrm>
          <a:off x="3581400" y="929640"/>
          <a:ext cx="4190999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607"/>
                <a:gridCol w="717793"/>
                <a:gridCol w="1905000"/>
                <a:gridCol w="304800"/>
                <a:gridCol w="685799"/>
              </a:tblGrid>
              <a:tr h="30480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ROB7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ROB6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437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ROB5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437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ROB4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437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MULD F2,F10,F6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ROB3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437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F10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ADDD F10,F4,F0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ROB2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437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LD F0, 10(R2)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ROB1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409020"/>
              </p:ext>
            </p:extLst>
          </p:nvPr>
        </p:nvGraphicFramePr>
        <p:xfrm>
          <a:off x="437299" y="4566920"/>
          <a:ext cx="2284178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806"/>
                <a:gridCol w="736095"/>
                <a:gridCol w="1121277"/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US" sz="16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ADDD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R(F4),</a:t>
                      </a:r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6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0" name="Text Box 64"/>
          <p:cNvSpPr txBox="1">
            <a:spLocks noChangeArrowheads="1"/>
          </p:cNvSpPr>
          <p:nvPr/>
        </p:nvSpPr>
        <p:spPr bwMode="auto">
          <a:xfrm>
            <a:off x="3629996" y="4225038"/>
            <a:ext cx="6149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 dirty="0" err="1">
                <a:latin typeface="+mn-lt"/>
              </a:rPr>
              <a:t>Dest</a:t>
            </a:r>
            <a:endParaRPr lang="en-US" sz="1800" b="1" dirty="0">
              <a:latin typeface="+mn-lt"/>
            </a:endParaRPr>
          </a:p>
        </p:txBody>
      </p:sp>
      <p:graphicFrame>
        <p:nvGraphicFramePr>
          <p:cNvPr id="91" name="Table 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365670"/>
              </p:ext>
            </p:extLst>
          </p:nvPr>
        </p:nvGraphicFramePr>
        <p:xfrm>
          <a:off x="3735622" y="4566456"/>
          <a:ext cx="2284178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806"/>
                <a:gridCol w="790572"/>
                <a:gridCol w="106680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en-US" sz="16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MULD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,R(F6)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2" name="Table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2274908"/>
              </p:ext>
            </p:extLst>
          </p:nvPr>
        </p:nvGraphicFramePr>
        <p:xfrm>
          <a:off x="6376766" y="5397223"/>
          <a:ext cx="1395634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1234"/>
                <a:gridCol w="91440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6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10+R2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9" name="Text Box 60"/>
          <p:cNvSpPr txBox="1">
            <a:spLocks noChangeArrowheads="1"/>
          </p:cNvSpPr>
          <p:nvPr/>
        </p:nvSpPr>
        <p:spPr bwMode="auto">
          <a:xfrm>
            <a:off x="6591181" y="619959"/>
            <a:ext cx="67601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 dirty="0" smtClean="0">
                <a:latin typeface="+mn-lt"/>
              </a:rPr>
              <a:t>State</a:t>
            </a:r>
            <a:endParaRPr lang="en-US" sz="1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16834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9" name="Rectangle 10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562850" cy="762000"/>
          </a:xfrm>
          <a:noFill/>
        </p:spPr>
        <p:txBody>
          <a:bodyPr/>
          <a:lstStyle/>
          <a:p>
            <a:r>
              <a:rPr lang="en-US" dirty="0" err="1" smtClean="0">
                <a:latin typeface="+mn-lt"/>
              </a:rPr>
              <a:t>Tomasulo</a:t>
            </a:r>
            <a:r>
              <a:rPr lang="en-US" dirty="0" smtClean="0">
                <a:latin typeface="+mn-lt"/>
              </a:rPr>
              <a:t> With ROB</a:t>
            </a:r>
          </a:p>
        </p:txBody>
      </p:sp>
      <p:sp>
        <p:nvSpPr>
          <p:cNvPr id="49160" name="Line 11"/>
          <p:cNvSpPr>
            <a:spLocks noChangeShapeType="1"/>
          </p:cNvSpPr>
          <p:nvPr/>
        </p:nvSpPr>
        <p:spPr bwMode="auto">
          <a:xfrm>
            <a:off x="304800" y="6477000"/>
            <a:ext cx="85344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1" name="Text Box 12"/>
          <p:cNvSpPr txBox="1">
            <a:spLocks noChangeArrowheads="1"/>
          </p:cNvSpPr>
          <p:nvPr/>
        </p:nvSpPr>
        <p:spPr bwMode="auto">
          <a:xfrm>
            <a:off x="6526213" y="3741110"/>
            <a:ext cx="1004827" cy="563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+mn-lt"/>
              </a:rPr>
              <a:t>To</a:t>
            </a:r>
          </a:p>
          <a:p>
            <a:pPr>
              <a:lnSpc>
                <a:spcPct val="70000"/>
              </a:lnSpc>
            </a:pPr>
            <a:r>
              <a:rPr lang="en-US" sz="1800" b="1">
                <a:latin typeface="+mn-lt"/>
              </a:rPr>
              <a:t>Memory</a:t>
            </a:r>
          </a:p>
        </p:txBody>
      </p:sp>
      <p:sp>
        <p:nvSpPr>
          <p:cNvPr id="765965" name="Rectangle 13"/>
          <p:cNvSpPr>
            <a:spLocks noChangeArrowheads="1"/>
          </p:cNvSpPr>
          <p:nvPr/>
        </p:nvSpPr>
        <p:spPr bwMode="auto">
          <a:xfrm>
            <a:off x="1181100" y="5791200"/>
            <a:ext cx="10668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b="1"/>
              <a:t>FP adders</a:t>
            </a:r>
          </a:p>
        </p:txBody>
      </p:sp>
      <p:sp>
        <p:nvSpPr>
          <p:cNvPr id="765966" name="Rectangle 14"/>
          <p:cNvSpPr>
            <a:spLocks noChangeArrowheads="1"/>
          </p:cNvSpPr>
          <p:nvPr/>
        </p:nvSpPr>
        <p:spPr bwMode="auto">
          <a:xfrm>
            <a:off x="4252913" y="5791200"/>
            <a:ext cx="14478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b="1"/>
              <a:t>FP multipliers</a:t>
            </a:r>
          </a:p>
        </p:txBody>
      </p:sp>
      <p:sp>
        <p:nvSpPr>
          <p:cNvPr id="49164" name="Line 15"/>
          <p:cNvSpPr>
            <a:spLocks noChangeShapeType="1"/>
          </p:cNvSpPr>
          <p:nvPr/>
        </p:nvSpPr>
        <p:spPr bwMode="auto">
          <a:xfrm>
            <a:off x="1357313" y="5257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5" name="Line 16"/>
          <p:cNvSpPr>
            <a:spLocks noChangeShapeType="1"/>
          </p:cNvSpPr>
          <p:nvPr/>
        </p:nvSpPr>
        <p:spPr bwMode="auto">
          <a:xfrm>
            <a:off x="2043113" y="5257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6" name="Line 17"/>
          <p:cNvSpPr>
            <a:spLocks noChangeShapeType="1"/>
          </p:cNvSpPr>
          <p:nvPr/>
        </p:nvSpPr>
        <p:spPr bwMode="auto">
          <a:xfrm>
            <a:off x="4481513" y="5181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7" name="Line 18"/>
          <p:cNvSpPr>
            <a:spLocks noChangeShapeType="1"/>
          </p:cNvSpPr>
          <p:nvPr/>
        </p:nvSpPr>
        <p:spPr bwMode="auto">
          <a:xfrm>
            <a:off x="5395913" y="5181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8" name="Text Box 19"/>
          <p:cNvSpPr txBox="1">
            <a:spLocks noChangeArrowheads="1"/>
          </p:cNvSpPr>
          <p:nvPr/>
        </p:nvSpPr>
        <p:spPr bwMode="auto">
          <a:xfrm>
            <a:off x="2655888" y="5282298"/>
            <a:ext cx="137044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+mn-lt"/>
              </a:rPr>
              <a:t>Reservation </a:t>
            </a:r>
          </a:p>
          <a:p>
            <a:r>
              <a:rPr lang="en-US" sz="1800" b="1">
                <a:latin typeface="+mn-lt"/>
              </a:rPr>
              <a:t>Stations</a:t>
            </a:r>
          </a:p>
        </p:txBody>
      </p:sp>
      <p:sp>
        <p:nvSpPr>
          <p:cNvPr id="49169" name="Line 20"/>
          <p:cNvSpPr>
            <a:spLocks noChangeShapeType="1"/>
          </p:cNvSpPr>
          <p:nvPr/>
        </p:nvSpPr>
        <p:spPr bwMode="auto">
          <a:xfrm flipV="1">
            <a:off x="2514600" y="5257800"/>
            <a:ext cx="0" cy="1219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0" name="Line 21"/>
          <p:cNvSpPr>
            <a:spLocks noChangeShapeType="1"/>
          </p:cNvSpPr>
          <p:nvPr/>
        </p:nvSpPr>
        <p:spPr bwMode="auto">
          <a:xfrm flipV="1">
            <a:off x="5867400" y="5257800"/>
            <a:ext cx="0" cy="1219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1" name="Text Box 22"/>
          <p:cNvSpPr txBox="1">
            <a:spLocks noChangeArrowheads="1"/>
          </p:cNvSpPr>
          <p:nvPr/>
        </p:nvSpPr>
        <p:spPr bwMode="auto">
          <a:xfrm>
            <a:off x="228600" y="911910"/>
            <a:ext cx="82105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+mn-lt"/>
              </a:rPr>
              <a:t>FP Op</a:t>
            </a:r>
          </a:p>
          <a:p>
            <a:r>
              <a:rPr lang="en-US" sz="1800" b="1">
                <a:latin typeface="+mn-lt"/>
              </a:rPr>
              <a:t>Queue</a:t>
            </a:r>
          </a:p>
        </p:txBody>
      </p:sp>
      <p:grpSp>
        <p:nvGrpSpPr>
          <p:cNvPr id="49172" name="Group 23"/>
          <p:cNvGrpSpPr>
            <a:grpSpLocks/>
          </p:cNvGrpSpPr>
          <p:nvPr/>
        </p:nvGrpSpPr>
        <p:grpSpPr bwMode="auto">
          <a:xfrm>
            <a:off x="3505201" y="3673364"/>
            <a:ext cx="1600199" cy="588579"/>
            <a:chOff x="3456" y="1200"/>
            <a:chExt cx="1392" cy="512"/>
          </a:xfrm>
        </p:grpSpPr>
        <p:sp>
          <p:nvSpPr>
            <p:cNvPr id="765976" name="Rectangle 24"/>
            <p:cNvSpPr>
              <a:spLocks noChangeArrowheads="1"/>
            </p:cNvSpPr>
            <p:nvPr/>
          </p:nvSpPr>
          <p:spPr bwMode="auto">
            <a:xfrm>
              <a:off x="3456" y="1200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5977" name="Rectangle 25"/>
            <p:cNvSpPr>
              <a:spLocks noChangeArrowheads="1"/>
            </p:cNvSpPr>
            <p:nvPr/>
          </p:nvSpPr>
          <p:spPr bwMode="auto">
            <a:xfrm>
              <a:off x="3456" y="1328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5978" name="Rectangle 26"/>
            <p:cNvSpPr>
              <a:spLocks noChangeArrowheads="1"/>
            </p:cNvSpPr>
            <p:nvPr/>
          </p:nvSpPr>
          <p:spPr bwMode="auto">
            <a:xfrm>
              <a:off x="3456" y="1456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5979" name="Rectangle 27"/>
            <p:cNvSpPr>
              <a:spLocks noChangeArrowheads="1"/>
            </p:cNvSpPr>
            <p:nvPr/>
          </p:nvSpPr>
          <p:spPr bwMode="auto">
            <a:xfrm>
              <a:off x="3456" y="1584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9173" name="Freeform 28"/>
          <p:cNvSpPr>
            <a:spLocks/>
          </p:cNvSpPr>
          <p:nvPr/>
        </p:nvSpPr>
        <p:spPr bwMode="auto">
          <a:xfrm>
            <a:off x="4953000" y="3429000"/>
            <a:ext cx="2057400" cy="533400"/>
          </a:xfrm>
          <a:custGeom>
            <a:avLst/>
            <a:gdLst>
              <a:gd name="T0" fmla="*/ 0 w 1296"/>
              <a:gd name="T1" fmla="*/ 0 h 480"/>
              <a:gd name="T2" fmla="*/ 2057400 w 1296"/>
              <a:gd name="T3" fmla="*/ 0 h 480"/>
              <a:gd name="T4" fmla="*/ 2057400 w 1296"/>
              <a:gd name="T5" fmla="*/ 533400 h 480"/>
              <a:gd name="T6" fmla="*/ 0 60000 65536"/>
              <a:gd name="T7" fmla="*/ 0 60000 65536"/>
              <a:gd name="T8" fmla="*/ 0 60000 65536"/>
              <a:gd name="T9" fmla="*/ 0 w 1296"/>
              <a:gd name="T10" fmla="*/ 0 h 480"/>
              <a:gd name="T11" fmla="*/ 1296 w 1296"/>
              <a:gd name="T12" fmla="*/ 480 h 4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96" h="480">
                <a:moveTo>
                  <a:pt x="0" y="0"/>
                </a:moveTo>
                <a:lnTo>
                  <a:pt x="1296" y="0"/>
                </a:lnTo>
                <a:lnTo>
                  <a:pt x="1296" y="480"/>
                </a:lnTo>
              </a:path>
            </a:pathLst>
          </a:cu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88" name="Line 59"/>
          <p:cNvSpPr>
            <a:spLocks noChangeShapeType="1"/>
          </p:cNvSpPr>
          <p:nvPr/>
        </p:nvSpPr>
        <p:spPr bwMode="auto">
          <a:xfrm>
            <a:off x="4953000" y="3276600"/>
            <a:ext cx="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90" name="Freeform 61"/>
          <p:cNvSpPr>
            <a:spLocks/>
          </p:cNvSpPr>
          <p:nvPr/>
        </p:nvSpPr>
        <p:spPr bwMode="auto">
          <a:xfrm>
            <a:off x="7772400" y="2209800"/>
            <a:ext cx="381000" cy="4267200"/>
          </a:xfrm>
          <a:custGeom>
            <a:avLst/>
            <a:gdLst>
              <a:gd name="T0" fmla="*/ 609600 w 576"/>
              <a:gd name="T1" fmla="*/ 4267200 h 2832"/>
              <a:gd name="T2" fmla="*/ 609600 w 576"/>
              <a:gd name="T3" fmla="*/ 0 h 2832"/>
              <a:gd name="T4" fmla="*/ 0 w 576"/>
              <a:gd name="T5" fmla="*/ 0 h 2832"/>
              <a:gd name="T6" fmla="*/ 0 60000 65536"/>
              <a:gd name="T7" fmla="*/ 0 60000 65536"/>
              <a:gd name="T8" fmla="*/ 0 60000 65536"/>
              <a:gd name="T9" fmla="*/ 0 w 576"/>
              <a:gd name="T10" fmla="*/ 0 h 2832"/>
              <a:gd name="T11" fmla="*/ 576 w 576"/>
              <a:gd name="T12" fmla="*/ 2832 h 28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2832">
                <a:moveTo>
                  <a:pt x="576" y="2832"/>
                </a:moveTo>
                <a:lnTo>
                  <a:pt x="576" y="0"/>
                </a:lnTo>
                <a:lnTo>
                  <a:pt x="0" y="0"/>
                </a:lnTo>
              </a:path>
            </a:pathLst>
          </a:cu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91" name="Line 62"/>
          <p:cNvSpPr>
            <a:spLocks noChangeShapeType="1"/>
          </p:cNvSpPr>
          <p:nvPr/>
        </p:nvSpPr>
        <p:spPr bwMode="auto">
          <a:xfrm flipH="1">
            <a:off x="4953000" y="6096000"/>
            <a:ext cx="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92" name="Line 63"/>
          <p:cNvSpPr>
            <a:spLocks noChangeShapeType="1"/>
          </p:cNvSpPr>
          <p:nvPr/>
        </p:nvSpPr>
        <p:spPr bwMode="auto">
          <a:xfrm flipH="1">
            <a:off x="1714499" y="6091239"/>
            <a:ext cx="9525" cy="309562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93" name="Text Box 64"/>
          <p:cNvSpPr txBox="1">
            <a:spLocks noChangeArrowheads="1"/>
          </p:cNvSpPr>
          <p:nvPr/>
        </p:nvSpPr>
        <p:spPr bwMode="auto">
          <a:xfrm>
            <a:off x="331673" y="4225502"/>
            <a:ext cx="6149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 dirty="0" err="1">
                <a:latin typeface="+mn-lt"/>
              </a:rPr>
              <a:t>Dest</a:t>
            </a:r>
            <a:endParaRPr lang="en-US" sz="1800" b="1" dirty="0">
              <a:latin typeface="+mn-lt"/>
            </a:endParaRPr>
          </a:p>
        </p:txBody>
      </p:sp>
      <p:sp>
        <p:nvSpPr>
          <p:cNvPr id="49195" name="AutoShape 66"/>
          <p:cNvSpPr>
            <a:spLocks noChangeArrowheads="1"/>
          </p:cNvSpPr>
          <p:nvPr/>
        </p:nvSpPr>
        <p:spPr bwMode="auto">
          <a:xfrm flipV="1">
            <a:off x="8426450" y="1371600"/>
            <a:ext cx="457200" cy="1143000"/>
          </a:xfrm>
          <a:prstGeom prst="upArrow">
            <a:avLst>
              <a:gd name="adj1" fmla="val 50000"/>
              <a:gd name="adj2" fmla="val 62500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96" name="Text Box 67"/>
          <p:cNvSpPr txBox="1">
            <a:spLocks noChangeArrowheads="1"/>
          </p:cNvSpPr>
          <p:nvPr/>
        </p:nvSpPr>
        <p:spPr bwMode="auto">
          <a:xfrm>
            <a:off x="8199438" y="2589491"/>
            <a:ext cx="8040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+mn-lt"/>
              </a:rPr>
              <a:t>Oldest</a:t>
            </a:r>
          </a:p>
        </p:txBody>
      </p:sp>
      <p:sp>
        <p:nvSpPr>
          <p:cNvPr id="49197" name="Text Box 68"/>
          <p:cNvSpPr txBox="1">
            <a:spLocks noChangeArrowheads="1"/>
          </p:cNvSpPr>
          <p:nvPr/>
        </p:nvSpPr>
        <p:spPr bwMode="auto">
          <a:xfrm>
            <a:off x="8153400" y="989291"/>
            <a:ext cx="9053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+mn-lt"/>
              </a:rPr>
              <a:t>Newest</a:t>
            </a:r>
          </a:p>
        </p:txBody>
      </p:sp>
      <p:grpSp>
        <p:nvGrpSpPr>
          <p:cNvPr id="49198" name="Group 69"/>
          <p:cNvGrpSpPr>
            <a:grpSpLocks/>
          </p:cNvGrpSpPr>
          <p:nvPr/>
        </p:nvGrpSpPr>
        <p:grpSpPr bwMode="auto">
          <a:xfrm rot="-5400000">
            <a:off x="1295400" y="560388"/>
            <a:ext cx="914400" cy="1219200"/>
            <a:chOff x="1872" y="1584"/>
            <a:chExt cx="576" cy="864"/>
          </a:xfrm>
        </p:grpSpPr>
        <p:sp>
          <p:nvSpPr>
            <p:cNvPr id="766022" name="Rectangle 70"/>
            <p:cNvSpPr>
              <a:spLocks noChangeArrowheads="1"/>
            </p:cNvSpPr>
            <p:nvPr/>
          </p:nvSpPr>
          <p:spPr bwMode="auto">
            <a:xfrm>
              <a:off x="1872" y="1584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6023" name="Rectangle 71"/>
            <p:cNvSpPr>
              <a:spLocks noChangeArrowheads="1"/>
            </p:cNvSpPr>
            <p:nvPr/>
          </p:nvSpPr>
          <p:spPr bwMode="auto">
            <a:xfrm>
              <a:off x="1872" y="1728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6024" name="Rectangle 72"/>
            <p:cNvSpPr>
              <a:spLocks noChangeArrowheads="1"/>
            </p:cNvSpPr>
            <p:nvPr/>
          </p:nvSpPr>
          <p:spPr bwMode="auto">
            <a:xfrm>
              <a:off x="1872" y="1872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6025" name="Rectangle 73"/>
            <p:cNvSpPr>
              <a:spLocks noChangeArrowheads="1"/>
            </p:cNvSpPr>
            <p:nvPr/>
          </p:nvSpPr>
          <p:spPr bwMode="auto">
            <a:xfrm>
              <a:off x="1872" y="2016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6026" name="Rectangle 74"/>
            <p:cNvSpPr>
              <a:spLocks noChangeArrowheads="1"/>
            </p:cNvSpPr>
            <p:nvPr/>
          </p:nvSpPr>
          <p:spPr bwMode="auto">
            <a:xfrm>
              <a:off x="1872" y="2160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6027" name="Rectangle 75"/>
            <p:cNvSpPr>
              <a:spLocks noChangeArrowheads="1"/>
            </p:cNvSpPr>
            <p:nvPr/>
          </p:nvSpPr>
          <p:spPr bwMode="auto">
            <a:xfrm>
              <a:off x="1872" y="2304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9199" name="Text Box 76"/>
          <p:cNvSpPr txBox="1">
            <a:spLocks noChangeArrowheads="1"/>
          </p:cNvSpPr>
          <p:nvPr/>
        </p:nvSpPr>
        <p:spPr bwMode="auto">
          <a:xfrm>
            <a:off x="6559550" y="4376241"/>
            <a:ext cx="1004827" cy="575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 dirty="0" smtClean="0">
                <a:latin typeface="+mn-lt"/>
              </a:rPr>
              <a:t>From </a:t>
            </a:r>
            <a:endParaRPr lang="en-US" sz="1800" b="1" dirty="0">
              <a:latin typeface="+mn-lt"/>
            </a:endParaRPr>
          </a:p>
          <a:p>
            <a:pPr>
              <a:lnSpc>
                <a:spcPct val="70000"/>
              </a:lnSpc>
            </a:pPr>
            <a:r>
              <a:rPr lang="en-US" sz="1800" b="1" dirty="0">
                <a:latin typeface="+mn-lt"/>
              </a:rPr>
              <a:t>Memory</a:t>
            </a:r>
          </a:p>
        </p:txBody>
      </p:sp>
      <p:sp>
        <p:nvSpPr>
          <p:cNvPr id="49200" name="Line 77"/>
          <p:cNvSpPr>
            <a:spLocks noChangeShapeType="1"/>
          </p:cNvSpPr>
          <p:nvPr/>
        </p:nvSpPr>
        <p:spPr bwMode="auto">
          <a:xfrm>
            <a:off x="7010400" y="4953000"/>
            <a:ext cx="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02" name="Text Box 83"/>
          <p:cNvSpPr txBox="1">
            <a:spLocks noChangeArrowheads="1"/>
          </p:cNvSpPr>
          <p:nvPr/>
        </p:nvSpPr>
        <p:spPr bwMode="auto">
          <a:xfrm>
            <a:off x="6248400" y="5027891"/>
            <a:ext cx="6149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+mn-lt"/>
              </a:rPr>
              <a:t>Dest</a:t>
            </a:r>
          </a:p>
        </p:txBody>
      </p:sp>
      <p:sp>
        <p:nvSpPr>
          <p:cNvPr id="49203" name="Text Box 84"/>
          <p:cNvSpPr txBox="1">
            <a:spLocks noChangeArrowheads="1"/>
          </p:cNvSpPr>
          <p:nvPr/>
        </p:nvSpPr>
        <p:spPr bwMode="auto">
          <a:xfrm>
            <a:off x="533400" y="1902947"/>
            <a:ext cx="23873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1" dirty="0">
                <a:latin typeface="+mn-lt"/>
              </a:rPr>
              <a:t>Reorder Buffer</a:t>
            </a:r>
            <a:endParaRPr lang="en-US" sz="1800" b="1" dirty="0">
              <a:latin typeface="+mn-lt"/>
            </a:endParaRPr>
          </a:p>
        </p:txBody>
      </p:sp>
      <p:sp>
        <p:nvSpPr>
          <p:cNvPr id="49204" name="Text Box 85"/>
          <p:cNvSpPr txBox="1">
            <a:spLocks noChangeArrowheads="1"/>
          </p:cNvSpPr>
          <p:nvPr/>
        </p:nvSpPr>
        <p:spPr bwMode="auto">
          <a:xfrm>
            <a:off x="1600200" y="3579347"/>
            <a:ext cx="152759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1" dirty="0">
                <a:latin typeface="+mn-lt"/>
              </a:rPr>
              <a:t>Registers</a:t>
            </a:r>
          </a:p>
        </p:txBody>
      </p:sp>
      <p:sp>
        <p:nvSpPr>
          <p:cNvPr id="49205" name="Line 86"/>
          <p:cNvSpPr>
            <a:spLocks noChangeShapeType="1"/>
          </p:cNvSpPr>
          <p:nvPr/>
        </p:nvSpPr>
        <p:spPr bwMode="auto">
          <a:xfrm>
            <a:off x="7010400" y="6096000"/>
            <a:ext cx="18226" cy="3048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06" name="Line 87"/>
          <p:cNvSpPr>
            <a:spLocks noChangeShapeType="1"/>
          </p:cNvSpPr>
          <p:nvPr/>
        </p:nvSpPr>
        <p:spPr bwMode="auto">
          <a:xfrm>
            <a:off x="2362200" y="1143000"/>
            <a:ext cx="1143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546283"/>
              </p:ext>
            </p:extLst>
          </p:nvPr>
        </p:nvGraphicFramePr>
        <p:xfrm>
          <a:off x="3581400" y="929640"/>
          <a:ext cx="4190999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607"/>
                <a:gridCol w="717793"/>
                <a:gridCol w="1905000"/>
                <a:gridCol w="304800"/>
                <a:gridCol w="685799"/>
              </a:tblGrid>
              <a:tr h="30480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ROB7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ADDD F0,F4,F6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ROB6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437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F4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LD F4,0(R3)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ROB5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437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--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BNE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F0,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0, 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L</a:t>
                      </a:r>
                      <a:endParaRPr lang="en-US" sz="1600" b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ROB4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437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MULD F2,F10,F6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ROB3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437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F10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ADDD F10,F4,F0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ROB2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437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LD F0, 10(R2)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ROB1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5166336"/>
              </p:ext>
            </p:extLst>
          </p:nvPr>
        </p:nvGraphicFramePr>
        <p:xfrm>
          <a:off x="437299" y="4566920"/>
          <a:ext cx="2284178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806"/>
                <a:gridCol w="736095"/>
                <a:gridCol w="1121277"/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US" sz="16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ADDD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R(F4),</a:t>
                      </a:r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6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6</a:t>
                      </a:r>
                      <a:endParaRPr lang="en-US" sz="16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ADDD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,R(F6)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0" name="Text Box 64"/>
          <p:cNvSpPr txBox="1">
            <a:spLocks noChangeArrowheads="1"/>
          </p:cNvSpPr>
          <p:nvPr/>
        </p:nvSpPr>
        <p:spPr bwMode="auto">
          <a:xfrm>
            <a:off x="3629996" y="4225038"/>
            <a:ext cx="6149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 dirty="0" err="1">
                <a:latin typeface="+mn-lt"/>
              </a:rPr>
              <a:t>Dest</a:t>
            </a:r>
            <a:endParaRPr lang="en-US" sz="1800" b="1" dirty="0">
              <a:latin typeface="+mn-lt"/>
            </a:endParaRPr>
          </a:p>
        </p:txBody>
      </p:sp>
      <p:graphicFrame>
        <p:nvGraphicFramePr>
          <p:cNvPr id="91" name="Table 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532371"/>
              </p:ext>
            </p:extLst>
          </p:nvPr>
        </p:nvGraphicFramePr>
        <p:xfrm>
          <a:off x="3735622" y="4566456"/>
          <a:ext cx="2284178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806"/>
                <a:gridCol w="790572"/>
                <a:gridCol w="106680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en-US" sz="16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MULD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,R(F6)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2" name="Table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208925"/>
              </p:ext>
            </p:extLst>
          </p:nvPr>
        </p:nvGraphicFramePr>
        <p:xfrm>
          <a:off x="6376766" y="5397223"/>
          <a:ext cx="1395634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1234"/>
                <a:gridCol w="91440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6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10+R2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  <a:endParaRPr lang="en-US" sz="16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0+R3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9" name="Text Box 60"/>
          <p:cNvSpPr txBox="1">
            <a:spLocks noChangeArrowheads="1"/>
          </p:cNvSpPr>
          <p:nvPr/>
        </p:nvSpPr>
        <p:spPr bwMode="auto">
          <a:xfrm>
            <a:off x="6591181" y="619959"/>
            <a:ext cx="67601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 dirty="0" smtClean="0">
                <a:latin typeface="+mn-lt"/>
              </a:rPr>
              <a:t>State</a:t>
            </a:r>
            <a:endParaRPr lang="en-US" sz="1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520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9" name="Rectangle 10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562850" cy="762000"/>
          </a:xfrm>
          <a:noFill/>
        </p:spPr>
        <p:txBody>
          <a:bodyPr/>
          <a:lstStyle/>
          <a:p>
            <a:r>
              <a:rPr lang="en-US" dirty="0" err="1" smtClean="0">
                <a:latin typeface="+mn-lt"/>
              </a:rPr>
              <a:t>Tomasulo</a:t>
            </a:r>
            <a:r>
              <a:rPr lang="en-US" dirty="0" smtClean="0">
                <a:latin typeface="+mn-lt"/>
              </a:rPr>
              <a:t> With ROB</a:t>
            </a:r>
          </a:p>
        </p:txBody>
      </p:sp>
      <p:sp>
        <p:nvSpPr>
          <p:cNvPr id="49160" name="Line 11"/>
          <p:cNvSpPr>
            <a:spLocks noChangeShapeType="1"/>
          </p:cNvSpPr>
          <p:nvPr/>
        </p:nvSpPr>
        <p:spPr bwMode="auto">
          <a:xfrm>
            <a:off x="304800" y="6477000"/>
            <a:ext cx="85344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1" name="Text Box 12"/>
          <p:cNvSpPr txBox="1">
            <a:spLocks noChangeArrowheads="1"/>
          </p:cNvSpPr>
          <p:nvPr/>
        </p:nvSpPr>
        <p:spPr bwMode="auto">
          <a:xfrm>
            <a:off x="6526213" y="3741110"/>
            <a:ext cx="1004827" cy="563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+mn-lt"/>
              </a:rPr>
              <a:t>To</a:t>
            </a:r>
          </a:p>
          <a:p>
            <a:pPr>
              <a:lnSpc>
                <a:spcPct val="70000"/>
              </a:lnSpc>
            </a:pPr>
            <a:r>
              <a:rPr lang="en-US" sz="1800" b="1">
                <a:latin typeface="+mn-lt"/>
              </a:rPr>
              <a:t>Memory</a:t>
            </a:r>
          </a:p>
        </p:txBody>
      </p:sp>
      <p:sp>
        <p:nvSpPr>
          <p:cNvPr id="765965" name="Rectangle 13"/>
          <p:cNvSpPr>
            <a:spLocks noChangeArrowheads="1"/>
          </p:cNvSpPr>
          <p:nvPr/>
        </p:nvSpPr>
        <p:spPr bwMode="auto">
          <a:xfrm>
            <a:off x="1181100" y="5791200"/>
            <a:ext cx="10668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b="1"/>
              <a:t>FP adders</a:t>
            </a:r>
          </a:p>
        </p:txBody>
      </p:sp>
      <p:sp>
        <p:nvSpPr>
          <p:cNvPr id="765966" name="Rectangle 14"/>
          <p:cNvSpPr>
            <a:spLocks noChangeArrowheads="1"/>
          </p:cNvSpPr>
          <p:nvPr/>
        </p:nvSpPr>
        <p:spPr bwMode="auto">
          <a:xfrm>
            <a:off x="4252913" y="5791200"/>
            <a:ext cx="14478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b="1"/>
              <a:t>FP multipliers</a:t>
            </a:r>
          </a:p>
        </p:txBody>
      </p:sp>
      <p:sp>
        <p:nvSpPr>
          <p:cNvPr id="49164" name="Line 15"/>
          <p:cNvSpPr>
            <a:spLocks noChangeShapeType="1"/>
          </p:cNvSpPr>
          <p:nvPr/>
        </p:nvSpPr>
        <p:spPr bwMode="auto">
          <a:xfrm>
            <a:off x="1357313" y="5257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5" name="Line 16"/>
          <p:cNvSpPr>
            <a:spLocks noChangeShapeType="1"/>
          </p:cNvSpPr>
          <p:nvPr/>
        </p:nvSpPr>
        <p:spPr bwMode="auto">
          <a:xfrm>
            <a:off x="2043113" y="5257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6" name="Line 17"/>
          <p:cNvSpPr>
            <a:spLocks noChangeShapeType="1"/>
          </p:cNvSpPr>
          <p:nvPr/>
        </p:nvSpPr>
        <p:spPr bwMode="auto">
          <a:xfrm>
            <a:off x="4481513" y="5181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7" name="Line 18"/>
          <p:cNvSpPr>
            <a:spLocks noChangeShapeType="1"/>
          </p:cNvSpPr>
          <p:nvPr/>
        </p:nvSpPr>
        <p:spPr bwMode="auto">
          <a:xfrm>
            <a:off x="5395913" y="5181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8" name="Text Box 19"/>
          <p:cNvSpPr txBox="1">
            <a:spLocks noChangeArrowheads="1"/>
          </p:cNvSpPr>
          <p:nvPr/>
        </p:nvSpPr>
        <p:spPr bwMode="auto">
          <a:xfrm>
            <a:off x="2655888" y="5282298"/>
            <a:ext cx="137044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+mn-lt"/>
              </a:rPr>
              <a:t>Reservation </a:t>
            </a:r>
          </a:p>
          <a:p>
            <a:r>
              <a:rPr lang="en-US" sz="1800" b="1">
                <a:latin typeface="+mn-lt"/>
              </a:rPr>
              <a:t>Stations</a:t>
            </a:r>
          </a:p>
        </p:txBody>
      </p:sp>
      <p:sp>
        <p:nvSpPr>
          <p:cNvPr id="49169" name="Line 20"/>
          <p:cNvSpPr>
            <a:spLocks noChangeShapeType="1"/>
          </p:cNvSpPr>
          <p:nvPr/>
        </p:nvSpPr>
        <p:spPr bwMode="auto">
          <a:xfrm flipV="1">
            <a:off x="2514600" y="5257800"/>
            <a:ext cx="0" cy="1219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0" name="Line 21"/>
          <p:cNvSpPr>
            <a:spLocks noChangeShapeType="1"/>
          </p:cNvSpPr>
          <p:nvPr/>
        </p:nvSpPr>
        <p:spPr bwMode="auto">
          <a:xfrm flipV="1">
            <a:off x="5867400" y="5257800"/>
            <a:ext cx="0" cy="1219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1" name="Text Box 22"/>
          <p:cNvSpPr txBox="1">
            <a:spLocks noChangeArrowheads="1"/>
          </p:cNvSpPr>
          <p:nvPr/>
        </p:nvSpPr>
        <p:spPr bwMode="auto">
          <a:xfrm>
            <a:off x="228600" y="911910"/>
            <a:ext cx="82105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+mn-lt"/>
              </a:rPr>
              <a:t>FP Op</a:t>
            </a:r>
          </a:p>
          <a:p>
            <a:r>
              <a:rPr lang="en-US" sz="1800" b="1">
                <a:latin typeface="+mn-lt"/>
              </a:rPr>
              <a:t>Queue</a:t>
            </a:r>
          </a:p>
        </p:txBody>
      </p:sp>
      <p:grpSp>
        <p:nvGrpSpPr>
          <p:cNvPr id="49172" name="Group 23"/>
          <p:cNvGrpSpPr>
            <a:grpSpLocks/>
          </p:cNvGrpSpPr>
          <p:nvPr/>
        </p:nvGrpSpPr>
        <p:grpSpPr bwMode="auto">
          <a:xfrm>
            <a:off x="3505201" y="3673364"/>
            <a:ext cx="1600199" cy="588579"/>
            <a:chOff x="3456" y="1200"/>
            <a:chExt cx="1392" cy="512"/>
          </a:xfrm>
        </p:grpSpPr>
        <p:sp>
          <p:nvSpPr>
            <p:cNvPr id="765976" name="Rectangle 24"/>
            <p:cNvSpPr>
              <a:spLocks noChangeArrowheads="1"/>
            </p:cNvSpPr>
            <p:nvPr/>
          </p:nvSpPr>
          <p:spPr bwMode="auto">
            <a:xfrm>
              <a:off x="3456" y="1200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5977" name="Rectangle 25"/>
            <p:cNvSpPr>
              <a:spLocks noChangeArrowheads="1"/>
            </p:cNvSpPr>
            <p:nvPr/>
          </p:nvSpPr>
          <p:spPr bwMode="auto">
            <a:xfrm>
              <a:off x="3456" y="1328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5978" name="Rectangle 26"/>
            <p:cNvSpPr>
              <a:spLocks noChangeArrowheads="1"/>
            </p:cNvSpPr>
            <p:nvPr/>
          </p:nvSpPr>
          <p:spPr bwMode="auto">
            <a:xfrm>
              <a:off x="3456" y="1456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5979" name="Rectangle 27"/>
            <p:cNvSpPr>
              <a:spLocks noChangeArrowheads="1"/>
            </p:cNvSpPr>
            <p:nvPr/>
          </p:nvSpPr>
          <p:spPr bwMode="auto">
            <a:xfrm>
              <a:off x="3456" y="1584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9173" name="Freeform 28"/>
          <p:cNvSpPr>
            <a:spLocks/>
          </p:cNvSpPr>
          <p:nvPr/>
        </p:nvSpPr>
        <p:spPr bwMode="auto">
          <a:xfrm>
            <a:off x="4953000" y="3429000"/>
            <a:ext cx="2057400" cy="533400"/>
          </a:xfrm>
          <a:custGeom>
            <a:avLst/>
            <a:gdLst>
              <a:gd name="T0" fmla="*/ 0 w 1296"/>
              <a:gd name="T1" fmla="*/ 0 h 480"/>
              <a:gd name="T2" fmla="*/ 2057400 w 1296"/>
              <a:gd name="T3" fmla="*/ 0 h 480"/>
              <a:gd name="T4" fmla="*/ 2057400 w 1296"/>
              <a:gd name="T5" fmla="*/ 533400 h 480"/>
              <a:gd name="T6" fmla="*/ 0 60000 65536"/>
              <a:gd name="T7" fmla="*/ 0 60000 65536"/>
              <a:gd name="T8" fmla="*/ 0 60000 65536"/>
              <a:gd name="T9" fmla="*/ 0 w 1296"/>
              <a:gd name="T10" fmla="*/ 0 h 480"/>
              <a:gd name="T11" fmla="*/ 1296 w 1296"/>
              <a:gd name="T12" fmla="*/ 480 h 4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96" h="480">
                <a:moveTo>
                  <a:pt x="0" y="0"/>
                </a:moveTo>
                <a:lnTo>
                  <a:pt x="1296" y="0"/>
                </a:lnTo>
                <a:lnTo>
                  <a:pt x="1296" y="480"/>
                </a:lnTo>
              </a:path>
            </a:pathLst>
          </a:cu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88" name="Line 59"/>
          <p:cNvSpPr>
            <a:spLocks noChangeShapeType="1"/>
          </p:cNvSpPr>
          <p:nvPr/>
        </p:nvSpPr>
        <p:spPr bwMode="auto">
          <a:xfrm>
            <a:off x="4953000" y="3276600"/>
            <a:ext cx="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90" name="Freeform 61"/>
          <p:cNvSpPr>
            <a:spLocks/>
          </p:cNvSpPr>
          <p:nvPr/>
        </p:nvSpPr>
        <p:spPr bwMode="auto">
          <a:xfrm>
            <a:off x="7772400" y="2209800"/>
            <a:ext cx="381000" cy="4267200"/>
          </a:xfrm>
          <a:custGeom>
            <a:avLst/>
            <a:gdLst>
              <a:gd name="T0" fmla="*/ 609600 w 576"/>
              <a:gd name="T1" fmla="*/ 4267200 h 2832"/>
              <a:gd name="T2" fmla="*/ 609600 w 576"/>
              <a:gd name="T3" fmla="*/ 0 h 2832"/>
              <a:gd name="T4" fmla="*/ 0 w 576"/>
              <a:gd name="T5" fmla="*/ 0 h 2832"/>
              <a:gd name="T6" fmla="*/ 0 60000 65536"/>
              <a:gd name="T7" fmla="*/ 0 60000 65536"/>
              <a:gd name="T8" fmla="*/ 0 60000 65536"/>
              <a:gd name="T9" fmla="*/ 0 w 576"/>
              <a:gd name="T10" fmla="*/ 0 h 2832"/>
              <a:gd name="T11" fmla="*/ 576 w 576"/>
              <a:gd name="T12" fmla="*/ 2832 h 28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2832">
                <a:moveTo>
                  <a:pt x="576" y="2832"/>
                </a:moveTo>
                <a:lnTo>
                  <a:pt x="576" y="0"/>
                </a:lnTo>
                <a:lnTo>
                  <a:pt x="0" y="0"/>
                </a:lnTo>
              </a:path>
            </a:pathLst>
          </a:cu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91" name="Line 62"/>
          <p:cNvSpPr>
            <a:spLocks noChangeShapeType="1"/>
          </p:cNvSpPr>
          <p:nvPr/>
        </p:nvSpPr>
        <p:spPr bwMode="auto">
          <a:xfrm flipH="1">
            <a:off x="4953000" y="6096000"/>
            <a:ext cx="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92" name="Line 63"/>
          <p:cNvSpPr>
            <a:spLocks noChangeShapeType="1"/>
          </p:cNvSpPr>
          <p:nvPr/>
        </p:nvSpPr>
        <p:spPr bwMode="auto">
          <a:xfrm flipH="1">
            <a:off x="1714499" y="6091239"/>
            <a:ext cx="9525" cy="309562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93" name="Text Box 64"/>
          <p:cNvSpPr txBox="1">
            <a:spLocks noChangeArrowheads="1"/>
          </p:cNvSpPr>
          <p:nvPr/>
        </p:nvSpPr>
        <p:spPr bwMode="auto">
          <a:xfrm>
            <a:off x="331673" y="4225502"/>
            <a:ext cx="6149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 dirty="0" err="1">
                <a:latin typeface="+mn-lt"/>
              </a:rPr>
              <a:t>Dest</a:t>
            </a:r>
            <a:endParaRPr lang="en-US" sz="1800" b="1" dirty="0">
              <a:latin typeface="+mn-lt"/>
            </a:endParaRPr>
          </a:p>
        </p:txBody>
      </p:sp>
      <p:sp>
        <p:nvSpPr>
          <p:cNvPr id="49195" name="AutoShape 66"/>
          <p:cNvSpPr>
            <a:spLocks noChangeArrowheads="1"/>
          </p:cNvSpPr>
          <p:nvPr/>
        </p:nvSpPr>
        <p:spPr bwMode="auto">
          <a:xfrm flipV="1">
            <a:off x="8426450" y="1371600"/>
            <a:ext cx="457200" cy="1143000"/>
          </a:xfrm>
          <a:prstGeom prst="upArrow">
            <a:avLst>
              <a:gd name="adj1" fmla="val 50000"/>
              <a:gd name="adj2" fmla="val 62500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96" name="Text Box 67"/>
          <p:cNvSpPr txBox="1">
            <a:spLocks noChangeArrowheads="1"/>
          </p:cNvSpPr>
          <p:nvPr/>
        </p:nvSpPr>
        <p:spPr bwMode="auto">
          <a:xfrm>
            <a:off x="8199438" y="2589491"/>
            <a:ext cx="8040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+mn-lt"/>
              </a:rPr>
              <a:t>Oldest</a:t>
            </a:r>
          </a:p>
        </p:txBody>
      </p:sp>
      <p:sp>
        <p:nvSpPr>
          <p:cNvPr id="49197" name="Text Box 68"/>
          <p:cNvSpPr txBox="1">
            <a:spLocks noChangeArrowheads="1"/>
          </p:cNvSpPr>
          <p:nvPr/>
        </p:nvSpPr>
        <p:spPr bwMode="auto">
          <a:xfrm>
            <a:off x="8153400" y="989291"/>
            <a:ext cx="9053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+mn-lt"/>
              </a:rPr>
              <a:t>Newest</a:t>
            </a:r>
          </a:p>
        </p:txBody>
      </p:sp>
      <p:grpSp>
        <p:nvGrpSpPr>
          <p:cNvPr id="49198" name="Group 69"/>
          <p:cNvGrpSpPr>
            <a:grpSpLocks/>
          </p:cNvGrpSpPr>
          <p:nvPr/>
        </p:nvGrpSpPr>
        <p:grpSpPr bwMode="auto">
          <a:xfrm rot="-5400000">
            <a:off x="1295400" y="560388"/>
            <a:ext cx="914400" cy="1219200"/>
            <a:chOff x="1872" y="1584"/>
            <a:chExt cx="576" cy="864"/>
          </a:xfrm>
        </p:grpSpPr>
        <p:sp>
          <p:nvSpPr>
            <p:cNvPr id="766022" name="Rectangle 70"/>
            <p:cNvSpPr>
              <a:spLocks noChangeArrowheads="1"/>
            </p:cNvSpPr>
            <p:nvPr/>
          </p:nvSpPr>
          <p:spPr bwMode="auto">
            <a:xfrm>
              <a:off x="1872" y="1584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6023" name="Rectangle 71"/>
            <p:cNvSpPr>
              <a:spLocks noChangeArrowheads="1"/>
            </p:cNvSpPr>
            <p:nvPr/>
          </p:nvSpPr>
          <p:spPr bwMode="auto">
            <a:xfrm>
              <a:off x="1872" y="1728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6024" name="Rectangle 72"/>
            <p:cNvSpPr>
              <a:spLocks noChangeArrowheads="1"/>
            </p:cNvSpPr>
            <p:nvPr/>
          </p:nvSpPr>
          <p:spPr bwMode="auto">
            <a:xfrm>
              <a:off x="1872" y="1872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6025" name="Rectangle 73"/>
            <p:cNvSpPr>
              <a:spLocks noChangeArrowheads="1"/>
            </p:cNvSpPr>
            <p:nvPr/>
          </p:nvSpPr>
          <p:spPr bwMode="auto">
            <a:xfrm>
              <a:off x="1872" y="2016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6026" name="Rectangle 74"/>
            <p:cNvSpPr>
              <a:spLocks noChangeArrowheads="1"/>
            </p:cNvSpPr>
            <p:nvPr/>
          </p:nvSpPr>
          <p:spPr bwMode="auto">
            <a:xfrm>
              <a:off x="1872" y="2160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6027" name="Rectangle 75"/>
            <p:cNvSpPr>
              <a:spLocks noChangeArrowheads="1"/>
            </p:cNvSpPr>
            <p:nvPr/>
          </p:nvSpPr>
          <p:spPr bwMode="auto">
            <a:xfrm>
              <a:off x="1872" y="2304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9199" name="Text Box 76"/>
          <p:cNvSpPr txBox="1">
            <a:spLocks noChangeArrowheads="1"/>
          </p:cNvSpPr>
          <p:nvPr/>
        </p:nvSpPr>
        <p:spPr bwMode="auto">
          <a:xfrm>
            <a:off x="6559550" y="4376241"/>
            <a:ext cx="1004827" cy="575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 dirty="0" smtClean="0">
                <a:latin typeface="+mn-lt"/>
              </a:rPr>
              <a:t>From </a:t>
            </a:r>
            <a:endParaRPr lang="en-US" sz="1800" b="1" dirty="0">
              <a:latin typeface="+mn-lt"/>
            </a:endParaRPr>
          </a:p>
          <a:p>
            <a:pPr>
              <a:lnSpc>
                <a:spcPct val="70000"/>
              </a:lnSpc>
            </a:pPr>
            <a:r>
              <a:rPr lang="en-US" sz="1800" b="1" dirty="0">
                <a:latin typeface="+mn-lt"/>
              </a:rPr>
              <a:t>Memory</a:t>
            </a:r>
          </a:p>
        </p:txBody>
      </p:sp>
      <p:sp>
        <p:nvSpPr>
          <p:cNvPr id="49200" name="Line 77"/>
          <p:cNvSpPr>
            <a:spLocks noChangeShapeType="1"/>
          </p:cNvSpPr>
          <p:nvPr/>
        </p:nvSpPr>
        <p:spPr bwMode="auto">
          <a:xfrm>
            <a:off x="7010400" y="4953000"/>
            <a:ext cx="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02" name="Text Box 83"/>
          <p:cNvSpPr txBox="1">
            <a:spLocks noChangeArrowheads="1"/>
          </p:cNvSpPr>
          <p:nvPr/>
        </p:nvSpPr>
        <p:spPr bwMode="auto">
          <a:xfrm>
            <a:off x="6248400" y="5027891"/>
            <a:ext cx="6149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+mn-lt"/>
              </a:rPr>
              <a:t>Dest</a:t>
            </a:r>
          </a:p>
        </p:txBody>
      </p:sp>
      <p:sp>
        <p:nvSpPr>
          <p:cNvPr id="49203" name="Text Box 84"/>
          <p:cNvSpPr txBox="1">
            <a:spLocks noChangeArrowheads="1"/>
          </p:cNvSpPr>
          <p:nvPr/>
        </p:nvSpPr>
        <p:spPr bwMode="auto">
          <a:xfrm>
            <a:off x="533400" y="1902947"/>
            <a:ext cx="23873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1" dirty="0">
                <a:latin typeface="+mn-lt"/>
              </a:rPr>
              <a:t>Reorder Buffer</a:t>
            </a:r>
            <a:endParaRPr lang="en-US" sz="1800" b="1" dirty="0">
              <a:latin typeface="+mn-lt"/>
            </a:endParaRPr>
          </a:p>
        </p:txBody>
      </p:sp>
      <p:sp>
        <p:nvSpPr>
          <p:cNvPr id="49204" name="Text Box 85"/>
          <p:cNvSpPr txBox="1">
            <a:spLocks noChangeArrowheads="1"/>
          </p:cNvSpPr>
          <p:nvPr/>
        </p:nvSpPr>
        <p:spPr bwMode="auto">
          <a:xfrm>
            <a:off x="1600200" y="3579347"/>
            <a:ext cx="152759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1" dirty="0">
                <a:latin typeface="+mn-lt"/>
              </a:rPr>
              <a:t>Registers</a:t>
            </a:r>
          </a:p>
        </p:txBody>
      </p:sp>
      <p:sp>
        <p:nvSpPr>
          <p:cNvPr id="49205" name="Line 86"/>
          <p:cNvSpPr>
            <a:spLocks noChangeShapeType="1"/>
          </p:cNvSpPr>
          <p:nvPr/>
        </p:nvSpPr>
        <p:spPr bwMode="auto">
          <a:xfrm>
            <a:off x="7010400" y="6096000"/>
            <a:ext cx="18226" cy="3048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06" name="Line 87"/>
          <p:cNvSpPr>
            <a:spLocks noChangeShapeType="1"/>
          </p:cNvSpPr>
          <p:nvPr/>
        </p:nvSpPr>
        <p:spPr bwMode="auto">
          <a:xfrm>
            <a:off x="2362200" y="1143000"/>
            <a:ext cx="1143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1256194"/>
              </p:ext>
            </p:extLst>
          </p:nvPr>
        </p:nvGraphicFramePr>
        <p:xfrm>
          <a:off x="3581400" y="929640"/>
          <a:ext cx="4190999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607"/>
                <a:gridCol w="717793"/>
                <a:gridCol w="1905000"/>
                <a:gridCol w="304800"/>
                <a:gridCol w="685799"/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[R3]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ROB5</a:t>
                      </a:r>
                      <a:endParaRPr lang="en-US" sz="16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ST F4, 0(R3)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ROB7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ADDD F0,F4,F6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ROB6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437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F4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LD F4,0(R3)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ROB5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437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--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BNE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F0,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0, 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L</a:t>
                      </a:r>
                      <a:endParaRPr lang="en-US" sz="1600" b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ROB4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437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MULD F2,F10,F6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ROB3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437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F10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ADDD F10,F4,F0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ROB2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437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LD F0, 10(R2)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ROB1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314946"/>
              </p:ext>
            </p:extLst>
          </p:nvPr>
        </p:nvGraphicFramePr>
        <p:xfrm>
          <a:off x="437299" y="4566920"/>
          <a:ext cx="2284178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806"/>
                <a:gridCol w="736095"/>
                <a:gridCol w="1121277"/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US" sz="16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ADDD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R(F4),</a:t>
                      </a:r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6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6</a:t>
                      </a:r>
                      <a:endParaRPr lang="en-US" sz="16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ADDD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,R(F6)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0" name="Text Box 64"/>
          <p:cNvSpPr txBox="1">
            <a:spLocks noChangeArrowheads="1"/>
          </p:cNvSpPr>
          <p:nvPr/>
        </p:nvSpPr>
        <p:spPr bwMode="auto">
          <a:xfrm>
            <a:off x="3629996" y="4225038"/>
            <a:ext cx="6149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 dirty="0" err="1">
                <a:latin typeface="+mn-lt"/>
              </a:rPr>
              <a:t>Dest</a:t>
            </a:r>
            <a:endParaRPr lang="en-US" sz="1800" b="1" dirty="0">
              <a:latin typeface="+mn-lt"/>
            </a:endParaRPr>
          </a:p>
        </p:txBody>
      </p:sp>
      <p:graphicFrame>
        <p:nvGraphicFramePr>
          <p:cNvPr id="91" name="Table 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0324591"/>
              </p:ext>
            </p:extLst>
          </p:nvPr>
        </p:nvGraphicFramePr>
        <p:xfrm>
          <a:off x="3735622" y="4566456"/>
          <a:ext cx="2284178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806"/>
                <a:gridCol w="790572"/>
                <a:gridCol w="106680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en-US" sz="16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MULD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,R(F6)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2" name="Table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8503297"/>
              </p:ext>
            </p:extLst>
          </p:nvPr>
        </p:nvGraphicFramePr>
        <p:xfrm>
          <a:off x="6376766" y="5397223"/>
          <a:ext cx="1395634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1234"/>
                <a:gridCol w="91440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6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10+R2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  <a:endParaRPr lang="en-US" sz="16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0+R3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9" name="Text Box 60"/>
          <p:cNvSpPr txBox="1">
            <a:spLocks noChangeArrowheads="1"/>
          </p:cNvSpPr>
          <p:nvPr/>
        </p:nvSpPr>
        <p:spPr bwMode="auto">
          <a:xfrm>
            <a:off x="6591181" y="619959"/>
            <a:ext cx="67601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 dirty="0" smtClean="0">
                <a:latin typeface="+mn-lt"/>
              </a:rPr>
              <a:t>State</a:t>
            </a:r>
            <a:endParaRPr lang="en-US" sz="1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75597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9" name="Rectangle 10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562850" cy="762000"/>
          </a:xfrm>
          <a:noFill/>
        </p:spPr>
        <p:txBody>
          <a:bodyPr/>
          <a:lstStyle/>
          <a:p>
            <a:r>
              <a:rPr lang="en-US" dirty="0" err="1" smtClean="0">
                <a:latin typeface="+mn-lt"/>
              </a:rPr>
              <a:t>Tomasulo</a:t>
            </a:r>
            <a:r>
              <a:rPr lang="en-US" dirty="0" smtClean="0">
                <a:latin typeface="+mn-lt"/>
              </a:rPr>
              <a:t> With ROB</a:t>
            </a:r>
          </a:p>
        </p:txBody>
      </p:sp>
      <p:sp>
        <p:nvSpPr>
          <p:cNvPr id="49160" name="Line 11"/>
          <p:cNvSpPr>
            <a:spLocks noChangeShapeType="1"/>
          </p:cNvSpPr>
          <p:nvPr/>
        </p:nvSpPr>
        <p:spPr bwMode="auto">
          <a:xfrm>
            <a:off x="304800" y="6477000"/>
            <a:ext cx="85344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1" name="Text Box 12"/>
          <p:cNvSpPr txBox="1">
            <a:spLocks noChangeArrowheads="1"/>
          </p:cNvSpPr>
          <p:nvPr/>
        </p:nvSpPr>
        <p:spPr bwMode="auto">
          <a:xfrm>
            <a:off x="6526213" y="3741110"/>
            <a:ext cx="1004827" cy="563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+mn-lt"/>
              </a:rPr>
              <a:t>To</a:t>
            </a:r>
          </a:p>
          <a:p>
            <a:pPr>
              <a:lnSpc>
                <a:spcPct val="70000"/>
              </a:lnSpc>
            </a:pPr>
            <a:r>
              <a:rPr lang="en-US" sz="1800" b="1">
                <a:latin typeface="+mn-lt"/>
              </a:rPr>
              <a:t>Memory</a:t>
            </a:r>
          </a:p>
        </p:txBody>
      </p:sp>
      <p:sp>
        <p:nvSpPr>
          <p:cNvPr id="765965" name="Rectangle 13"/>
          <p:cNvSpPr>
            <a:spLocks noChangeArrowheads="1"/>
          </p:cNvSpPr>
          <p:nvPr/>
        </p:nvSpPr>
        <p:spPr bwMode="auto">
          <a:xfrm>
            <a:off x="1181100" y="5791200"/>
            <a:ext cx="10668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b="1"/>
              <a:t>FP adders</a:t>
            </a:r>
          </a:p>
        </p:txBody>
      </p:sp>
      <p:sp>
        <p:nvSpPr>
          <p:cNvPr id="765966" name="Rectangle 14"/>
          <p:cNvSpPr>
            <a:spLocks noChangeArrowheads="1"/>
          </p:cNvSpPr>
          <p:nvPr/>
        </p:nvSpPr>
        <p:spPr bwMode="auto">
          <a:xfrm>
            <a:off x="4252913" y="5791200"/>
            <a:ext cx="14478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b="1"/>
              <a:t>FP multipliers</a:t>
            </a:r>
          </a:p>
        </p:txBody>
      </p:sp>
      <p:sp>
        <p:nvSpPr>
          <p:cNvPr id="49164" name="Line 15"/>
          <p:cNvSpPr>
            <a:spLocks noChangeShapeType="1"/>
          </p:cNvSpPr>
          <p:nvPr/>
        </p:nvSpPr>
        <p:spPr bwMode="auto">
          <a:xfrm>
            <a:off x="1357313" y="5257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5" name="Line 16"/>
          <p:cNvSpPr>
            <a:spLocks noChangeShapeType="1"/>
          </p:cNvSpPr>
          <p:nvPr/>
        </p:nvSpPr>
        <p:spPr bwMode="auto">
          <a:xfrm>
            <a:off x="2043113" y="5257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6" name="Line 17"/>
          <p:cNvSpPr>
            <a:spLocks noChangeShapeType="1"/>
          </p:cNvSpPr>
          <p:nvPr/>
        </p:nvSpPr>
        <p:spPr bwMode="auto">
          <a:xfrm>
            <a:off x="4481513" y="5181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7" name="Line 18"/>
          <p:cNvSpPr>
            <a:spLocks noChangeShapeType="1"/>
          </p:cNvSpPr>
          <p:nvPr/>
        </p:nvSpPr>
        <p:spPr bwMode="auto">
          <a:xfrm>
            <a:off x="5395913" y="5181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8" name="Text Box 19"/>
          <p:cNvSpPr txBox="1">
            <a:spLocks noChangeArrowheads="1"/>
          </p:cNvSpPr>
          <p:nvPr/>
        </p:nvSpPr>
        <p:spPr bwMode="auto">
          <a:xfrm>
            <a:off x="2655888" y="5282298"/>
            <a:ext cx="137044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+mn-lt"/>
              </a:rPr>
              <a:t>Reservation </a:t>
            </a:r>
          </a:p>
          <a:p>
            <a:r>
              <a:rPr lang="en-US" sz="1800" b="1">
                <a:latin typeface="+mn-lt"/>
              </a:rPr>
              <a:t>Stations</a:t>
            </a:r>
          </a:p>
        </p:txBody>
      </p:sp>
      <p:sp>
        <p:nvSpPr>
          <p:cNvPr id="49169" name="Line 20"/>
          <p:cNvSpPr>
            <a:spLocks noChangeShapeType="1"/>
          </p:cNvSpPr>
          <p:nvPr/>
        </p:nvSpPr>
        <p:spPr bwMode="auto">
          <a:xfrm flipV="1">
            <a:off x="2514600" y="5257800"/>
            <a:ext cx="0" cy="1219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0" name="Line 21"/>
          <p:cNvSpPr>
            <a:spLocks noChangeShapeType="1"/>
          </p:cNvSpPr>
          <p:nvPr/>
        </p:nvSpPr>
        <p:spPr bwMode="auto">
          <a:xfrm flipV="1">
            <a:off x="5867400" y="5257800"/>
            <a:ext cx="0" cy="1219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1" name="Text Box 22"/>
          <p:cNvSpPr txBox="1">
            <a:spLocks noChangeArrowheads="1"/>
          </p:cNvSpPr>
          <p:nvPr/>
        </p:nvSpPr>
        <p:spPr bwMode="auto">
          <a:xfrm>
            <a:off x="228600" y="911910"/>
            <a:ext cx="82105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+mn-lt"/>
              </a:rPr>
              <a:t>FP Op</a:t>
            </a:r>
          </a:p>
          <a:p>
            <a:r>
              <a:rPr lang="en-US" sz="1800" b="1">
                <a:latin typeface="+mn-lt"/>
              </a:rPr>
              <a:t>Queue</a:t>
            </a:r>
          </a:p>
        </p:txBody>
      </p:sp>
      <p:grpSp>
        <p:nvGrpSpPr>
          <p:cNvPr id="49172" name="Group 23"/>
          <p:cNvGrpSpPr>
            <a:grpSpLocks/>
          </p:cNvGrpSpPr>
          <p:nvPr/>
        </p:nvGrpSpPr>
        <p:grpSpPr bwMode="auto">
          <a:xfrm>
            <a:off x="3505201" y="3673364"/>
            <a:ext cx="1600199" cy="588579"/>
            <a:chOff x="3456" y="1200"/>
            <a:chExt cx="1392" cy="512"/>
          </a:xfrm>
        </p:grpSpPr>
        <p:sp>
          <p:nvSpPr>
            <p:cNvPr id="765976" name="Rectangle 24"/>
            <p:cNvSpPr>
              <a:spLocks noChangeArrowheads="1"/>
            </p:cNvSpPr>
            <p:nvPr/>
          </p:nvSpPr>
          <p:spPr bwMode="auto">
            <a:xfrm>
              <a:off x="3456" y="1200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5977" name="Rectangle 25"/>
            <p:cNvSpPr>
              <a:spLocks noChangeArrowheads="1"/>
            </p:cNvSpPr>
            <p:nvPr/>
          </p:nvSpPr>
          <p:spPr bwMode="auto">
            <a:xfrm>
              <a:off x="3456" y="1328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5978" name="Rectangle 26"/>
            <p:cNvSpPr>
              <a:spLocks noChangeArrowheads="1"/>
            </p:cNvSpPr>
            <p:nvPr/>
          </p:nvSpPr>
          <p:spPr bwMode="auto">
            <a:xfrm>
              <a:off x="3456" y="1456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5979" name="Rectangle 27"/>
            <p:cNvSpPr>
              <a:spLocks noChangeArrowheads="1"/>
            </p:cNvSpPr>
            <p:nvPr/>
          </p:nvSpPr>
          <p:spPr bwMode="auto">
            <a:xfrm>
              <a:off x="3456" y="1584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9173" name="Freeform 28"/>
          <p:cNvSpPr>
            <a:spLocks/>
          </p:cNvSpPr>
          <p:nvPr/>
        </p:nvSpPr>
        <p:spPr bwMode="auto">
          <a:xfrm>
            <a:off x="4953000" y="3429000"/>
            <a:ext cx="2057400" cy="533400"/>
          </a:xfrm>
          <a:custGeom>
            <a:avLst/>
            <a:gdLst>
              <a:gd name="T0" fmla="*/ 0 w 1296"/>
              <a:gd name="T1" fmla="*/ 0 h 480"/>
              <a:gd name="T2" fmla="*/ 2057400 w 1296"/>
              <a:gd name="T3" fmla="*/ 0 h 480"/>
              <a:gd name="T4" fmla="*/ 2057400 w 1296"/>
              <a:gd name="T5" fmla="*/ 533400 h 480"/>
              <a:gd name="T6" fmla="*/ 0 60000 65536"/>
              <a:gd name="T7" fmla="*/ 0 60000 65536"/>
              <a:gd name="T8" fmla="*/ 0 60000 65536"/>
              <a:gd name="T9" fmla="*/ 0 w 1296"/>
              <a:gd name="T10" fmla="*/ 0 h 480"/>
              <a:gd name="T11" fmla="*/ 1296 w 1296"/>
              <a:gd name="T12" fmla="*/ 480 h 4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96" h="480">
                <a:moveTo>
                  <a:pt x="0" y="0"/>
                </a:moveTo>
                <a:lnTo>
                  <a:pt x="1296" y="0"/>
                </a:lnTo>
                <a:lnTo>
                  <a:pt x="1296" y="480"/>
                </a:lnTo>
              </a:path>
            </a:pathLst>
          </a:cu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88" name="Line 59"/>
          <p:cNvSpPr>
            <a:spLocks noChangeShapeType="1"/>
          </p:cNvSpPr>
          <p:nvPr/>
        </p:nvSpPr>
        <p:spPr bwMode="auto">
          <a:xfrm>
            <a:off x="4953000" y="3276600"/>
            <a:ext cx="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90" name="Freeform 61"/>
          <p:cNvSpPr>
            <a:spLocks/>
          </p:cNvSpPr>
          <p:nvPr/>
        </p:nvSpPr>
        <p:spPr bwMode="auto">
          <a:xfrm>
            <a:off x="7772400" y="2209800"/>
            <a:ext cx="381000" cy="4267200"/>
          </a:xfrm>
          <a:custGeom>
            <a:avLst/>
            <a:gdLst>
              <a:gd name="T0" fmla="*/ 609600 w 576"/>
              <a:gd name="T1" fmla="*/ 4267200 h 2832"/>
              <a:gd name="T2" fmla="*/ 609600 w 576"/>
              <a:gd name="T3" fmla="*/ 0 h 2832"/>
              <a:gd name="T4" fmla="*/ 0 w 576"/>
              <a:gd name="T5" fmla="*/ 0 h 2832"/>
              <a:gd name="T6" fmla="*/ 0 60000 65536"/>
              <a:gd name="T7" fmla="*/ 0 60000 65536"/>
              <a:gd name="T8" fmla="*/ 0 60000 65536"/>
              <a:gd name="T9" fmla="*/ 0 w 576"/>
              <a:gd name="T10" fmla="*/ 0 h 2832"/>
              <a:gd name="T11" fmla="*/ 576 w 576"/>
              <a:gd name="T12" fmla="*/ 2832 h 28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2832">
                <a:moveTo>
                  <a:pt x="576" y="2832"/>
                </a:moveTo>
                <a:lnTo>
                  <a:pt x="576" y="0"/>
                </a:lnTo>
                <a:lnTo>
                  <a:pt x="0" y="0"/>
                </a:lnTo>
              </a:path>
            </a:pathLst>
          </a:cu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91" name="Line 62"/>
          <p:cNvSpPr>
            <a:spLocks noChangeShapeType="1"/>
          </p:cNvSpPr>
          <p:nvPr/>
        </p:nvSpPr>
        <p:spPr bwMode="auto">
          <a:xfrm flipH="1">
            <a:off x="4953000" y="6096000"/>
            <a:ext cx="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92" name="Line 63"/>
          <p:cNvSpPr>
            <a:spLocks noChangeShapeType="1"/>
          </p:cNvSpPr>
          <p:nvPr/>
        </p:nvSpPr>
        <p:spPr bwMode="auto">
          <a:xfrm flipH="1">
            <a:off x="1714499" y="6091239"/>
            <a:ext cx="9525" cy="309562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93" name="Text Box 64"/>
          <p:cNvSpPr txBox="1">
            <a:spLocks noChangeArrowheads="1"/>
          </p:cNvSpPr>
          <p:nvPr/>
        </p:nvSpPr>
        <p:spPr bwMode="auto">
          <a:xfrm>
            <a:off x="331673" y="4225502"/>
            <a:ext cx="6149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 dirty="0" err="1">
                <a:latin typeface="+mn-lt"/>
              </a:rPr>
              <a:t>Dest</a:t>
            </a:r>
            <a:endParaRPr lang="en-US" sz="1800" b="1" dirty="0">
              <a:latin typeface="+mn-lt"/>
            </a:endParaRPr>
          </a:p>
        </p:txBody>
      </p:sp>
      <p:sp>
        <p:nvSpPr>
          <p:cNvPr id="49195" name="AutoShape 66"/>
          <p:cNvSpPr>
            <a:spLocks noChangeArrowheads="1"/>
          </p:cNvSpPr>
          <p:nvPr/>
        </p:nvSpPr>
        <p:spPr bwMode="auto">
          <a:xfrm flipV="1">
            <a:off x="8426450" y="1371600"/>
            <a:ext cx="457200" cy="1143000"/>
          </a:xfrm>
          <a:prstGeom prst="upArrow">
            <a:avLst>
              <a:gd name="adj1" fmla="val 50000"/>
              <a:gd name="adj2" fmla="val 62500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96" name="Text Box 67"/>
          <p:cNvSpPr txBox="1">
            <a:spLocks noChangeArrowheads="1"/>
          </p:cNvSpPr>
          <p:nvPr/>
        </p:nvSpPr>
        <p:spPr bwMode="auto">
          <a:xfrm>
            <a:off x="8199438" y="2589491"/>
            <a:ext cx="8040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+mn-lt"/>
              </a:rPr>
              <a:t>Oldest</a:t>
            </a:r>
          </a:p>
        </p:txBody>
      </p:sp>
      <p:sp>
        <p:nvSpPr>
          <p:cNvPr id="49197" name="Text Box 68"/>
          <p:cNvSpPr txBox="1">
            <a:spLocks noChangeArrowheads="1"/>
          </p:cNvSpPr>
          <p:nvPr/>
        </p:nvSpPr>
        <p:spPr bwMode="auto">
          <a:xfrm>
            <a:off x="8153400" y="989291"/>
            <a:ext cx="9053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+mn-lt"/>
              </a:rPr>
              <a:t>Newest</a:t>
            </a:r>
          </a:p>
        </p:txBody>
      </p:sp>
      <p:grpSp>
        <p:nvGrpSpPr>
          <p:cNvPr id="49198" name="Group 69"/>
          <p:cNvGrpSpPr>
            <a:grpSpLocks/>
          </p:cNvGrpSpPr>
          <p:nvPr/>
        </p:nvGrpSpPr>
        <p:grpSpPr bwMode="auto">
          <a:xfrm rot="-5400000">
            <a:off x="1295400" y="560388"/>
            <a:ext cx="914400" cy="1219200"/>
            <a:chOff x="1872" y="1584"/>
            <a:chExt cx="576" cy="864"/>
          </a:xfrm>
        </p:grpSpPr>
        <p:sp>
          <p:nvSpPr>
            <p:cNvPr id="766022" name="Rectangle 70"/>
            <p:cNvSpPr>
              <a:spLocks noChangeArrowheads="1"/>
            </p:cNvSpPr>
            <p:nvPr/>
          </p:nvSpPr>
          <p:spPr bwMode="auto">
            <a:xfrm>
              <a:off x="1872" y="1584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6023" name="Rectangle 71"/>
            <p:cNvSpPr>
              <a:spLocks noChangeArrowheads="1"/>
            </p:cNvSpPr>
            <p:nvPr/>
          </p:nvSpPr>
          <p:spPr bwMode="auto">
            <a:xfrm>
              <a:off x="1872" y="1728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6024" name="Rectangle 72"/>
            <p:cNvSpPr>
              <a:spLocks noChangeArrowheads="1"/>
            </p:cNvSpPr>
            <p:nvPr/>
          </p:nvSpPr>
          <p:spPr bwMode="auto">
            <a:xfrm>
              <a:off x="1872" y="1872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6025" name="Rectangle 73"/>
            <p:cNvSpPr>
              <a:spLocks noChangeArrowheads="1"/>
            </p:cNvSpPr>
            <p:nvPr/>
          </p:nvSpPr>
          <p:spPr bwMode="auto">
            <a:xfrm>
              <a:off x="1872" y="2016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6026" name="Rectangle 74"/>
            <p:cNvSpPr>
              <a:spLocks noChangeArrowheads="1"/>
            </p:cNvSpPr>
            <p:nvPr/>
          </p:nvSpPr>
          <p:spPr bwMode="auto">
            <a:xfrm>
              <a:off x="1872" y="2160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6027" name="Rectangle 75"/>
            <p:cNvSpPr>
              <a:spLocks noChangeArrowheads="1"/>
            </p:cNvSpPr>
            <p:nvPr/>
          </p:nvSpPr>
          <p:spPr bwMode="auto">
            <a:xfrm>
              <a:off x="1872" y="2304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9199" name="Text Box 76"/>
          <p:cNvSpPr txBox="1">
            <a:spLocks noChangeArrowheads="1"/>
          </p:cNvSpPr>
          <p:nvPr/>
        </p:nvSpPr>
        <p:spPr bwMode="auto">
          <a:xfrm>
            <a:off x="6559550" y="4376241"/>
            <a:ext cx="1004827" cy="575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 dirty="0" smtClean="0">
                <a:latin typeface="+mn-lt"/>
              </a:rPr>
              <a:t>From </a:t>
            </a:r>
            <a:endParaRPr lang="en-US" sz="1800" b="1" dirty="0">
              <a:latin typeface="+mn-lt"/>
            </a:endParaRPr>
          </a:p>
          <a:p>
            <a:pPr>
              <a:lnSpc>
                <a:spcPct val="70000"/>
              </a:lnSpc>
            </a:pPr>
            <a:r>
              <a:rPr lang="en-US" sz="1800" b="1" dirty="0">
                <a:latin typeface="+mn-lt"/>
              </a:rPr>
              <a:t>Memory</a:t>
            </a:r>
          </a:p>
        </p:txBody>
      </p:sp>
      <p:sp>
        <p:nvSpPr>
          <p:cNvPr id="49200" name="Line 77"/>
          <p:cNvSpPr>
            <a:spLocks noChangeShapeType="1"/>
          </p:cNvSpPr>
          <p:nvPr/>
        </p:nvSpPr>
        <p:spPr bwMode="auto">
          <a:xfrm>
            <a:off x="7010400" y="4953000"/>
            <a:ext cx="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02" name="Text Box 83"/>
          <p:cNvSpPr txBox="1">
            <a:spLocks noChangeArrowheads="1"/>
          </p:cNvSpPr>
          <p:nvPr/>
        </p:nvSpPr>
        <p:spPr bwMode="auto">
          <a:xfrm>
            <a:off x="6248400" y="5027891"/>
            <a:ext cx="6149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+mn-lt"/>
              </a:rPr>
              <a:t>Dest</a:t>
            </a:r>
          </a:p>
        </p:txBody>
      </p:sp>
      <p:sp>
        <p:nvSpPr>
          <p:cNvPr id="49203" name="Text Box 84"/>
          <p:cNvSpPr txBox="1">
            <a:spLocks noChangeArrowheads="1"/>
          </p:cNvSpPr>
          <p:nvPr/>
        </p:nvSpPr>
        <p:spPr bwMode="auto">
          <a:xfrm>
            <a:off x="533400" y="1902947"/>
            <a:ext cx="23873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1" dirty="0">
                <a:latin typeface="+mn-lt"/>
              </a:rPr>
              <a:t>Reorder Buffer</a:t>
            </a:r>
            <a:endParaRPr lang="en-US" sz="1800" b="1" dirty="0">
              <a:latin typeface="+mn-lt"/>
            </a:endParaRPr>
          </a:p>
        </p:txBody>
      </p:sp>
      <p:sp>
        <p:nvSpPr>
          <p:cNvPr id="49204" name="Text Box 85"/>
          <p:cNvSpPr txBox="1">
            <a:spLocks noChangeArrowheads="1"/>
          </p:cNvSpPr>
          <p:nvPr/>
        </p:nvSpPr>
        <p:spPr bwMode="auto">
          <a:xfrm>
            <a:off x="1600200" y="3579347"/>
            <a:ext cx="152759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1" dirty="0">
                <a:latin typeface="+mn-lt"/>
              </a:rPr>
              <a:t>Registers</a:t>
            </a:r>
          </a:p>
        </p:txBody>
      </p:sp>
      <p:sp>
        <p:nvSpPr>
          <p:cNvPr id="49205" name="Line 86"/>
          <p:cNvSpPr>
            <a:spLocks noChangeShapeType="1"/>
          </p:cNvSpPr>
          <p:nvPr/>
        </p:nvSpPr>
        <p:spPr bwMode="auto">
          <a:xfrm>
            <a:off x="7010400" y="6096000"/>
            <a:ext cx="18226" cy="3048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06" name="Line 87"/>
          <p:cNvSpPr>
            <a:spLocks noChangeShapeType="1"/>
          </p:cNvSpPr>
          <p:nvPr/>
        </p:nvSpPr>
        <p:spPr bwMode="auto">
          <a:xfrm>
            <a:off x="2362200" y="1143000"/>
            <a:ext cx="1143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9315539"/>
              </p:ext>
            </p:extLst>
          </p:nvPr>
        </p:nvGraphicFramePr>
        <p:xfrm>
          <a:off x="3581400" y="929640"/>
          <a:ext cx="4190999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607"/>
                <a:gridCol w="717793"/>
                <a:gridCol w="1905000"/>
                <a:gridCol w="304800"/>
                <a:gridCol w="685799"/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[R3]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V1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ST F4, 0(R3)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W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ROB7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ADDD F0,F4,F6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ROB6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437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F4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V1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LD F4,0(R3)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W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ROB5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437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--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BNE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F0,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0, 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L</a:t>
                      </a:r>
                      <a:endParaRPr lang="en-US" sz="1600" b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ROB4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437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MULD F2,F10,F6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ROB3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437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F10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ADDD F10,F4,F0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ROB2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437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LD F0, 10(R2)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ROB1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2151387"/>
              </p:ext>
            </p:extLst>
          </p:nvPr>
        </p:nvGraphicFramePr>
        <p:xfrm>
          <a:off x="437299" y="4566920"/>
          <a:ext cx="2284178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806"/>
                <a:gridCol w="736095"/>
                <a:gridCol w="1121277"/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US" sz="16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ADDD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R(F4),</a:t>
                      </a:r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6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6</a:t>
                      </a:r>
                      <a:endParaRPr lang="en-US" sz="16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ADDD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V1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,R(F6)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0" name="Text Box 64"/>
          <p:cNvSpPr txBox="1">
            <a:spLocks noChangeArrowheads="1"/>
          </p:cNvSpPr>
          <p:nvPr/>
        </p:nvSpPr>
        <p:spPr bwMode="auto">
          <a:xfrm>
            <a:off x="3629996" y="4225038"/>
            <a:ext cx="6149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 dirty="0" err="1">
                <a:latin typeface="+mn-lt"/>
              </a:rPr>
              <a:t>Dest</a:t>
            </a:r>
            <a:endParaRPr lang="en-US" sz="1800" b="1" dirty="0">
              <a:latin typeface="+mn-lt"/>
            </a:endParaRPr>
          </a:p>
        </p:txBody>
      </p:sp>
      <p:graphicFrame>
        <p:nvGraphicFramePr>
          <p:cNvPr id="91" name="Table 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6376906"/>
              </p:ext>
            </p:extLst>
          </p:nvPr>
        </p:nvGraphicFramePr>
        <p:xfrm>
          <a:off x="3735622" y="4566456"/>
          <a:ext cx="2284178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806"/>
                <a:gridCol w="790572"/>
                <a:gridCol w="106680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en-US" sz="16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MULD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,R(F6)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2" name="Table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6522552"/>
              </p:ext>
            </p:extLst>
          </p:nvPr>
        </p:nvGraphicFramePr>
        <p:xfrm>
          <a:off x="6376766" y="5397223"/>
          <a:ext cx="1395634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1234"/>
                <a:gridCol w="91440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6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10+R2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9" name="Text Box 60"/>
          <p:cNvSpPr txBox="1">
            <a:spLocks noChangeArrowheads="1"/>
          </p:cNvSpPr>
          <p:nvPr/>
        </p:nvSpPr>
        <p:spPr bwMode="auto">
          <a:xfrm>
            <a:off x="6591181" y="619959"/>
            <a:ext cx="67601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 dirty="0" smtClean="0">
                <a:latin typeface="+mn-lt"/>
              </a:rPr>
              <a:t>State</a:t>
            </a:r>
            <a:endParaRPr lang="en-US" sz="1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24209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9" name="Rectangle 10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562850" cy="762000"/>
          </a:xfrm>
          <a:noFill/>
        </p:spPr>
        <p:txBody>
          <a:bodyPr/>
          <a:lstStyle/>
          <a:p>
            <a:r>
              <a:rPr lang="en-US" dirty="0" err="1" smtClean="0">
                <a:latin typeface="+mn-lt"/>
              </a:rPr>
              <a:t>Tomasulo</a:t>
            </a:r>
            <a:r>
              <a:rPr lang="en-US" dirty="0" smtClean="0">
                <a:latin typeface="+mn-lt"/>
              </a:rPr>
              <a:t> With ROB</a:t>
            </a:r>
          </a:p>
        </p:txBody>
      </p:sp>
      <p:sp>
        <p:nvSpPr>
          <p:cNvPr id="49160" name="Line 11"/>
          <p:cNvSpPr>
            <a:spLocks noChangeShapeType="1"/>
          </p:cNvSpPr>
          <p:nvPr/>
        </p:nvSpPr>
        <p:spPr bwMode="auto">
          <a:xfrm>
            <a:off x="304800" y="6477000"/>
            <a:ext cx="85344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1" name="Text Box 12"/>
          <p:cNvSpPr txBox="1">
            <a:spLocks noChangeArrowheads="1"/>
          </p:cNvSpPr>
          <p:nvPr/>
        </p:nvSpPr>
        <p:spPr bwMode="auto">
          <a:xfrm>
            <a:off x="6526213" y="3741110"/>
            <a:ext cx="1004827" cy="563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+mn-lt"/>
              </a:rPr>
              <a:t>To</a:t>
            </a:r>
          </a:p>
          <a:p>
            <a:pPr>
              <a:lnSpc>
                <a:spcPct val="70000"/>
              </a:lnSpc>
            </a:pPr>
            <a:r>
              <a:rPr lang="en-US" sz="1800" b="1">
                <a:latin typeface="+mn-lt"/>
              </a:rPr>
              <a:t>Memory</a:t>
            </a:r>
          </a:p>
        </p:txBody>
      </p:sp>
      <p:sp>
        <p:nvSpPr>
          <p:cNvPr id="765965" name="Rectangle 13"/>
          <p:cNvSpPr>
            <a:spLocks noChangeArrowheads="1"/>
          </p:cNvSpPr>
          <p:nvPr/>
        </p:nvSpPr>
        <p:spPr bwMode="auto">
          <a:xfrm>
            <a:off x="1181100" y="5791200"/>
            <a:ext cx="10668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b="1"/>
              <a:t>FP adders</a:t>
            </a:r>
          </a:p>
        </p:txBody>
      </p:sp>
      <p:sp>
        <p:nvSpPr>
          <p:cNvPr id="765966" name="Rectangle 14"/>
          <p:cNvSpPr>
            <a:spLocks noChangeArrowheads="1"/>
          </p:cNvSpPr>
          <p:nvPr/>
        </p:nvSpPr>
        <p:spPr bwMode="auto">
          <a:xfrm>
            <a:off x="4252913" y="5791200"/>
            <a:ext cx="14478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b="1"/>
              <a:t>FP multipliers</a:t>
            </a:r>
          </a:p>
        </p:txBody>
      </p:sp>
      <p:sp>
        <p:nvSpPr>
          <p:cNvPr id="49164" name="Line 15"/>
          <p:cNvSpPr>
            <a:spLocks noChangeShapeType="1"/>
          </p:cNvSpPr>
          <p:nvPr/>
        </p:nvSpPr>
        <p:spPr bwMode="auto">
          <a:xfrm>
            <a:off x="1357313" y="5257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5" name="Line 16"/>
          <p:cNvSpPr>
            <a:spLocks noChangeShapeType="1"/>
          </p:cNvSpPr>
          <p:nvPr/>
        </p:nvSpPr>
        <p:spPr bwMode="auto">
          <a:xfrm>
            <a:off x="2043113" y="5257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6" name="Line 17"/>
          <p:cNvSpPr>
            <a:spLocks noChangeShapeType="1"/>
          </p:cNvSpPr>
          <p:nvPr/>
        </p:nvSpPr>
        <p:spPr bwMode="auto">
          <a:xfrm>
            <a:off x="4481513" y="5181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7" name="Line 18"/>
          <p:cNvSpPr>
            <a:spLocks noChangeShapeType="1"/>
          </p:cNvSpPr>
          <p:nvPr/>
        </p:nvSpPr>
        <p:spPr bwMode="auto">
          <a:xfrm>
            <a:off x="5395913" y="5181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8" name="Text Box 19"/>
          <p:cNvSpPr txBox="1">
            <a:spLocks noChangeArrowheads="1"/>
          </p:cNvSpPr>
          <p:nvPr/>
        </p:nvSpPr>
        <p:spPr bwMode="auto">
          <a:xfrm>
            <a:off x="2655888" y="5282298"/>
            <a:ext cx="137044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+mn-lt"/>
              </a:rPr>
              <a:t>Reservation </a:t>
            </a:r>
          </a:p>
          <a:p>
            <a:r>
              <a:rPr lang="en-US" sz="1800" b="1">
                <a:latin typeface="+mn-lt"/>
              </a:rPr>
              <a:t>Stations</a:t>
            </a:r>
          </a:p>
        </p:txBody>
      </p:sp>
      <p:sp>
        <p:nvSpPr>
          <p:cNvPr id="49169" name="Line 20"/>
          <p:cNvSpPr>
            <a:spLocks noChangeShapeType="1"/>
          </p:cNvSpPr>
          <p:nvPr/>
        </p:nvSpPr>
        <p:spPr bwMode="auto">
          <a:xfrm flipV="1">
            <a:off x="2514600" y="5257800"/>
            <a:ext cx="0" cy="1219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0" name="Line 21"/>
          <p:cNvSpPr>
            <a:spLocks noChangeShapeType="1"/>
          </p:cNvSpPr>
          <p:nvPr/>
        </p:nvSpPr>
        <p:spPr bwMode="auto">
          <a:xfrm flipV="1">
            <a:off x="5867400" y="5257800"/>
            <a:ext cx="0" cy="1219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1" name="Text Box 22"/>
          <p:cNvSpPr txBox="1">
            <a:spLocks noChangeArrowheads="1"/>
          </p:cNvSpPr>
          <p:nvPr/>
        </p:nvSpPr>
        <p:spPr bwMode="auto">
          <a:xfrm>
            <a:off x="228600" y="911910"/>
            <a:ext cx="82105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+mn-lt"/>
              </a:rPr>
              <a:t>FP Op</a:t>
            </a:r>
          </a:p>
          <a:p>
            <a:r>
              <a:rPr lang="en-US" sz="1800" b="1">
                <a:latin typeface="+mn-lt"/>
              </a:rPr>
              <a:t>Queue</a:t>
            </a:r>
          </a:p>
        </p:txBody>
      </p:sp>
      <p:grpSp>
        <p:nvGrpSpPr>
          <p:cNvPr id="49172" name="Group 23"/>
          <p:cNvGrpSpPr>
            <a:grpSpLocks/>
          </p:cNvGrpSpPr>
          <p:nvPr/>
        </p:nvGrpSpPr>
        <p:grpSpPr bwMode="auto">
          <a:xfrm>
            <a:off x="3505201" y="3673364"/>
            <a:ext cx="1600199" cy="588579"/>
            <a:chOff x="3456" y="1200"/>
            <a:chExt cx="1392" cy="512"/>
          </a:xfrm>
        </p:grpSpPr>
        <p:sp>
          <p:nvSpPr>
            <p:cNvPr id="765976" name="Rectangle 24"/>
            <p:cNvSpPr>
              <a:spLocks noChangeArrowheads="1"/>
            </p:cNvSpPr>
            <p:nvPr/>
          </p:nvSpPr>
          <p:spPr bwMode="auto">
            <a:xfrm>
              <a:off x="3456" y="1200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5977" name="Rectangle 25"/>
            <p:cNvSpPr>
              <a:spLocks noChangeArrowheads="1"/>
            </p:cNvSpPr>
            <p:nvPr/>
          </p:nvSpPr>
          <p:spPr bwMode="auto">
            <a:xfrm>
              <a:off x="3456" y="1328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5978" name="Rectangle 26"/>
            <p:cNvSpPr>
              <a:spLocks noChangeArrowheads="1"/>
            </p:cNvSpPr>
            <p:nvPr/>
          </p:nvSpPr>
          <p:spPr bwMode="auto">
            <a:xfrm>
              <a:off x="3456" y="1456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5979" name="Rectangle 27"/>
            <p:cNvSpPr>
              <a:spLocks noChangeArrowheads="1"/>
            </p:cNvSpPr>
            <p:nvPr/>
          </p:nvSpPr>
          <p:spPr bwMode="auto">
            <a:xfrm>
              <a:off x="3456" y="1584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9173" name="Freeform 28"/>
          <p:cNvSpPr>
            <a:spLocks/>
          </p:cNvSpPr>
          <p:nvPr/>
        </p:nvSpPr>
        <p:spPr bwMode="auto">
          <a:xfrm>
            <a:off x="4953000" y="3429000"/>
            <a:ext cx="2057400" cy="533400"/>
          </a:xfrm>
          <a:custGeom>
            <a:avLst/>
            <a:gdLst>
              <a:gd name="T0" fmla="*/ 0 w 1296"/>
              <a:gd name="T1" fmla="*/ 0 h 480"/>
              <a:gd name="T2" fmla="*/ 2057400 w 1296"/>
              <a:gd name="T3" fmla="*/ 0 h 480"/>
              <a:gd name="T4" fmla="*/ 2057400 w 1296"/>
              <a:gd name="T5" fmla="*/ 533400 h 480"/>
              <a:gd name="T6" fmla="*/ 0 60000 65536"/>
              <a:gd name="T7" fmla="*/ 0 60000 65536"/>
              <a:gd name="T8" fmla="*/ 0 60000 65536"/>
              <a:gd name="T9" fmla="*/ 0 w 1296"/>
              <a:gd name="T10" fmla="*/ 0 h 480"/>
              <a:gd name="T11" fmla="*/ 1296 w 1296"/>
              <a:gd name="T12" fmla="*/ 480 h 4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96" h="480">
                <a:moveTo>
                  <a:pt x="0" y="0"/>
                </a:moveTo>
                <a:lnTo>
                  <a:pt x="1296" y="0"/>
                </a:lnTo>
                <a:lnTo>
                  <a:pt x="1296" y="480"/>
                </a:lnTo>
              </a:path>
            </a:pathLst>
          </a:cu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88" name="Line 59"/>
          <p:cNvSpPr>
            <a:spLocks noChangeShapeType="1"/>
          </p:cNvSpPr>
          <p:nvPr/>
        </p:nvSpPr>
        <p:spPr bwMode="auto">
          <a:xfrm>
            <a:off x="4953000" y="3276600"/>
            <a:ext cx="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90" name="Freeform 61"/>
          <p:cNvSpPr>
            <a:spLocks/>
          </p:cNvSpPr>
          <p:nvPr/>
        </p:nvSpPr>
        <p:spPr bwMode="auto">
          <a:xfrm>
            <a:off x="7772400" y="2209800"/>
            <a:ext cx="381000" cy="4267200"/>
          </a:xfrm>
          <a:custGeom>
            <a:avLst/>
            <a:gdLst>
              <a:gd name="T0" fmla="*/ 609600 w 576"/>
              <a:gd name="T1" fmla="*/ 4267200 h 2832"/>
              <a:gd name="T2" fmla="*/ 609600 w 576"/>
              <a:gd name="T3" fmla="*/ 0 h 2832"/>
              <a:gd name="T4" fmla="*/ 0 w 576"/>
              <a:gd name="T5" fmla="*/ 0 h 2832"/>
              <a:gd name="T6" fmla="*/ 0 60000 65536"/>
              <a:gd name="T7" fmla="*/ 0 60000 65536"/>
              <a:gd name="T8" fmla="*/ 0 60000 65536"/>
              <a:gd name="T9" fmla="*/ 0 w 576"/>
              <a:gd name="T10" fmla="*/ 0 h 2832"/>
              <a:gd name="T11" fmla="*/ 576 w 576"/>
              <a:gd name="T12" fmla="*/ 2832 h 28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2832">
                <a:moveTo>
                  <a:pt x="576" y="2832"/>
                </a:moveTo>
                <a:lnTo>
                  <a:pt x="576" y="0"/>
                </a:lnTo>
                <a:lnTo>
                  <a:pt x="0" y="0"/>
                </a:lnTo>
              </a:path>
            </a:pathLst>
          </a:cu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91" name="Line 62"/>
          <p:cNvSpPr>
            <a:spLocks noChangeShapeType="1"/>
          </p:cNvSpPr>
          <p:nvPr/>
        </p:nvSpPr>
        <p:spPr bwMode="auto">
          <a:xfrm flipH="1">
            <a:off x="4953000" y="6096000"/>
            <a:ext cx="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92" name="Line 63"/>
          <p:cNvSpPr>
            <a:spLocks noChangeShapeType="1"/>
          </p:cNvSpPr>
          <p:nvPr/>
        </p:nvSpPr>
        <p:spPr bwMode="auto">
          <a:xfrm flipH="1">
            <a:off x="1714499" y="6091239"/>
            <a:ext cx="9525" cy="309562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93" name="Text Box 64"/>
          <p:cNvSpPr txBox="1">
            <a:spLocks noChangeArrowheads="1"/>
          </p:cNvSpPr>
          <p:nvPr/>
        </p:nvSpPr>
        <p:spPr bwMode="auto">
          <a:xfrm>
            <a:off x="331673" y="4225502"/>
            <a:ext cx="6149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 dirty="0" err="1">
                <a:latin typeface="+mn-lt"/>
              </a:rPr>
              <a:t>Dest</a:t>
            </a:r>
            <a:endParaRPr lang="en-US" sz="1800" b="1" dirty="0">
              <a:latin typeface="+mn-lt"/>
            </a:endParaRPr>
          </a:p>
        </p:txBody>
      </p:sp>
      <p:sp>
        <p:nvSpPr>
          <p:cNvPr id="49195" name="AutoShape 66"/>
          <p:cNvSpPr>
            <a:spLocks noChangeArrowheads="1"/>
          </p:cNvSpPr>
          <p:nvPr/>
        </p:nvSpPr>
        <p:spPr bwMode="auto">
          <a:xfrm flipV="1">
            <a:off x="8426450" y="1371600"/>
            <a:ext cx="457200" cy="1143000"/>
          </a:xfrm>
          <a:prstGeom prst="upArrow">
            <a:avLst>
              <a:gd name="adj1" fmla="val 50000"/>
              <a:gd name="adj2" fmla="val 62500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96" name="Text Box 67"/>
          <p:cNvSpPr txBox="1">
            <a:spLocks noChangeArrowheads="1"/>
          </p:cNvSpPr>
          <p:nvPr/>
        </p:nvSpPr>
        <p:spPr bwMode="auto">
          <a:xfrm>
            <a:off x="8199438" y="2589491"/>
            <a:ext cx="8040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+mn-lt"/>
              </a:rPr>
              <a:t>Oldest</a:t>
            </a:r>
          </a:p>
        </p:txBody>
      </p:sp>
      <p:sp>
        <p:nvSpPr>
          <p:cNvPr id="49197" name="Text Box 68"/>
          <p:cNvSpPr txBox="1">
            <a:spLocks noChangeArrowheads="1"/>
          </p:cNvSpPr>
          <p:nvPr/>
        </p:nvSpPr>
        <p:spPr bwMode="auto">
          <a:xfrm>
            <a:off x="8153400" y="989291"/>
            <a:ext cx="9053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+mn-lt"/>
              </a:rPr>
              <a:t>Newest</a:t>
            </a:r>
          </a:p>
        </p:txBody>
      </p:sp>
      <p:grpSp>
        <p:nvGrpSpPr>
          <p:cNvPr id="49198" name="Group 69"/>
          <p:cNvGrpSpPr>
            <a:grpSpLocks/>
          </p:cNvGrpSpPr>
          <p:nvPr/>
        </p:nvGrpSpPr>
        <p:grpSpPr bwMode="auto">
          <a:xfrm rot="-5400000">
            <a:off x="1295400" y="560388"/>
            <a:ext cx="914400" cy="1219200"/>
            <a:chOff x="1872" y="1584"/>
            <a:chExt cx="576" cy="864"/>
          </a:xfrm>
        </p:grpSpPr>
        <p:sp>
          <p:nvSpPr>
            <p:cNvPr id="766022" name="Rectangle 70"/>
            <p:cNvSpPr>
              <a:spLocks noChangeArrowheads="1"/>
            </p:cNvSpPr>
            <p:nvPr/>
          </p:nvSpPr>
          <p:spPr bwMode="auto">
            <a:xfrm>
              <a:off x="1872" y="1584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6023" name="Rectangle 71"/>
            <p:cNvSpPr>
              <a:spLocks noChangeArrowheads="1"/>
            </p:cNvSpPr>
            <p:nvPr/>
          </p:nvSpPr>
          <p:spPr bwMode="auto">
            <a:xfrm>
              <a:off x="1872" y="1728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6024" name="Rectangle 72"/>
            <p:cNvSpPr>
              <a:spLocks noChangeArrowheads="1"/>
            </p:cNvSpPr>
            <p:nvPr/>
          </p:nvSpPr>
          <p:spPr bwMode="auto">
            <a:xfrm>
              <a:off x="1872" y="1872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6025" name="Rectangle 73"/>
            <p:cNvSpPr>
              <a:spLocks noChangeArrowheads="1"/>
            </p:cNvSpPr>
            <p:nvPr/>
          </p:nvSpPr>
          <p:spPr bwMode="auto">
            <a:xfrm>
              <a:off x="1872" y="2016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6026" name="Rectangle 74"/>
            <p:cNvSpPr>
              <a:spLocks noChangeArrowheads="1"/>
            </p:cNvSpPr>
            <p:nvPr/>
          </p:nvSpPr>
          <p:spPr bwMode="auto">
            <a:xfrm>
              <a:off x="1872" y="2160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6027" name="Rectangle 75"/>
            <p:cNvSpPr>
              <a:spLocks noChangeArrowheads="1"/>
            </p:cNvSpPr>
            <p:nvPr/>
          </p:nvSpPr>
          <p:spPr bwMode="auto">
            <a:xfrm>
              <a:off x="1872" y="2304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9199" name="Text Box 76"/>
          <p:cNvSpPr txBox="1">
            <a:spLocks noChangeArrowheads="1"/>
          </p:cNvSpPr>
          <p:nvPr/>
        </p:nvSpPr>
        <p:spPr bwMode="auto">
          <a:xfrm>
            <a:off x="6559550" y="4376241"/>
            <a:ext cx="1004827" cy="575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 dirty="0" smtClean="0">
                <a:latin typeface="+mn-lt"/>
              </a:rPr>
              <a:t>From </a:t>
            </a:r>
            <a:endParaRPr lang="en-US" sz="1800" b="1" dirty="0">
              <a:latin typeface="+mn-lt"/>
            </a:endParaRPr>
          </a:p>
          <a:p>
            <a:pPr>
              <a:lnSpc>
                <a:spcPct val="70000"/>
              </a:lnSpc>
            </a:pPr>
            <a:r>
              <a:rPr lang="en-US" sz="1800" b="1" dirty="0">
                <a:latin typeface="+mn-lt"/>
              </a:rPr>
              <a:t>Memory</a:t>
            </a:r>
          </a:p>
        </p:txBody>
      </p:sp>
      <p:sp>
        <p:nvSpPr>
          <p:cNvPr id="49200" name="Line 77"/>
          <p:cNvSpPr>
            <a:spLocks noChangeShapeType="1"/>
          </p:cNvSpPr>
          <p:nvPr/>
        </p:nvSpPr>
        <p:spPr bwMode="auto">
          <a:xfrm>
            <a:off x="7010400" y="4953000"/>
            <a:ext cx="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02" name="Text Box 83"/>
          <p:cNvSpPr txBox="1">
            <a:spLocks noChangeArrowheads="1"/>
          </p:cNvSpPr>
          <p:nvPr/>
        </p:nvSpPr>
        <p:spPr bwMode="auto">
          <a:xfrm>
            <a:off x="6248400" y="5027891"/>
            <a:ext cx="6149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+mn-lt"/>
              </a:rPr>
              <a:t>Dest</a:t>
            </a:r>
          </a:p>
        </p:txBody>
      </p:sp>
      <p:sp>
        <p:nvSpPr>
          <p:cNvPr id="49203" name="Text Box 84"/>
          <p:cNvSpPr txBox="1">
            <a:spLocks noChangeArrowheads="1"/>
          </p:cNvSpPr>
          <p:nvPr/>
        </p:nvSpPr>
        <p:spPr bwMode="auto">
          <a:xfrm>
            <a:off x="533400" y="1902947"/>
            <a:ext cx="23873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1" dirty="0">
                <a:latin typeface="+mn-lt"/>
              </a:rPr>
              <a:t>Reorder Buffer</a:t>
            </a:r>
            <a:endParaRPr lang="en-US" sz="1800" b="1" dirty="0">
              <a:latin typeface="+mn-lt"/>
            </a:endParaRPr>
          </a:p>
        </p:txBody>
      </p:sp>
      <p:sp>
        <p:nvSpPr>
          <p:cNvPr id="49204" name="Text Box 85"/>
          <p:cNvSpPr txBox="1">
            <a:spLocks noChangeArrowheads="1"/>
          </p:cNvSpPr>
          <p:nvPr/>
        </p:nvSpPr>
        <p:spPr bwMode="auto">
          <a:xfrm>
            <a:off x="1600200" y="3579347"/>
            <a:ext cx="152759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1" dirty="0">
                <a:latin typeface="+mn-lt"/>
              </a:rPr>
              <a:t>Registers</a:t>
            </a:r>
          </a:p>
        </p:txBody>
      </p:sp>
      <p:sp>
        <p:nvSpPr>
          <p:cNvPr id="49205" name="Line 86"/>
          <p:cNvSpPr>
            <a:spLocks noChangeShapeType="1"/>
          </p:cNvSpPr>
          <p:nvPr/>
        </p:nvSpPr>
        <p:spPr bwMode="auto">
          <a:xfrm>
            <a:off x="7010400" y="6096000"/>
            <a:ext cx="18226" cy="3048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06" name="Line 87"/>
          <p:cNvSpPr>
            <a:spLocks noChangeShapeType="1"/>
          </p:cNvSpPr>
          <p:nvPr/>
        </p:nvSpPr>
        <p:spPr bwMode="auto">
          <a:xfrm>
            <a:off x="2362200" y="1143000"/>
            <a:ext cx="1143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6749034"/>
              </p:ext>
            </p:extLst>
          </p:nvPr>
        </p:nvGraphicFramePr>
        <p:xfrm>
          <a:off x="3581400" y="929640"/>
          <a:ext cx="4190999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607"/>
                <a:gridCol w="717793"/>
                <a:gridCol w="1905000"/>
                <a:gridCol w="304800"/>
                <a:gridCol w="685799"/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[R3]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ST F4, 0(R3)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W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ROB7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ADDD F0,F4,F6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ROB6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437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F4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LD F4,0(R3)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W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ROB5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437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--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BNE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F0,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0, 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L</a:t>
                      </a:r>
                      <a:endParaRPr lang="en-US" sz="1600" b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ROB4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437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MULD F2,F10,F6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ROB3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437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F10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ADDD F10,F4,F0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ROB2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437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LD F0, 10(R2)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ROB1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0734058"/>
              </p:ext>
            </p:extLst>
          </p:nvPr>
        </p:nvGraphicFramePr>
        <p:xfrm>
          <a:off x="437299" y="4566920"/>
          <a:ext cx="2284178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806"/>
                <a:gridCol w="736095"/>
                <a:gridCol w="1121277"/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US" sz="16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ADDD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R(F4),</a:t>
                      </a:r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6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0" name="Text Box 64"/>
          <p:cNvSpPr txBox="1">
            <a:spLocks noChangeArrowheads="1"/>
          </p:cNvSpPr>
          <p:nvPr/>
        </p:nvSpPr>
        <p:spPr bwMode="auto">
          <a:xfrm>
            <a:off x="3629996" y="4225038"/>
            <a:ext cx="6149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 dirty="0" err="1">
                <a:latin typeface="+mn-lt"/>
              </a:rPr>
              <a:t>Dest</a:t>
            </a:r>
            <a:endParaRPr lang="en-US" sz="1800" b="1" dirty="0">
              <a:latin typeface="+mn-lt"/>
            </a:endParaRPr>
          </a:p>
        </p:txBody>
      </p:sp>
      <p:graphicFrame>
        <p:nvGraphicFramePr>
          <p:cNvPr id="91" name="Table 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053861"/>
              </p:ext>
            </p:extLst>
          </p:nvPr>
        </p:nvGraphicFramePr>
        <p:xfrm>
          <a:off x="3735622" y="4566456"/>
          <a:ext cx="2284178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806"/>
                <a:gridCol w="790572"/>
                <a:gridCol w="106680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en-US" sz="16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MULD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,R(F6)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2" name="Table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5368833"/>
              </p:ext>
            </p:extLst>
          </p:nvPr>
        </p:nvGraphicFramePr>
        <p:xfrm>
          <a:off x="6376766" y="5397223"/>
          <a:ext cx="1395634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1234"/>
                <a:gridCol w="91440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6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10+R2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9" name="Text Box 60"/>
          <p:cNvSpPr txBox="1">
            <a:spLocks noChangeArrowheads="1"/>
          </p:cNvSpPr>
          <p:nvPr/>
        </p:nvSpPr>
        <p:spPr bwMode="auto">
          <a:xfrm>
            <a:off x="6591181" y="619959"/>
            <a:ext cx="67601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 dirty="0" smtClean="0">
                <a:latin typeface="+mn-lt"/>
              </a:rPr>
              <a:t>State</a:t>
            </a:r>
            <a:endParaRPr lang="en-US" sz="1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25073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9" name="Rectangle 10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562850" cy="762000"/>
          </a:xfrm>
          <a:noFill/>
        </p:spPr>
        <p:txBody>
          <a:bodyPr/>
          <a:lstStyle/>
          <a:p>
            <a:r>
              <a:rPr lang="en-US" dirty="0" err="1" smtClean="0">
                <a:latin typeface="+mn-lt"/>
              </a:rPr>
              <a:t>Tomasulo</a:t>
            </a:r>
            <a:r>
              <a:rPr lang="en-US" dirty="0" smtClean="0">
                <a:latin typeface="+mn-lt"/>
              </a:rPr>
              <a:t> With ROB</a:t>
            </a:r>
          </a:p>
        </p:txBody>
      </p:sp>
      <p:sp>
        <p:nvSpPr>
          <p:cNvPr id="49160" name="Line 11"/>
          <p:cNvSpPr>
            <a:spLocks noChangeShapeType="1"/>
          </p:cNvSpPr>
          <p:nvPr/>
        </p:nvSpPr>
        <p:spPr bwMode="auto">
          <a:xfrm>
            <a:off x="304800" y="6477000"/>
            <a:ext cx="85344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1" name="Text Box 12"/>
          <p:cNvSpPr txBox="1">
            <a:spLocks noChangeArrowheads="1"/>
          </p:cNvSpPr>
          <p:nvPr/>
        </p:nvSpPr>
        <p:spPr bwMode="auto">
          <a:xfrm>
            <a:off x="6526213" y="3741110"/>
            <a:ext cx="1004827" cy="563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+mn-lt"/>
              </a:rPr>
              <a:t>To</a:t>
            </a:r>
          </a:p>
          <a:p>
            <a:pPr>
              <a:lnSpc>
                <a:spcPct val="70000"/>
              </a:lnSpc>
            </a:pPr>
            <a:r>
              <a:rPr lang="en-US" sz="1800" b="1">
                <a:latin typeface="+mn-lt"/>
              </a:rPr>
              <a:t>Memory</a:t>
            </a:r>
          </a:p>
        </p:txBody>
      </p:sp>
      <p:sp>
        <p:nvSpPr>
          <p:cNvPr id="765965" name="Rectangle 13"/>
          <p:cNvSpPr>
            <a:spLocks noChangeArrowheads="1"/>
          </p:cNvSpPr>
          <p:nvPr/>
        </p:nvSpPr>
        <p:spPr bwMode="auto">
          <a:xfrm>
            <a:off x="1181100" y="5791200"/>
            <a:ext cx="10668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b="1"/>
              <a:t>FP adders</a:t>
            </a:r>
          </a:p>
        </p:txBody>
      </p:sp>
      <p:sp>
        <p:nvSpPr>
          <p:cNvPr id="765966" name="Rectangle 14"/>
          <p:cNvSpPr>
            <a:spLocks noChangeArrowheads="1"/>
          </p:cNvSpPr>
          <p:nvPr/>
        </p:nvSpPr>
        <p:spPr bwMode="auto">
          <a:xfrm>
            <a:off x="4252913" y="5791200"/>
            <a:ext cx="14478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b="1"/>
              <a:t>FP multipliers</a:t>
            </a:r>
          </a:p>
        </p:txBody>
      </p:sp>
      <p:sp>
        <p:nvSpPr>
          <p:cNvPr id="49164" name="Line 15"/>
          <p:cNvSpPr>
            <a:spLocks noChangeShapeType="1"/>
          </p:cNvSpPr>
          <p:nvPr/>
        </p:nvSpPr>
        <p:spPr bwMode="auto">
          <a:xfrm>
            <a:off x="1357313" y="5257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5" name="Line 16"/>
          <p:cNvSpPr>
            <a:spLocks noChangeShapeType="1"/>
          </p:cNvSpPr>
          <p:nvPr/>
        </p:nvSpPr>
        <p:spPr bwMode="auto">
          <a:xfrm>
            <a:off x="2043113" y="5257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6" name="Line 17"/>
          <p:cNvSpPr>
            <a:spLocks noChangeShapeType="1"/>
          </p:cNvSpPr>
          <p:nvPr/>
        </p:nvSpPr>
        <p:spPr bwMode="auto">
          <a:xfrm>
            <a:off x="4481513" y="5181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7" name="Line 18"/>
          <p:cNvSpPr>
            <a:spLocks noChangeShapeType="1"/>
          </p:cNvSpPr>
          <p:nvPr/>
        </p:nvSpPr>
        <p:spPr bwMode="auto">
          <a:xfrm>
            <a:off x="5395913" y="5181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8" name="Text Box 19"/>
          <p:cNvSpPr txBox="1">
            <a:spLocks noChangeArrowheads="1"/>
          </p:cNvSpPr>
          <p:nvPr/>
        </p:nvSpPr>
        <p:spPr bwMode="auto">
          <a:xfrm>
            <a:off x="2655888" y="5282298"/>
            <a:ext cx="137044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+mn-lt"/>
              </a:rPr>
              <a:t>Reservation </a:t>
            </a:r>
          </a:p>
          <a:p>
            <a:r>
              <a:rPr lang="en-US" sz="1800" b="1">
                <a:latin typeface="+mn-lt"/>
              </a:rPr>
              <a:t>Stations</a:t>
            </a:r>
          </a:p>
        </p:txBody>
      </p:sp>
      <p:sp>
        <p:nvSpPr>
          <p:cNvPr id="49169" name="Line 20"/>
          <p:cNvSpPr>
            <a:spLocks noChangeShapeType="1"/>
          </p:cNvSpPr>
          <p:nvPr/>
        </p:nvSpPr>
        <p:spPr bwMode="auto">
          <a:xfrm flipV="1">
            <a:off x="2514600" y="5257800"/>
            <a:ext cx="0" cy="1219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0" name="Line 21"/>
          <p:cNvSpPr>
            <a:spLocks noChangeShapeType="1"/>
          </p:cNvSpPr>
          <p:nvPr/>
        </p:nvSpPr>
        <p:spPr bwMode="auto">
          <a:xfrm flipV="1">
            <a:off x="5867400" y="5257800"/>
            <a:ext cx="0" cy="1219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1" name="Text Box 22"/>
          <p:cNvSpPr txBox="1">
            <a:spLocks noChangeArrowheads="1"/>
          </p:cNvSpPr>
          <p:nvPr/>
        </p:nvSpPr>
        <p:spPr bwMode="auto">
          <a:xfrm>
            <a:off x="228600" y="911910"/>
            <a:ext cx="82105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+mn-lt"/>
              </a:rPr>
              <a:t>FP Op</a:t>
            </a:r>
          </a:p>
          <a:p>
            <a:r>
              <a:rPr lang="en-US" sz="1800" b="1">
                <a:latin typeface="+mn-lt"/>
              </a:rPr>
              <a:t>Queue</a:t>
            </a:r>
          </a:p>
        </p:txBody>
      </p:sp>
      <p:grpSp>
        <p:nvGrpSpPr>
          <p:cNvPr id="49172" name="Group 23"/>
          <p:cNvGrpSpPr>
            <a:grpSpLocks/>
          </p:cNvGrpSpPr>
          <p:nvPr/>
        </p:nvGrpSpPr>
        <p:grpSpPr bwMode="auto">
          <a:xfrm>
            <a:off x="3505201" y="3673364"/>
            <a:ext cx="1600199" cy="588579"/>
            <a:chOff x="3456" y="1200"/>
            <a:chExt cx="1392" cy="512"/>
          </a:xfrm>
        </p:grpSpPr>
        <p:sp>
          <p:nvSpPr>
            <p:cNvPr id="765976" name="Rectangle 24"/>
            <p:cNvSpPr>
              <a:spLocks noChangeArrowheads="1"/>
            </p:cNvSpPr>
            <p:nvPr/>
          </p:nvSpPr>
          <p:spPr bwMode="auto">
            <a:xfrm>
              <a:off x="3456" y="1200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5977" name="Rectangle 25"/>
            <p:cNvSpPr>
              <a:spLocks noChangeArrowheads="1"/>
            </p:cNvSpPr>
            <p:nvPr/>
          </p:nvSpPr>
          <p:spPr bwMode="auto">
            <a:xfrm>
              <a:off x="3456" y="1328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5978" name="Rectangle 26"/>
            <p:cNvSpPr>
              <a:spLocks noChangeArrowheads="1"/>
            </p:cNvSpPr>
            <p:nvPr/>
          </p:nvSpPr>
          <p:spPr bwMode="auto">
            <a:xfrm>
              <a:off x="3456" y="1456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5979" name="Rectangle 27"/>
            <p:cNvSpPr>
              <a:spLocks noChangeArrowheads="1"/>
            </p:cNvSpPr>
            <p:nvPr/>
          </p:nvSpPr>
          <p:spPr bwMode="auto">
            <a:xfrm>
              <a:off x="3456" y="1584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9173" name="Freeform 28"/>
          <p:cNvSpPr>
            <a:spLocks/>
          </p:cNvSpPr>
          <p:nvPr/>
        </p:nvSpPr>
        <p:spPr bwMode="auto">
          <a:xfrm>
            <a:off x="4953000" y="3429000"/>
            <a:ext cx="2057400" cy="533400"/>
          </a:xfrm>
          <a:custGeom>
            <a:avLst/>
            <a:gdLst>
              <a:gd name="T0" fmla="*/ 0 w 1296"/>
              <a:gd name="T1" fmla="*/ 0 h 480"/>
              <a:gd name="T2" fmla="*/ 2057400 w 1296"/>
              <a:gd name="T3" fmla="*/ 0 h 480"/>
              <a:gd name="T4" fmla="*/ 2057400 w 1296"/>
              <a:gd name="T5" fmla="*/ 533400 h 480"/>
              <a:gd name="T6" fmla="*/ 0 60000 65536"/>
              <a:gd name="T7" fmla="*/ 0 60000 65536"/>
              <a:gd name="T8" fmla="*/ 0 60000 65536"/>
              <a:gd name="T9" fmla="*/ 0 w 1296"/>
              <a:gd name="T10" fmla="*/ 0 h 480"/>
              <a:gd name="T11" fmla="*/ 1296 w 1296"/>
              <a:gd name="T12" fmla="*/ 480 h 4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96" h="480">
                <a:moveTo>
                  <a:pt x="0" y="0"/>
                </a:moveTo>
                <a:lnTo>
                  <a:pt x="1296" y="0"/>
                </a:lnTo>
                <a:lnTo>
                  <a:pt x="1296" y="480"/>
                </a:lnTo>
              </a:path>
            </a:pathLst>
          </a:cu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88" name="Line 59"/>
          <p:cNvSpPr>
            <a:spLocks noChangeShapeType="1"/>
          </p:cNvSpPr>
          <p:nvPr/>
        </p:nvSpPr>
        <p:spPr bwMode="auto">
          <a:xfrm>
            <a:off x="4953000" y="3276600"/>
            <a:ext cx="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90" name="Freeform 61"/>
          <p:cNvSpPr>
            <a:spLocks/>
          </p:cNvSpPr>
          <p:nvPr/>
        </p:nvSpPr>
        <p:spPr bwMode="auto">
          <a:xfrm>
            <a:off x="7772400" y="2209800"/>
            <a:ext cx="381000" cy="4267200"/>
          </a:xfrm>
          <a:custGeom>
            <a:avLst/>
            <a:gdLst>
              <a:gd name="T0" fmla="*/ 609600 w 576"/>
              <a:gd name="T1" fmla="*/ 4267200 h 2832"/>
              <a:gd name="T2" fmla="*/ 609600 w 576"/>
              <a:gd name="T3" fmla="*/ 0 h 2832"/>
              <a:gd name="T4" fmla="*/ 0 w 576"/>
              <a:gd name="T5" fmla="*/ 0 h 2832"/>
              <a:gd name="T6" fmla="*/ 0 60000 65536"/>
              <a:gd name="T7" fmla="*/ 0 60000 65536"/>
              <a:gd name="T8" fmla="*/ 0 60000 65536"/>
              <a:gd name="T9" fmla="*/ 0 w 576"/>
              <a:gd name="T10" fmla="*/ 0 h 2832"/>
              <a:gd name="T11" fmla="*/ 576 w 576"/>
              <a:gd name="T12" fmla="*/ 2832 h 28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2832">
                <a:moveTo>
                  <a:pt x="576" y="2832"/>
                </a:moveTo>
                <a:lnTo>
                  <a:pt x="576" y="0"/>
                </a:lnTo>
                <a:lnTo>
                  <a:pt x="0" y="0"/>
                </a:lnTo>
              </a:path>
            </a:pathLst>
          </a:cu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91" name="Line 62"/>
          <p:cNvSpPr>
            <a:spLocks noChangeShapeType="1"/>
          </p:cNvSpPr>
          <p:nvPr/>
        </p:nvSpPr>
        <p:spPr bwMode="auto">
          <a:xfrm flipH="1">
            <a:off x="4953000" y="6096000"/>
            <a:ext cx="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92" name="Line 63"/>
          <p:cNvSpPr>
            <a:spLocks noChangeShapeType="1"/>
          </p:cNvSpPr>
          <p:nvPr/>
        </p:nvSpPr>
        <p:spPr bwMode="auto">
          <a:xfrm flipH="1">
            <a:off x="1714499" y="6091239"/>
            <a:ext cx="9525" cy="309562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93" name="Text Box 64"/>
          <p:cNvSpPr txBox="1">
            <a:spLocks noChangeArrowheads="1"/>
          </p:cNvSpPr>
          <p:nvPr/>
        </p:nvSpPr>
        <p:spPr bwMode="auto">
          <a:xfrm>
            <a:off x="331673" y="4225502"/>
            <a:ext cx="6149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 dirty="0" err="1">
                <a:latin typeface="+mn-lt"/>
              </a:rPr>
              <a:t>Dest</a:t>
            </a:r>
            <a:endParaRPr lang="en-US" sz="1800" b="1" dirty="0">
              <a:latin typeface="+mn-lt"/>
            </a:endParaRPr>
          </a:p>
        </p:txBody>
      </p:sp>
      <p:sp>
        <p:nvSpPr>
          <p:cNvPr id="49195" name="AutoShape 66"/>
          <p:cNvSpPr>
            <a:spLocks noChangeArrowheads="1"/>
          </p:cNvSpPr>
          <p:nvPr/>
        </p:nvSpPr>
        <p:spPr bwMode="auto">
          <a:xfrm flipV="1">
            <a:off x="8426450" y="1371600"/>
            <a:ext cx="457200" cy="1143000"/>
          </a:xfrm>
          <a:prstGeom prst="upArrow">
            <a:avLst>
              <a:gd name="adj1" fmla="val 50000"/>
              <a:gd name="adj2" fmla="val 62500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96" name="Text Box 67"/>
          <p:cNvSpPr txBox="1">
            <a:spLocks noChangeArrowheads="1"/>
          </p:cNvSpPr>
          <p:nvPr/>
        </p:nvSpPr>
        <p:spPr bwMode="auto">
          <a:xfrm>
            <a:off x="8199438" y="2589491"/>
            <a:ext cx="8040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+mn-lt"/>
              </a:rPr>
              <a:t>Oldest</a:t>
            </a:r>
          </a:p>
        </p:txBody>
      </p:sp>
      <p:sp>
        <p:nvSpPr>
          <p:cNvPr id="49197" name="Text Box 68"/>
          <p:cNvSpPr txBox="1">
            <a:spLocks noChangeArrowheads="1"/>
          </p:cNvSpPr>
          <p:nvPr/>
        </p:nvSpPr>
        <p:spPr bwMode="auto">
          <a:xfrm>
            <a:off x="8153400" y="989291"/>
            <a:ext cx="9053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+mn-lt"/>
              </a:rPr>
              <a:t>Newest</a:t>
            </a:r>
          </a:p>
        </p:txBody>
      </p:sp>
      <p:grpSp>
        <p:nvGrpSpPr>
          <p:cNvPr id="49198" name="Group 69"/>
          <p:cNvGrpSpPr>
            <a:grpSpLocks/>
          </p:cNvGrpSpPr>
          <p:nvPr/>
        </p:nvGrpSpPr>
        <p:grpSpPr bwMode="auto">
          <a:xfrm rot="-5400000">
            <a:off x="1295400" y="560388"/>
            <a:ext cx="914400" cy="1219200"/>
            <a:chOff x="1872" y="1584"/>
            <a:chExt cx="576" cy="864"/>
          </a:xfrm>
        </p:grpSpPr>
        <p:sp>
          <p:nvSpPr>
            <p:cNvPr id="766022" name="Rectangle 70"/>
            <p:cNvSpPr>
              <a:spLocks noChangeArrowheads="1"/>
            </p:cNvSpPr>
            <p:nvPr/>
          </p:nvSpPr>
          <p:spPr bwMode="auto">
            <a:xfrm>
              <a:off x="1872" y="1584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6023" name="Rectangle 71"/>
            <p:cNvSpPr>
              <a:spLocks noChangeArrowheads="1"/>
            </p:cNvSpPr>
            <p:nvPr/>
          </p:nvSpPr>
          <p:spPr bwMode="auto">
            <a:xfrm>
              <a:off x="1872" y="1728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6024" name="Rectangle 72"/>
            <p:cNvSpPr>
              <a:spLocks noChangeArrowheads="1"/>
            </p:cNvSpPr>
            <p:nvPr/>
          </p:nvSpPr>
          <p:spPr bwMode="auto">
            <a:xfrm>
              <a:off x="1872" y="1872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6025" name="Rectangle 73"/>
            <p:cNvSpPr>
              <a:spLocks noChangeArrowheads="1"/>
            </p:cNvSpPr>
            <p:nvPr/>
          </p:nvSpPr>
          <p:spPr bwMode="auto">
            <a:xfrm>
              <a:off x="1872" y="2016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6026" name="Rectangle 74"/>
            <p:cNvSpPr>
              <a:spLocks noChangeArrowheads="1"/>
            </p:cNvSpPr>
            <p:nvPr/>
          </p:nvSpPr>
          <p:spPr bwMode="auto">
            <a:xfrm>
              <a:off x="1872" y="2160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6027" name="Rectangle 75"/>
            <p:cNvSpPr>
              <a:spLocks noChangeArrowheads="1"/>
            </p:cNvSpPr>
            <p:nvPr/>
          </p:nvSpPr>
          <p:spPr bwMode="auto">
            <a:xfrm>
              <a:off x="1872" y="2304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9199" name="Text Box 76"/>
          <p:cNvSpPr txBox="1">
            <a:spLocks noChangeArrowheads="1"/>
          </p:cNvSpPr>
          <p:nvPr/>
        </p:nvSpPr>
        <p:spPr bwMode="auto">
          <a:xfrm>
            <a:off x="6559550" y="4376241"/>
            <a:ext cx="1004827" cy="575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 dirty="0" smtClean="0">
                <a:latin typeface="+mn-lt"/>
              </a:rPr>
              <a:t>From </a:t>
            </a:r>
            <a:endParaRPr lang="en-US" sz="1800" b="1" dirty="0">
              <a:latin typeface="+mn-lt"/>
            </a:endParaRPr>
          </a:p>
          <a:p>
            <a:pPr>
              <a:lnSpc>
                <a:spcPct val="70000"/>
              </a:lnSpc>
            </a:pPr>
            <a:r>
              <a:rPr lang="en-US" sz="1800" b="1" dirty="0">
                <a:latin typeface="+mn-lt"/>
              </a:rPr>
              <a:t>Memory</a:t>
            </a:r>
          </a:p>
        </p:txBody>
      </p:sp>
      <p:sp>
        <p:nvSpPr>
          <p:cNvPr id="49200" name="Line 77"/>
          <p:cNvSpPr>
            <a:spLocks noChangeShapeType="1"/>
          </p:cNvSpPr>
          <p:nvPr/>
        </p:nvSpPr>
        <p:spPr bwMode="auto">
          <a:xfrm>
            <a:off x="7010400" y="4953000"/>
            <a:ext cx="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02" name="Text Box 83"/>
          <p:cNvSpPr txBox="1">
            <a:spLocks noChangeArrowheads="1"/>
          </p:cNvSpPr>
          <p:nvPr/>
        </p:nvSpPr>
        <p:spPr bwMode="auto">
          <a:xfrm>
            <a:off x="6248400" y="5027891"/>
            <a:ext cx="6149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+mn-lt"/>
              </a:rPr>
              <a:t>Dest</a:t>
            </a:r>
          </a:p>
        </p:txBody>
      </p:sp>
      <p:sp>
        <p:nvSpPr>
          <p:cNvPr id="49203" name="Text Box 84"/>
          <p:cNvSpPr txBox="1">
            <a:spLocks noChangeArrowheads="1"/>
          </p:cNvSpPr>
          <p:nvPr/>
        </p:nvSpPr>
        <p:spPr bwMode="auto">
          <a:xfrm>
            <a:off x="533400" y="1902947"/>
            <a:ext cx="23873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1" dirty="0">
                <a:latin typeface="+mn-lt"/>
              </a:rPr>
              <a:t>Reorder Buffer</a:t>
            </a:r>
            <a:endParaRPr lang="en-US" sz="1800" b="1" dirty="0">
              <a:latin typeface="+mn-lt"/>
            </a:endParaRPr>
          </a:p>
        </p:txBody>
      </p:sp>
      <p:sp>
        <p:nvSpPr>
          <p:cNvPr id="49204" name="Text Box 85"/>
          <p:cNvSpPr txBox="1">
            <a:spLocks noChangeArrowheads="1"/>
          </p:cNvSpPr>
          <p:nvPr/>
        </p:nvSpPr>
        <p:spPr bwMode="auto">
          <a:xfrm>
            <a:off x="1600200" y="3579347"/>
            <a:ext cx="152759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1" dirty="0">
                <a:latin typeface="+mn-lt"/>
              </a:rPr>
              <a:t>Registers</a:t>
            </a:r>
          </a:p>
        </p:txBody>
      </p:sp>
      <p:sp>
        <p:nvSpPr>
          <p:cNvPr id="49205" name="Line 86"/>
          <p:cNvSpPr>
            <a:spLocks noChangeShapeType="1"/>
          </p:cNvSpPr>
          <p:nvPr/>
        </p:nvSpPr>
        <p:spPr bwMode="auto">
          <a:xfrm>
            <a:off x="7010400" y="6096000"/>
            <a:ext cx="18226" cy="3048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06" name="Line 87"/>
          <p:cNvSpPr>
            <a:spLocks noChangeShapeType="1"/>
          </p:cNvSpPr>
          <p:nvPr/>
        </p:nvSpPr>
        <p:spPr bwMode="auto">
          <a:xfrm>
            <a:off x="2362200" y="1143000"/>
            <a:ext cx="1143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4772311"/>
              </p:ext>
            </p:extLst>
          </p:nvPr>
        </p:nvGraphicFramePr>
        <p:xfrm>
          <a:off x="3581400" y="929640"/>
          <a:ext cx="4190999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607"/>
                <a:gridCol w="717793"/>
                <a:gridCol w="1905000"/>
                <a:gridCol w="304800"/>
                <a:gridCol w="685799"/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[R3]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ST F4, 0(R3)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W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ROB7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V2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ADDD F0,F4,F6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W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ROB6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437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F4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LD F4,0(R3)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W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ROB5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437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--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BNE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F0,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0, 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L</a:t>
                      </a:r>
                      <a:endParaRPr lang="en-US" sz="1600" b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ROB4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437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MULD F2,F10,F6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ROB3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437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F10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ADDD F10,F4,F0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ROB2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437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LD F0, 10(R2)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ROB1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9091332"/>
              </p:ext>
            </p:extLst>
          </p:nvPr>
        </p:nvGraphicFramePr>
        <p:xfrm>
          <a:off x="437299" y="4566920"/>
          <a:ext cx="2284178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806"/>
                <a:gridCol w="736095"/>
                <a:gridCol w="1121277"/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US" sz="16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ADDD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R(F4),</a:t>
                      </a:r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6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0" name="Text Box 64"/>
          <p:cNvSpPr txBox="1">
            <a:spLocks noChangeArrowheads="1"/>
          </p:cNvSpPr>
          <p:nvPr/>
        </p:nvSpPr>
        <p:spPr bwMode="auto">
          <a:xfrm>
            <a:off x="3629996" y="4225038"/>
            <a:ext cx="6149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 dirty="0" err="1">
                <a:latin typeface="+mn-lt"/>
              </a:rPr>
              <a:t>Dest</a:t>
            </a:r>
            <a:endParaRPr lang="en-US" sz="1800" b="1" dirty="0">
              <a:latin typeface="+mn-lt"/>
            </a:endParaRPr>
          </a:p>
        </p:txBody>
      </p:sp>
      <p:graphicFrame>
        <p:nvGraphicFramePr>
          <p:cNvPr id="91" name="Table 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779087"/>
              </p:ext>
            </p:extLst>
          </p:nvPr>
        </p:nvGraphicFramePr>
        <p:xfrm>
          <a:off x="3735622" y="4566456"/>
          <a:ext cx="2284178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806"/>
                <a:gridCol w="790572"/>
                <a:gridCol w="106680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en-US" sz="16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MULD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,R(F6)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2" name="Table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922617"/>
              </p:ext>
            </p:extLst>
          </p:nvPr>
        </p:nvGraphicFramePr>
        <p:xfrm>
          <a:off x="6376766" y="5397223"/>
          <a:ext cx="1395634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1234"/>
                <a:gridCol w="91440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6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10+R2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9" name="Text Box 60"/>
          <p:cNvSpPr txBox="1">
            <a:spLocks noChangeArrowheads="1"/>
          </p:cNvSpPr>
          <p:nvPr/>
        </p:nvSpPr>
        <p:spPr bwMode="auto">
          <a:xfrm>
            <a:off x="6591181" y="619959"/>
            <a:ext cx="67601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 dirty="0" smtClean="0">
                <a:latin typeface="+mn-lt"/>
              </a:rPr>
              <a:t>State</a:t>
            </a:r>
            <a:endParaRPr lang="en-US" sz="1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47527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9" name="Rectangle 10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562850" cy="762000"/>
          </a:xfrm>
          <a:noFill/>
        </p:spPr>
        <p:txBody>
          <a:bodyPr/>
          <a:lstStyle/>
          <a:p>
            <a:r>
              <a:rPr lang="en-US" dirty="0" err="1" smtClean="0">
                <a:latin typeface="+mn-lt"/>
              </a:rPr>
              <a:t>Tomasulo</a:t>
            </a:r>
            <a:r>
              <a:rPr lang="en-US" dirty="0" smtClean="0">
                <a:latin typeface="+mn-lt"/>
              </a:rPr>
              <a:t> With ROB</a:t>
            </a:r>
          </a:p>
        </p:txBody>
      </p:sp>
      <p:sp>
        <p:nvSpPr>
          <p:cNvPr id="49160" name="Line 11"/>
          <p:cNvSpPr>
            <a:spLocks noChangeShapeType="1"/>
          </p:cNvSpPr>
          <p:nvPr/>
        </p:nvSpPr>
        <p:spPr bwMode="auto">
          <a:xfrm>
            <a:off x="304800" y="6477000"/>
            <a:ext cx="85344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1" name="Text Box 12"/>
          <p:cNvSpPr txBox="1">
            <a:spLocks noChangeArrowheads="1"/>
          </p:cNvSpPr>
          <p:nvPr/>
        </p:nvSpPr>
        <p:spPr bwMode="auto">
          <a:xfrm>
            <a:off x="6526213" y="3741110"/>
            <a:ext cx="1004827" cy="563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+mn-lt"/>
              </a:rPr>
              <a:t>To</a:t>
            </a:r>
          </a:p>
          <a:p>
            <a:pPr>
              <a:lnSpc>
                <a:spcPct val="70000"/>
              </a:lnSpc>
            </a:pPr>
            <a:r>
              <a:rPr lang="en-US" sz="1800" b="1">
                <a:latin typeface="+mn-lt"/>
              </a:rPr>
              <a:t>Memory</a:t>
            </a:r>
          </a:p>
        </p:txBody>
      </p:sp>
      <p:sp>
        <p:nvSpPr>
          <p:cNvPr id="765965" name="Rectangle 13"/>
          <p:cNvSpPr>
            <a:spLocks noChangeArrowheads="1"/>
          </p:cNvSpPr>
          <p:nvPr/>
        </p:nvSpPr>
        <p:spPr bwMode="auto">
          <a:xfrm>
            <a:off x="1181100" y="5791200"/>
            <a:ext cx="10668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b="1"/>
              <a:t>FP adders</a:t>
            </a:r>
          </a:p>
        </p:txBody>
      </p:sp>
      <p:sp>
        <p:nvSpPr>
          <p:cNvPr id="765966" name="Rectangle 14"/>
          <p:cNvSpPr>
            <a:spLocks noChangeArrowheads="1"/>
          </p:cNvSpPr>
          <p:nvPr/>
        </p:nvSpPr>
        <p:spPr bwMode="auto">
          <a:xfrm>
            <a:off x="4252913" y="5791200"/>
            <a:ext cx="14478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b="1"/>
              <a:t>FP multipliers</a:t>
            </a:r>
          </a:p>
        </p:txBody>
      </p:sp>
      <p:sp>
        <p:nvSpPr>
          <p:cNvPr id="49164" name="Line 15"/>
          <p:cNvSpPr>
            <a:spLocks noChangeShapeType="1"/>
          </p:cNvSpPr>
          <p:nvPr/>
        </p:nvSpPr>
        <p:spPr bwMode="auto">
          <a:xfrm>
            <a:off x="1357313" y="5257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5" name="Line 16"/>
          <p:cNvSpPr>
            <a:spLocks noChangeShapeType="1"/>
          </p:cNvSpPr>
          <p:nvPr/>
        </p:nvSpPr>
        <p:spPr bwMode="auto">
          <a:xfrm>
            <a:off x="2043113" y="5257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6" name="Line 17"/>
          <p:cNvSpPr>
            <a:spLocks noChangeShapeType="1"/>
          </p:cNvSpPr>
          <p:nvPr/>
        </p:nvSpPr>
        <p:spPr bwMode="auto">
          <a:xfrm>
            <a:off x="4481513" y="5181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7" name="Line 18"/>
          <p:cNvSpPr>
            <a:spLocks noChangeShapeType="1"/>
          </p:cNvSpPr>
          <p:nvPr/>
        </p:nvSpPr>
        <p:spPr bwMode="auto">
          <a:xfrm>
            <a:off x="5395913" y="5181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8" name="Text Box 19"/>
          <p:cNvSpPr txBox="1">
            <a:spLocks noChangeArrowheads="1"/>
          </p:cNvSpPr>
          <p:nvPr/>
        </p:nvSpPr>
        <p:spPr bwMode="auto">
          <a:xfrm>
            <a:off x="2655888" y="5282298"/>
            <a:ext cx="137044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+mn-lt"/>
              </a:rPr>
              <a:t>Reservation </a:t>
            </a:r>
          </a:p>
          <a:p>
            <a:r>
              <a:rPr lang="en-US" sz="1800" b="1">
                <a:latin typeface="+mn-lt"/>
              </a:rPr>
              <a:t>Stations</a:t>
            </a:r>
          </a:p>
        </p:txBody>
      </p:sp>
      <p:sp>
        <p:nvSpPr>
          <p:cNvPr id="49169" name="Line 20"/>
          <p:cNvSpPr>
            <a:spLocks noChangeShapeType="1"/>
          </p:cNvSpPr>
          <p:nvPr/>
        </p:nvSpPr>
        <p:spPr bwMode="auto">
          <a:xfrm flipV="1">
            <a:off x="2514600" y="5257800"/>
            <a:ext cx="0" cy="1219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0" name="Line 21"/>
          <p:cNvSpPr>
            <a:spLocks noChangeShapeType="1"/>
          </p:cNvSpPr>
          <p:nvPr/>
        </p:nvSpPr>
        <p:spPr bwMode="auto">
          <a:xfrm flipV="1">
            <a:off x="5867400" y="5257800"/>
            <a:ext cx="0" cy="1219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1" name="Text Box 22"/>
          <p:cNvSpPr txBox="1">
            <a:spLocks noChangeArrowheads="1"/>
          </p:cNvSpPr>
          <p:nvPr/>
        </p:nvSpPr>
        <p:spPr bwMode="auto">
          <a:xfrm>
            <a:off x="228600" y="911910"/>
            <a:ext cx="82105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+mn-lt"/>
              </a:rPr>
              <a:t>FP Op</a:t>
            </a:r>
          </a:p>
          <a:p>
            <a:r>
              <a:rPr lang="en-US" sz="1800" b="1">
                <a:latin typeface="+mn-lt"/>
              </a:rPr>
              <a:t>Queue</a:t>
            </a:r>
          </a:p>
        </p:txBody>
      </p:sp>
      <p:grpSp>
        <p:nvGrpSpPr>
          <p:cNvPr id="49172" name="Group 23"/>
          <p:cNvGrpSpPr>
            <a:grpSpLocks/>
          </p:cNvGrpSpPr>
          <p:nvPr/>
        </p:nvGrpSpPr>
        <p:grpSpPr bwMode="auto">
          <a:xfrm>
            <a:off x="3505201" y="3673364"/>
            <a:ext cx="1600199" cy="588579"/>
            <a:chOff x="3456" y="1200"/>
            <a:chExt cx="1392" cy="512"/>
          </a:xfrm>
        </p:grpSpPr>
        <p:sp>
          <p:nvSpPr>
            <p:cNvPr id="765976" name="Rectangle 24"/>
            <p:cNvSpPr>
              <a:spLocks noChangeArrowheads="1"/>
            </p:cNvSpPr>
            <p:nvPr/>
          </p:nvSpPr>
          <p:spPr bwMode="auto">
            <a:xfrm>
              <a:off x="3456" y="1200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5977" name="Rectangle 25"/>
            <p:cNvSpPr>
              <a:spLocks noChangeArrowheads="1"/>
            </p:cNvSpPr>
            <p:nvPr/>
          </p:nvSpPr>
          <p:spPr bwMode="auto">
            <a:xfrm>
              <a:off x="3456" y="1328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5978" name="Rectangle 26"/>
            <p:cNvSpPr>
              <a:spLocks noChangeArrowheads="1"/>
            </p:cNvSpPr>
            <p:nvPr/>
          </p:nvSpPr>
          <p:spPr bwMode="auto">
            <a:xfrm>
              <a:off x="3456" y="1456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5979" name="Rectangle 27"/>
            <p:cNvSpPr>
              <a:spLocks noChangeArrowheads="1"/>
            </p:cNvSpPr>
            <p:nvPr/>
          </p:nvSpPr>
          <p:spPr bwMode="auto">
            <a:xfrm>
              <a:off x="3456" y="1584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9173" name="Freeform 28"/>
          <p:cNvSpPr>
            <a:spLocks/>
          </p:cNvSpPr>
          <p:nvPr/>
        </p:nvSpPr>
        <p:spPr bwMode="auto">
          <a:xfrm>
            <a:off x="4953000" y="3429000"/>
            <a:ext cx="2057400" cy="533400"/>
          </a:xfrm>
          <a:custGeom>
            <a:avLst/>
            <a:gdLst>
              <a:gd name="T0" fmla="*/ 0 w 1296"/>
              <a:gd name="T1" fmla="*/ 0 h 480"/>
              <a:gd name="T2" fmla="*/ 2057400 w 1296"/>
              <a:gd name="T3" fmla="*/ 0 h 480"/>
              <a:gd name="T4" fmla="*/ 2057400 w 1296"/>
              <a:gd name="T5" fmla="*/ 533400 h 480"/>
              <a:gd name="T6" fmla="*/ 0 60000 65536"/>
              <a:gd name="T7" fmla="*/ 0 60000 65536"/>
              <a:gd name="T8" fmla="*/ 0 60000 65536"/>
              <a:gd name="T9" fmla="*/ 0 w 1296"/>
              <a:gd name="T10" fmla="*/ 0 h 480"/>
              <a:gd name="T11" fmla="*/ 1296 w 1296"/>
              <a:gd name="T12" fmla="*/ 480 h 4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96" h="480">
                <a:moveTo>
                  <a:pt x="0" y="0"/>
                </a:moveTo>
                <a:lnTo>
                  <a:pt x="1296" y="0"/>
                </a:lnTo>
                <a:lnTo>
                  <a:pt x="1296" y="480"/>
                </a:lnTo>
              </a:path>
            </a:pathLst>
          </a:cu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88" name="Line 59"/>
          <p:cNvSpPr>
            <a:spLocks noChangeShapeType="1"/>
          </p:cNvSpPr>
          <p:nvPr/>
        </p:nvSpPr>
        <p:spPr bwMode="auto">
          <a:xfrm>
            <a:off x="4953000" y="3276600"/>
            <a:ext cx="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90" name="Freeform 61"/>
          <p:cNvSpPr>
            <a:spLocks/>
          </p:cNvSpPr>
          <p:nvPr/>
        </p:nvSpPr>
        <p:spPr bwMode="auto">
          <a:xfrm>
            <a:off x="7772400" y="2209800"/>
            <a:ext cx="381000" cy="4267200"/>
          </a:xfrm>
          <a:custGeom>
            <a:avLst/>
            <a:gdLst>
              <a:gd name="T0" fmla="*/ 609600 w 576"/>
              <a:gd name="T1" fmla="*/ 4267200 h 2832"/>
              <a:gd name="T2" fmla="*/ 609600 w 576"/>
              <a:gd name="T3" fmla="*/ 0 h 2832"/>
              <a:gd name="T4" fmla="*/ 0 w 576"/>
              <a:gd name="T5" fmla="*/ 0 h 2832"/>
              <a:gd name="T6" fmla="*/ 0 60000 65536"/>
              <a:gd name="T7" fmla="*/ 0 60000 65536"/>
              <a:gd name="T8" fmla="*/ 0 60000 65536"/>
              <a:gd name="T9" fmla="*/ 0 w 576"/>
              <a:gd name="T10" fmla="*/ 0 h 2832"/>
              <a:gd name="T11" fmla="*/ 576 w 576"/>
              <a:gd name="T12" fmla="*/ 2832 h 28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2832">
                <a:moveTo>
                  <a:pt x="576" y="2832"/>
                </a:moveTo>
                <a:lnTo>
                  <a:pt x="576" y="0"/>
                </a:lnTo>
                <a:lnTo>
                  <a:pt x="0" y="0"/>
                </a:lnTo>
              </a:path>
            </a:pathLst>
          </a:cu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91" name="Line 62"/>
          <p:cNvSpPr>
            <a:spLocks noChangeShapeType="1"/>
          </p:cNvSpPr>
          <p:nvPr/>
        </p:nvSpPr>
        <p:spPr bwMode="auto">
          <a:xfrm flipH="1">
            <a:off x="4953000" y="6096000"/>
            <a:ext cx="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92" name="Line 63"/>
          <p:cNvSpPr>
            <a:spLocks noChangeShapeType="1"/>
          </p:cNvSpPr>
          <p:nvPr/>
        </p:nvSpPr>
        <p:spPr bwMode="auto">
          <a:xfrm flipH="1">
            <a:off x="1714499" y="6091239"/>
            <a:ext cx="9525" cy="309562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93" name="Text Box 64"/>
          <p:cNvSpPr txBox="1">
            <a:spLocks noChangeArrowheads="1"/>
          </p:cNvSpPr>
          <p:nvPr/>
        </p:nvSpPr>
        <p:spPr bwMode="auto">
          <a:xfrm>
            <a:off x="331673" y="4225502"/>
            <a:ext cx="6149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 dirty="0" err="1">
                <a:latin typeface="+mn-lt"/>
              </a:rPr>
              <a:t>Dest</a:t>
            </a:r>
            <a:endParaRPr lang="en-US" sz="1800" b="1" dirty="0">
              <a:latin typeface="+mn-lt"/>
            </a:endParaRPr>
          </a:p>
        </p:txBody>
      </p:sp>
      <p:sp>
        <p:nvSpPr>
          <p:cNvPr id="49195" name="AutoShape 66"/>
          <p:cNvSpPr>
            <a:spLocks noChangeArrowheads="1"/>
          </p:cNvSpPr>
          <p:nvPr/>
        </p:nvSpPr>
        <p:spPr bwMode="auto">
          <a:xfrm flipV="1">
            <a:off x="8426450" y="1371600"/>
            <a:ext cx="457200" cy="1143000"/>
          </a:xfrm>
          <a:prstGeom prst="upArrow">
            <a:avLst>
              <a:gd name="adj1" fmla="val 50000"/>
              <a:gd name="adj2" fmla="val 62500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96" name="Text Box 67"/>
          <p:cNvSpPr txBox="1">
            <a:spLocks noChangeArrowheads="1"/>
          </p:cNvSpPr>
          <p:nvPr/>
        </p:nvSpPr>
        <p:spPr bwMode="auto">
          <a:xfrm>
            <a:off x="8199438" y="2589491"/>
            <a:ext cx="8040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+mn-lt"/>
              </a:rPr>
              <a:t>Oldest</a:t>
            </a:r>
          </a:p>
        </p:txBody>
      </p:sp>
      <p:sp>
        <p:nvSpPr>
          <p:cNvPr id="49197" name="Text Box 68"/>
          <p:cNvSpPr txBox="1">
            <a:spLocks noChangeArrowheads="1"/>
          </p:cNvSpPr>
          <p:nvPr/>
        </p:nvSpPr>
        <p:spPr bwMode="auto">
          <a:xfrm>
            <a:off x="8153400" y="989291"/>
            <a:ext cx="9053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+mn-lt"/>
              </a:rPr>
              <a:t>Newest</a:t>
            </a:r>
          </a:p>
        </p:txBody>
      </p:sp>
      <p:grpSp>
        <p:nvGrpSpPr>
          <p:cNvPr id="49198" name="Group 69"/>
          <p:cNvGrpSpPr>
            <a:grpSpLocks/>
          </p:cNvGrpSpPr>
          <p:nvPr/>
        </p:nvGrpSpPr>
        <p:grpSpPr bwMode="auto">
          <a:xfrm rot="-5400000">
            <a:off x="1295400" y="560388"/>
            <a:ext cx="914400" cy="1219200"/>
            <a:chOff x="1872" y="1584"/>
            <a:chExt cx="576" cy="864"/>
          </a:xfrm>
        </p:grpSpPr>
        <p:sp>
          <p:nvSpPr>
            <p:cNvPr id="766022" name="Rectangle 70"/>
            <p:cNvSpPr>
              <a:spLocks noChangeArrowheads="1"/>
            </p:cNvSpPr>
            <p:nvPr/>
          </p:nvSpPr>
          <p:spPr bwMode="auto">
            <a:xfrm>
              <a:off x="1872" y="1584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6023" name="Rectangle 71"/>
            <p:cNvSpPr>
              <a:spLocks noChangeArrowheads="1"/>
            </p:cNvSpPr>
            <p:nvPr/>
          </p:nvSpPr>
          <p:spPr bwMode="auto">
            <a:xfrm>
              <a:off x="1872" y="1728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6024" name="Rectangle 72"/>
            <p:cNvSpPr>
              <a:spLocks noChangeArrowheads="1"/>
            </p:cNvSpPr>
            <p:nvPr/>
          </p:nvSpPr>
          <p:spPr bwMode="auto">
            <a:xfrm>
              <a:off x="1872" y="1872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6025" name="Rectangle 73"/>
            <p:cNvSpPr>
              <a:spLocks noChangeArrowheads="1"/>
            </p:cNvSpPr>
            <p:nvPr/>
          </p:nvSpPr>
          <p:spPr bwMode="auto">
            <a:xfrm>
              <a:off x="1872" y="2016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6026" name="Rectangle 74"/>
            <p:cNvSpPr>
              <a:spLocks noChangeArrowheads="1"/>
            </p:cNvSpPr>
            <p:nvPr/>
          </p:nvSpPr>
          <p:spPr bwMode="auto">
            <a:xfrm>
              <a:off x="1872" y="2160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6027" name="Rectangle 75"/>
            <p:cNvSpPr>
              <a:spLocks noChangeArrowheads="1"/>
            </p:cNvSpPr>
            <p:nvPr/>
          </p:nvSpPr>
          <p:spPr bwMode="auto">
            <a:xfrm>
              <a:off x="1872" y="2304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9199" name="Text Box 76"/>
          <p:cNvSpPr txBox="1">
            <a:spLocks noChangeArrowheads="1"/>
          </p:cNvSpPr>
          <p:nvPr/>
        </p:nvSpPr>
        <p:spPr bwMode="auto">
          <a:xfrm>
            <a:off x="6559550" y="4376241"/>
            <a:ext cx="1004827" cy="575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 dirty="0" smtClean="0">
                <a:latin typeface="+mn-lt"/>
              </a:rPr>
              <a:t>From </a:t>
            </a:r>
            <a:endParaRPr lang="en-US" sz="1800" b="1" dirty="0">
              <a:latin typeface="+mn-lt"/>
            </a:endParaRPr>
          </a:p>
          <a:p>
            <a:pPr>
              <a:lnSpc>
                <a:spcPct val="70000"/>
              </a:lnSpc>
            </a:pPr>
            <a:r>
              <a:rPr lang="en-US" sz="1800" b="1" dirty="0">
                <a:latin typeface="+mn-lt"/>
              </a:rPr>
              <a:t>Memory</a:t>
            </a:r>
          </a:p>
        </p:txBody>
      </p:sp>
      <p:sp>
        <p:nvSpPr>
          <p:cNvPr id="49200" name="Line 77"/>
          <p:cNvSpPr>
            <a:spLocks noChangeShapeType="1"/>
          </p:cNvSpPr>
          <p:nvPr/>
        </p:nvSpPr>
        <p:spPr bwMode="auto">
          <a:xfrm>
            <a:off x="7010400" y="4953000"/>
            <a:ext cx="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02" name="Text Box 83"/>
          <p:cNvSpPr txBox="1">
            <a:spLocks noChangeArrowheads="1"/>
          </p:cNvSpPr>
          <p:nvPr/>
        </p:nvSpPr>
        <p:spPr bwMode="auto">
          <a:xfrm>
            <a:off x="6248400" y="5027891"/>
            <a:ext cx="6149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+mn-lt"/>
              </a:rPr>
              <a:t>Dest</a:t>
            </a:r>
          </a:p>
        </p:txBody>
      </p:sp>
      <p:sp>
        <p:nvSpPr>
          <p:cNvPr id="49203" name="Text Box 84"/>
          <p:cNvSpPr txBox="1">
            <a:spLocks noChangeArrowheads="1"/>
          </p:cNvSpPr>
          <p:nvPr/>
        </p:nvSpPr>
        <p:spPr bwMode="auto">
          <a:xfrm>
            <a:off x="533400" y="1902947"/>
            <a:ext cx="23873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1" dirty="0">
                <a:latin typeface="+mn-lt"/>
              </a:rPr>
              <a:t>Reorder Buffer</a:t>
            </a:r>
            <a:endParaRPr lang="en-US" sz="1800" b="1" dirty="0">
              <a:latin typeface="+mn-lt"/>
            </a:endParaRPr>
          </a:p>
        </p:txBody>
      </p:sp>
      <p:sp>
        <p:nvSpPr>
          <p:cNvPr id="49204" name="Text Box 85"/>
          <p:cNvSpPr txBox="1">
            <a:spLocks noChangeArrowheads="1"/>
          </p:cNvSpPr>
          <p:nvPr/>
        </p:nvSpPr>
        <p:spPr bwMode="auto">
          <a:xfrm>
            <a:off x="1600200" y="3579347"/>
            <a:ext cx="152759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1" dirty="0">
                <a:latin typeface="+mn-lt"/>
              </a:rPr>
              <a:t>Registers</a:t>
            </a:r>
          </a:p>
        </p:txBody>
      </p:sp>
      <p:sp>
        <p:nvSpPr>
          <p:cNvPr id="49205" name="Line 86"/>
          <p:cNvSpPr>
            <a:spLocks noChangeShapeType="1"/>
          </p:cNvSpPr>
          <p:nvPr/>
        </p:nvSpPr>
        <p:spPr bwMode="auto">
          <a:xfrm>
            <a:off x="7010400" y="6096000"/>
            <a:ext cx="18226" cy="3048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06" name="Line 87"/>
          <p:cNvSpPr>
            <a:spLocks noChangeShapeType="1"/>
          </p:cNvSpPr>
          <p:nvPr/>
        </p:nvSpPr>
        <p:spPr bwMode="auto">
          <a:xfrm>
            <a:off x="2362200" y="1143000"/>
            <a:ext cx="1143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9294424"/>
              </p:ext>
            </p:extLst>
          </p:nvPr>
        </p:nvGraphicFramePr>
        <p:xfrm>
          <a:off x="3581400" y="929640"/>
          <a:ext cx="4190999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607"/>
                <a:gridCol w="717793"/>
                <a:gridCol w="1905000"/>
                <a:gridCol w="304800"/>
                <a:gridCol w="685799"/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[R3]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ST F4, 0(R3)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W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ROB7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ADDD F0,F4,F6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W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ROB6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437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F4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LD F4,0(R3)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W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ROB5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437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--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BNE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F0,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0, 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L</a:t>
                      </a:r>
                      <a:endParaRPr lang="en-US" sz="1600" b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ROB4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437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MULD F2,F10,F6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ROB3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437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F10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ADDD F10,F4,F0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ROB2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437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V3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LD F0, 10(R2)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W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ROB1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8097951"/>
              </p:ext>
            </p:extLst>
          </p:nvPr>
        </p:nvGraphicFramePr>
        <p:xfrm>
          <a:off x="437299" y="4566920"/>
          <a:ext cx="2284178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806"/>
                <a:gridCol w="736095"/>
                <a:gridCol w="1121277"/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US" sz="16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ADDD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R(F4),</a:t>
                      </a:r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V3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0" name="Text Box 64"/>
          <p:cNvSpPr txBox="1">
            <a:spLocks noChangeArrowheads="1"/>
          </p:cNvSpPr>
          <p:nvPr/>
        </p:nvSpPr>
        <p:spPr bwMode="auto">
          <a:xfrm>
            <a:off x="3629996" y="4225038"/>
            <a:ext cx="6149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 dirty="0" err="1">
                <a:latin typeface="+mn-lt"/>
              </a:rPr>
              <a:t>Dest</a:t>
            </a:r>
            <a:endParaRPr lang="en-US" sz="1800" b="1" dirty="0">
              <a:latin typeface="+mn-lt"/>
            </a:endParaRPr>
          </a:p>
        </p:txBody>
      </p:sp>
      <p:graphicFrame>
        <p:nvGraphicFramePr>
          <p:cNvPr id="91" name="Table 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1008395"/>
              </p:ext>
            </p:extLst>
          </p:nvPr>
        </p:nvGraphicFramePr>
        <p:xfrm>
          <a:off x="3735622" y="4566456"/>
          <a:ext cx="2284178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806"/>
                <a:gridCol w="790572"/>
                <a:gridCol w="106680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en-US" sz="16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MULD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,R(F6)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2" name="Table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024717"/>
              </p:ext>
            </p:extLst>
          </p:nvPr>
        </p:nvGraphicFramePr>
        <p:xfrm>
          <a:off x="6376766" y="5397223"/>
          <a:ext cx="1395634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1234"/>
                <a:gridCol w="914400"/>
              </a:tblGrid>
              <a:tr h="30480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9" name="Text Box 60"/>
          <p:cNvSpPr txBox="1">
            <a:spLocks noChangeArrowheads="1"/>
          </p:cNvSpPr>
          <p:nvPr/>
        </p:nvSpPr>
        <p:spPr bwMode="auto">
          <a:xfrm>
            <a:off x="6591181" y="619959"/>
            <a:ext cx="67601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 dirty="0" smtClean="0">
                <a:latin typeface="+mn-lt"/>
              </a:rPr>
              <a:t>State</a:t>
            </a:r>
            <a:endParaRPr lang="en-US" sz="1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94434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9" name="Rectangle 10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562850" cy="762000"/>
          </a:xfrm>
          <a:noFill/>
        </p:spPr>
        <p:txBody>
          <a:bodyPr/>
          <a:lstStyle/>
          <a:p>
            <a:r>
              <a:rPr lang="en-US" dirty="0" err="1" smtClean="0">
                <a:latin typeface="+mn-lt"/>
              </a:rPr>
              <a:t>Tomasulo</a:t>
            </a:r>
            <a:r>
              <a:rPr lang="en-US" dirty="0" smtClean="0">
                <a:latin typeface="+mn-lt"/>
              </a:rPr>
              <a:t> With ROB</a:t>
            </a:r>
          </a:p>
        </p:txBody>
      </p:sp>
      <p:sp>
        <p:nvSpPr>
          <p:cNvPr id="49160" name="Line 11"/>
          <p:cNvSpPr>
            <a:spLocks noChangeShapeType="1"/>
          </p:cNvSpPr>
          <p:nvPr/>
        </p:nvSpPr>
        <p:spPr bwMode="auto">
          <a:xfrm>
            <a:off x="304800" y="6477000"/>
            <a:ext cx="85344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1" name="Text Box 12"/>
          <p:cNvSpPr txBox="1">
            <a:spLocks noChangeArrowheads="1"/>
          </p:cNvSpPr>
          <p:nvPr/>
        </p:nvSpPr>
        <p:spPr bwMode="auto">
          <a:xfrm>
            <a:off x="6526213" y="3741110"/>
            <a:ext cx="1004827" cy="563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+mn-lt"/>
              </a:rPr>
              <a:t>To</a:t>
            </a:r>
          </a:p>
          <a:p>
            <a:pPr>
              <a:lnSpc>
                <a:spcPct val="70000"/>
              </a:lnSpc>
            </a:pPr>
            <a:r>
              <a:rPr lang="en-US" sz="1800" b="1">
                <a:latin typeface="+mn-lt"/>
              </a:rPr>
              <a:t>Memory</a:t>
            </a:r>
          </a:p>
        </p:txBody>
      </p:sp>
      <p:sp>
        <p:nvSpPr>
          <p:cNvPr id="765965" name="Rectangle 13"/>
          <p:cNvSpPr>
            <a:spLocks noChangeArrowheads="1"/>
          </p:cNvSpPr>
          <p:nvPr/>
        </p:nvSpPr>
        <p:spPr bwMode="auto">
          <a:xfrm>
            <a:off x="1181100" y="5791200"/>
            <a:ext cx="10668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b="1"/>
              <a:t>FP adders</a:t>
            </a:r>
          </a:p>
        </p:txBody>
      </p:sp>
      <p:sp>
        <p:nvSpPr>
          <p:cNvPr id="765966" name="Rectangle 14"/>
          <p:cNvSpPr>
            <a:spLocks noChangeArrowheads="1"/>
          </p:cNvSpPr>
          <p:nvPr/>
        </p:nvSpPr>
        <p:spPr bwMode="auto">
          <a:xfrm>
            <a:off x="4252913" y="5791200"/>
            <a:ext cx="14478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b="1"/>
              <a:t>FP multipliers</a:t>
            </a:r>
          </a:p>
        </p:txBody>
      </p:sp>
      <p:sp>
        <p:nvSpPr>
          <p:cNvPr id="49164" name="Line 15"/>
          <p:cNvSpPr>
            <a:spLocks noChangeShapeType="1"/>
          </p:cNvSpPr>
          <p:nvPr/>
        </p:nvSpPr>
        <p:spPr bwMode="auto">
          <a:xfrm>
            <a:off x="1357313" y="5257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5" name="Line 16"/>
          <p:cNvSpPr>
            <a:spLocks noChangeShapeType="1"/>
          </p:cNvSpPr>
          <p:nvPr/>
        </p:nvSpPr>
        <p:spPr bwMode="auto">
          <a:xfrm>
            <a:off x="2043113" y="5257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6" name="Line 17"/>
          <p:cNvSpPr>
            <a:spLocks noChangeShapeType="1"/>
          </p:cNvSpPr>
          <p:nvPr/>
        </p:nvSpPr>
        <p:spPr bwMode="auto">
          <a:xfrm>
            <a:off x="4481513" y="5181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7" name="Line 18"/>
          <p:cNvSpPr>
            <a:spLocks noChangeShapeType="1"/>
          </p:cNvSpPr>
          <p:nvPr/>
        </p:nvSpPr>
        <p:spPr bwMode="auto">
          <a:xfrm>
            <a:off x="5395913" y="5181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8" name="Text Box 19"/>
          <p:cNvSpPr txBox="1">
            <a:spLocks noChangeArrowheads="1"/>
          </p:cNvSpPr>
          <p:nvPr/>
        </p:nvSpPr>
        <p:spPr bwMode="auto">
          <a:xfrm>
            <a:off x="2655888" y="5282298"/>
            <a:ext cx="137044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+mn-lt"/>
              </a:rPr>
              <a:t>Reservation </a:t>
            </a:r>
          </a:p>
          <a:p>
            <a:r>
              <a:rPr lang="en-US" sz="1800" b="1">
                <a:latin typeface="+mn-lt"/>
              </a:rPr>
              <a:t>Stations</a:t>
            </a:r>
          </a:p>
        </p:txBody>
      </p:sp>
      <p:sp>
        <p:nvSpPr>
          <p:cNvPr id="49169" name="Line 20"/>
          <p:cNvSpPr>
            <a:spLocks noChangeShapeType="1"/>
          </p:cNvSpPr>
          <p:nvPr/>
        </p:nvSpPr>
        <p:spPr bwMode="auto">
          <a:xfrm flipV="1">
            <a:off x="2514600" y="5257800"/>
            <a:ext cx="0" cy="1219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0" name="Line 21"/>
          <p:cNvSpPr>
            <a:spLocks noChangeShapeType="1"/>
          </p:cNvSpPr>
          <p:nvPr/>
        </p:nvSpPr>
        <p:spPr bwMode="auto">
          <a:xfrm flipV="1">
            <a:off x="5867400" y="5257800"/>
            <a:ext cx="0" cy="1219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1" name="Text Box 22"/>
          <p:cNvSpPr txBox="1">
            <a:spLocks noChangeArrowheads="1"/>
          </p:cNvSpPr>
          <p:nvPr/>
        </p:nvSpPr>
        <p:spPr bwMode="auto">
          <a:xfrm>
            <a:off x="228600" y="911910"/>
            <a:ext cx="82105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+mn-lt"/>
              </a:rPr>
              <a:t>FP Op</a:t>
            </a:r>
          </a:p>
          <a:p>
            <a:r>
              <a:rPr lang="en-US" sz="1800" b="1">
                <a:latin typeface="+mn-lt"/>
              </a:rPr>
              <a:t>Queue</a:t>
            </a:r>
          </a:p>
        </p:txBody>
      </p:sp>
      <p:grpSp>
        <p:nvGrpSpPr>
          <p:cNvPr id="49172" name="Group 23"/>
          <p:cNvGrpSpPr>
            <a:grpSpLocks/>
          </p:cNvGrpSpPr>
          <p:nvPr/>
        </p:nvGrpSpPr>
        <p:grpSpPr bwMode="auto">
          <a:xfrm>
            <a:off x="3505201" y="3673364"/>
            <a:ext cx="1600199" cy="588579"/>
            <a:chOff x="3456" y="1200"/>
            <a:chExt cx="1392" cy="512"/>
          </a:xfrm>
        </p:grpSpPr>
        <p:sp>
          <p:nvSpPr>
            <p:cNvPr id="765976" name="Rectangle 24"/>
            <p:cNvSpPr>
              <a:spLocks noChangeArrowheads="1"/>
            </p:cNvSpPr>
            <p:nvPr/>
          </p:nvSpPr>
          <p:spPr bwMode="auto">
            <a:xfrm>
              <a:off x="3456" y="1200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5977" name="Rectangle 25"/>
            <p:cNvSpPr>
              <a:spLocks noChangeArrowheads="1"/>
            </p:cNvSpPr>
            <p:nvPr/>
          </p:nvSpPr>
          <p:spPr bwMode="auto">
            <a:xfrm>
              <a:off x="3456" y="1328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5978" name="Rectangle 26"/>
            <p:cNvSpPr>
              <a:spLocks noChangeArrowheads="1"/>
            </p:cNvSpPr>
            <p:nvPr/>
          </p:nvSpPr>
          <p:spPr bwMode="auto">
            <a:xfrm>
              <a:off x="3456" y="1456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5979" name="Rectangle 27"/>
            <p:cNvSpPr>
              <a:spLocks noChangeArrowheads="1"/>
            </p:cNvSpPr>
            <p:nvPr/>
          </p:nvSpPr>
          <p:spPr bwMode="auto">
            <a:xfrm>
              <a:off x="3456" y="1584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9173" name="Freeform 28"/>
          <p:cNvSpPr>
            <a:spLocks/>
          </p:cNvSpPr>
          <p:nvPr/>
        </p:nvSpPr>
        <p:spPr bwMode="auto">
          <a:xfrm>
            <a:off x="4953000" y="3429000"/>
            <a:ext cx="2057400" cy="533400"/>
          </a:xfrm>
          <a:custGeom>
            <a:avLst/>
            <a:gdLst>
              <a:gd name="T0" fmla="*/ 0 w 1296"/>
              <a:gd name="T1" fmla="*/ 0 h 480"/>
              <a:gd name="T2" fmla="*/ 2057400 w 1296"/>
              <a:gd name="T3" fmla="*/ 0 h 480"/>
              <a:gd name="T4" fmla="*/ 2057400 w 1296"/>
              <a:gd name="T5" fmla="*/ 533400 h 480"/>
              <a:gd name="T6" fmla="*/ 0 60000 65536"/>
              <a:gd name="T7" fmla="*/ 0 60000 65536"/>
              <a:gd name="T8" fmla="*/ 0 60000 65536"/>
              <a:gd name="T9" fmla="*/ 0 w 1296"/>
              <a:gd name="T10" fmla="*/ 0 h 480"/>
              <a:gd name="T11" fmla="*/ 1296 w 1296"/>
              <a:gd name="T12" fmla="*/ 480 h 4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96" h="480">
                <a:moveTo>
                  <a:pt x="0" y="0"/>
                </a:moveTo>
                <a:lnTo>
                  <a:pt x="1296" y="0"/>
                </a:lnTo>
                <a:lnTo>
                  <a:pt x="1296" y="480"/>
                </a:lnTo>
              </a:path>
            </a:pathLst>
          </a:cu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88" name="Line 59"/>
          <p:cNvSpPr>
            <a:spLocks noChangeShapeType="1"/>
          </p:cNvSpPr>
          <p:nvPr/>
        </p:nvSpPr>
        <p:spPr bwMode="auto">
          <a:xfrm>
            <a:off x="4953000" y="3276600"/>
            <a:ext cx="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90" name="Freeform 61"/>
          <p:cNvSpPr>
            <a:spLocks/>
          </p:cNvSpPr>
          <p:nvPr/>
        </p:nvSpPr>
        <p:spPr bwMode="auto">
          <a:xfrm>
            <a:off x="7772400" y="2209800"/>
            <a:ext cx="381000" cy="4267200"/>
          </a:xfrm>
          <a:custGeom>
            <a:avLst/>
            <a:gdLst>
              <a:gd name="T0" fmla="*/ 609600 w 576"/>
              <a:gd name="T1" fmla="*/ 4267200 h 2832"/>
              <a:gd name="T2" fmla="*/ 609600 w 576"/>
              <a:gd name="T3" fmla="*/ 0 h 2832"/>
              <a:gd name="T4" fmla="*/ 0 w 576"/>
              <a:gd name="T5" fmla="*/ 0 h 2832"/>
              <a:gd name="T6" fmla="*/ 0 60000 65536"/>
              <a:gd name="T7" fmla="*/ 0 60000 65536"/>
              <a:gd name="T8" fmla="*/ 0 60000 65536"/>
              <a:gd name="T9" fmla="*/ 0 w 576"/>
              <a:gd name="T10" fmla="*/ 0 h 2832"/>
              <a:gd name="T11" fmla="*/ 576 w 576"/>
              <a:gd name="T12" fmla="*/ 2832 h 28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2832">
                <a:moveTo>
                  <a:pt x="576" y="2832"/>
                </a:moveTo>
                <a:lnTo>
                  <a:pt x="576" y="0"/>
                </a:lnTo>
                <a:lnTo>
                  <a:pt x="0" y="0"/>
                </a:lnTo>
              </a:path>
            </a:pathLst>
          </a:cu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91" name="Line 62"/>
          <p:cNvSpPr>
            <a:spLocks noChangeShapeType="1"/>
          </p:cNvSpPr>
          <p:nvPr/>
        </p:nvSpPr>
        <p:spPr bwMode="auto">
          <a:xfrm flipH="1">
            <a:off x="4953000" y="6096000"/>
            <a:ext cx="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92" name="Line 63"/>
          <p:cNvSpPr>
            <a:spLocks noChangeShapeType="1"/>
          </p:cNvSpPr>
          <p:nvPr/>
        </p:nvSpPr>
        <p:spPr bwMode="auto">
          <a:xfrm flipH="1">
            <a:off x="1714499" y="6091239"/>
            <a:ext cx="9525" cy="309562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93" name="Text Box 64"/>
          <p:cNvSpPr txBox="1">
            <a:spLocks noChangeArrowheads="1"/>
          </p:cNvSpPr>
          <p:nvPr/>
        </p:nvSpPr>
        <p:spPr bwMode="auto">
          <a:xfrm>
            <a:off x="331673" y="4225502"/>
            <a:ext cx="6149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 dirty="0" err="1">
                <a:latin typeface="+mn-lt"/>
              </a:rPr>
              <a:t>Dest</a:t>
            </a:r>
            <a:endParaRPr lang="en-US" sz="1800" b="1" dirty="0">
              <a:latin typeface="+mn-lt"/>
            </a:endParaRPr>
          </a:p>
        </p:txBody>
      </p:sp>
      <p:sp>
        <p:nvSpPr>
          <p:cNvPr id="49195" name="AutoShape 66"/>
          <p:cNvSpPr>
            <a:spLocks noChangeArrowheads="1"/>
          </p:cNvSpPr>
          <p:nvPr/>
        </p:nvSpPr>
        <p:spPr bwMode="auto">
          <a:xfrm flipV="1">
            <a:off x="8426450" y="1371600"/>
            <a:ext cx="457200" cy="1143000"/>
          </a:xfrm>
          <a:prstGeom prst="upArrow">
            <a:avLst>
              <a:gd name="adj1" fmla="val 50000"/>
              <a:gd name="adj2" fmla="val 62500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96" name="Text Box 67"/>
          <p:cNvSpPr txBox="1">
            <a:spLocks noChangeArrowheads="1"/>
          </p:cNvSpPr>
          <p:nvPr/>
        </p:nvSpPr>
        <p:spPr bwMode="auto">
          <a:xfrm>
            <a:off x="8199438" y="2589491"/>
            <a:ext cx="8040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+mn-lt"/>
              </a:rPr>
              <a:t>Oldest</a:t>
            </a:r>
          </a:p>
        </p:txBody>
      </p:sp>
      <p:sp>
        <p:nvSpPr>
          <p:cNvPr id="49197" name="Text Box 68"/>
          <p:cNvSpPr txBox="1">
            <a:spLocks noChangeArrowheads="1"/>
          </p:cNvSpPr>
          <p:nvPr/>
        </p:nvSpPr>
        <p:spPr bwMode="auto">
          <a:xfrm>
            <a:off x="8153400" y="989291"/>
            <a:ext cx="9053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+mn-lt"/>
              </a:rPr>
              <a:t>Newest</a:t>
            </a:r>
          </a:p>
        </p:txBody>
      </p:sp>
      <p:grpSp>
        <p:nvGrpSpPr>
          <p:cNvPr id="49198" name="Group 69"/>
          <p:cNvGrpSpPr>
            <a:grpSpLocks/>
          </p:cNvGrpSpPr>
          <p:nvPr/>
        </p:nvGrpSpPr>
        <p:grpSpPr bwMode="auto">
          <a:xfrm rot="-5400000">
            <a:off x="1295400" y="560388"/>
            <a:ext cx="914400" cy="1219200"/>
            <a:chOff x="1872" y="1584"/>
            <a:chExt cx="576" cy="864"/>
          </a:xfrm>
        </p:grpSpPr>
        <p:sp>
          <p:nvSpPr>
            <p:cNvPr id="766022" name="Rectangle 70"/>
            <p:cNvSpPr>
              <a:spLocks noChangeArrowheads="1"/>
            </p:cNvSpPr>
            <p:nvPr/>
          </p:nvSpPr>
          <p:spPr bwMode="auto">
            <a:xfrm>
              <a:off x="1872" y="1584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6023" name="Rectangle 71"/>
            <p:cNvSpPr>
              <a:spLocks noChangeArrowheads="1"/>
            </p:cNvSpPr>
            <p:nvPr/>
          </p:nvSpPr>
          <p:spPr bwMode="auto">
            <a:xfrm>
              <a:off x="1872" y="1728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6024" name="Rectangle 72"/>
            <p:cNvSpPr>
              <a:spLocks noChangeArrowheads="1"/>
            </p:cNvSpPr>
            <p:nvPr/>
          </p:nvSpPr>
          <p:spPr bwMode="auto">
            <a:xfrm>
              <a:off x="1872" y="1872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6025" name="Rectangle 73"/>
            <p:cNvSpPr>
              <a:spLocks noChangeArrowheads="1"/>
            </p:cNvSpPr>
            <p:nvPr/>
          </p:nvSpPr>
          <p:spPr bwMode="auto">
            <a:xfrm>
              <a:off x="1872" y="2016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6026" name="Rectangle 74"/>
            <p:cNvSpPr>
              <a:spLocks noChangeArrowheads="1"/>
            </p:cNvSpPr>
            <p:nvPr/>
          </p:nvSpPr>
          <p:spPr bwMode="auto">
            <a:xfrm>
              <a:off x="1872" y="2160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6027" name="Rectangle 75"/>
            <p:cNvSpPr>
              <a:spLocks noChangeArrowheads="1"/>
            </p:cNvSpPr>
            <p:nvPr/>
          </p:nvSpPr>
          <p:spPr bwMode="auto">
            <a:xfrm>
              <a:off x="1872" y="2304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9199" name="Text Box 76"/>
          <p:cNvSpPr txBox="1">
            <a:spLocks noChangeArrowheads="1"/>
          </p:cNvSpPr>
          <p:nvPr/>
        </p:nvSpPr>
        <p:spPr bwMode="auto">
          <a:xfrm>
            <a:off x="6559550" y="4376241"/>
            <a:ext cx="1004827" cy="575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 dirty="0" smtClean="0">
                <a:latin typeface="+mn-lt"/>
              </a:rPr>
              <a:t>From </a:t>
            </a:r>
            <a:endParaRPr lang="en-US" sz="1800" b="1" dirty="0">
              <a:latin typeface="+mn-lt"/>
            </a:endParaRPr>
          </a:p>
          <a:p>
            <a:pPr>
              <a:lnSpc>
                <a:spcPct val="70000"/>
              </a:lnSpc>
            </a:pPr>
            <a:r>
              <a:rPr lang="en-US" sz="1800" b="1" dirty="0">
                <a:latin typeface="+mn-lt"/>
              </a:rPr>
              <a:t>Memory</a:t>
            </a:r>
          </a:p>
        </p:txBody>
      </p:sp>
      <p:sp>
        <p:nvSpPr>
          <p:cNvPr id="49200" name="Line 77"/>
          <p:cNvSpPr>
            <a:spLocks noChangeShapeType="1"/>
          </p:cNvSpPr>
          <p:nvPr/>
        </p:nvSpPr>
        <p:spPr bwMode="auto">
          <a:xfrm>
            <a:off x="7010400" y="4953000"/>
            <a:ext cx="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02" name="Text Box 83"/>
          <p:cNvSpPr txBox="1">
            <a:spLocks noChangeArrowheads="1"/>
          </p:cNvSpPr>
          <p:nvPr/>
        </p:nvSpPr>
        <p:spPr bwMode="auto">
          <a:xfrm>
            <a:off x="6248400" y="5027891"/>
            <a:ext cx="6149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+mn-lt"/>
              </a:rPr>
              <a:t>Dest</a:t>
            </a:r>
          </a:p>
        </p:txBody>
      </p:sp>
      <p:sp>
        <p:nvSpPr>
          <p:cNvPr id="49203" name="Text Box 84"/>
          <p:cNvSpPr txBox="1">
            <a:spLocks noChangeArrowheads="1"/>
          </p:cNvSpPr>
          <p:nvPr/>
        </p:nvSpPr>
        <p:spPr bwMode="auto">
          <a:xfrm>
            <a:off x="533400" y="1902947"/>
            <a:ext cx="23873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1" dirty="0">
                <a:latin typeface="+mn-lt"/>
              </a:rPr>
              <a:t>Reorder Buffer</a:t>
            </a:r>
            <a:endParaRPr lang="en-US" sz="1800" b="1" dirty="0">
              <a:latin typeface="+mn-lt"/>
            </a:endParaRPr>
          </a:p>
        </p:txBody>
      </p:sp>
      <p:sp>
        <p:nvSpPr>
          <p:cNvPr id="49204" name="Text Box 85"/>
          <p:cNvSpPr txBox="1">
            <a:spLocks noChangeArrowheads="1"/>
          </p:cNvSpPr>
          <p:nvPr/>
        </p:nvSpPr>
        <p:spPr bwMode="auto">
          <a:xfrm>
            <a:off x="1600200" y="3579347"/>
            <a:ext cx="152759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1" dirty="0">
                <a:latin typeface="+mn-lt"/>
              </a:rPr>
              <a:t>Registers</a:t>
            </a:r>
          </a:p>
        </p:txBody>
      </p:sp>
      <p:sp>
        <p:nvSpPr>
          <p:cNvPr id="49205" name="Line 86"/>
          <p:cNvSpPr>
            <a:spLocks noChangeShapeType="1"/>
          </p:cNvSpPr>
          <p:nvPr/>
        </p:nvSpPr>
        <p:spPr bwMode="auto">
          <a:xfrm>
            <a:off x="7010400" y="6096000"/>
            <a:ext cx="18226" cy="3048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06" name="Line 87"/>
          <p:cNvSpPr>
            <a:spLocks noChangeShapeType="1"/>
          </p:cNvSpPr>
          <p:nvPr/>
        </p:nvSpPr>
        <p:spPr bwMode="auto">
          <a:xfrm>
            <a:off x="2362200" y="1143000"/>
            <a:ext cx="1143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384680"/>
              </p:ext>
            </p:extLst>
          </p:nvPr>
        </p:nvGraphicFramePr>
        <p:xfrm>
          <a:off x="3581400" y="929640"/>
          <a:ext cx="4190999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607"/>
                <a:gridCol w="717793"/>
                <a:gridCol w="1905000"/>
                <a:gridCol w="304800"/>
                <a:gridCol w="685799"/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[R3]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ST F4, 0(R3)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W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ROB7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ADDD F0,F4,F6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W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ROB6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437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F4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LD F4,0(R3)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W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ROB5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437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--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BNE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F0,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0, 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L</a:t>
                      </a:r>
                      <a:endParaRPr lang="en-US" sz="1600" b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ROB4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437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MULD F2,F10,F6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ROB3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437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F10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ADDD F10,F4,F0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ROB2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437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V3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LD F0, 10(R2)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ROB1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6707275"/>
              </p:ext>
            </p:extLst>
          </p:nvPr>
        </p:nvGraphicFramePr>
        <p:xfrm>
          <a:off x="437299" y="4566920"/>
          <a:ext cx="2284178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806"/>
                <a:gridCol w="736095"/>
                <a:gridCol w="1121277"/>
              </a:tblGrid>
              <a:tr h="30480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0" name="Text Box 64"/>
          <p:cNvSpPr txBox="1">
            <a:spLocks noChangeArrowheads="1"/>
          </p:cNvSpPr>
          <p:nvPr/>
        </p:nvSpPr>
        <p:spPr bwMode="auto">
          <a:xfrm>
            <a:off x="3629996" y="4225038"/>
            <a:ext cx="6149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 dirty="0" err="1">
                <a:latin typeface="+mn-lt"/>
              </a:rPr>
              <a:t>Dest</a:t>
            </a:r>
            <a:endParaRPr lang="en-US" sz="1800" b="1" dirty="0">
              <a:latin typeface="+mn-lt"/>
            </a:endParaRPr>
          </a:p>
        </p:txBody>
      </p:sp>
      <p:graphicFrame>
        <p:nvGraphicFramePr>
          <p:cNvPr id="91" name="Table 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52054"/>
              </p:ext>
            </p:extLst>
          </p:nvPr>
        </p:nvGraphicFramePr>
        <p:xfrm>
          <a:off x="3735622" y="4566456"/>
          <a:ext cx="2284178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806"/>
                <a:gridCol w="790572"/>
                <a:gridCol w="106680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en-US" sz="16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MULD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,R(F6)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2" name="Table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586736"/>
              </p:ext>
            </p:extLst>
          </p:nvPr>
        </p:nvGraphicFramePr>
        <p:xfrm>
          <a:off x="6376766" y="5397223"/>
          <a:ext cx="1395634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1234"/>
                <a:gridCol w="914400"/>
              </a:tblGrid>
              <a:tr h="30480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9" name="Text Box 60"/>
          <p:cNvSpPr txBox="1">
            <a:spLocks noChangeArrowheads="1"/>
          </p:cNvSpPr>
          <p:nvPr/>
        </p:nvSpPr>
        <p:spPr bwMode="auto">
          <a:xfrm>
            <a:off x="6591181" y="619959"/>
            <a:ext cx="67601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 dirty="0" smtClean="0">
                <a:latin typeface="+mn-lt"/>
              </a:rPr>
              <a:t>State</a:t>
            </a:r>
            <a:endParaRPr lang="en-US" sz="1800" b="1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77492" y="3581400"/>
            <a:ext cx="7072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F0=V3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579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Exploiting More ILP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Branch prediction reduces stalls but may not be sufficient to generate the desired amount of ILP</a:t>
            </a:r>
          </a:p>
          <a:p>
            <a:r>
              <a:rPr lang="en-US" dirty="0" smtClean="0"/>
              <a:t>One way to overcome control dependencies is with </a:t>
            </a:r>
            <a:r>
              <a:rPr lang="en-US" b="1" dirty="0" smtClean="0"/>
              <a:t>speculation</a:t>
            </a:r>
          </a:p>
          <a:p>
            <a:pPr lvl="1"/>
            <a:r>
              <a:rPr lang="en-US" dirty="0" smtClean="0"/>
              <a:t>Make a guess and execute program as if our guess is correct</a:t>
            </a:r>
          </a:p>
          <a:p>
            <a:pPr lvl="1"/>
            <a:r>
              <a:rPr lang="en-US" dirty="0" smtClean="0"/>
              <a:t>Need mechanisms to handle the case when the speculation is incorrect</a:t>
            </a:r>
          </a:p>
          <a:p>
            <a:r>
              <a:rPr lang="en-US" dirty="0" smtClean="0"/>
              <a:t>Can do some speculation in the compiler</a:t>
            </a:r>
          </a:p>
          <a:p>
            <a:pPr lvl="1"/>
            <a:r>
              <a:rPr lang="en-US" dirty="0" smtClean="0"/>
              <a:t>We saw this previously with reordered / duplicated instructions around branches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0237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9" name="Rectangle 10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562850" cy="762000"/>
          </a:xfrm>
          <a:noFill/>
        </p:spPr>
        <p:txBody>
          <a:bodyPr/>
          <a:lstStyle/>
          <a:p>
            <a:r>
              <a:rPr lang="en-US" dirty="0" err="1" smtClean="0">
                <a:latin typeface="+mn-lt"/>
              </a:rPr>
              <a:t>Tomasulo</a:t>
            </a:r>
            <a:r>
              <a:rPr lang="en-US" dirty="0" smtClean="0">
                <a:latin typeface="+mn-lt"/>
              </a:rPr>
              <a:t> With ROB</a:t>
            </a:r>
          </a:p>
        </p:txBody>
      </p:sp>
      <p:sp>
        <p:nvSpPr>
          <p:cNvPr id="49160" name="Line 11"/>
          <p:cNvSpPr>
            <a:spLocks noChangeShapeType="1"/>
          </p:cNvSpPr>
          <p:nvPr/>
        </p:nvSpPr>
        <p:spPr bwMode="auto">
          <a:xfrm>
            <a:off x="304800" y="6477000"/>
            <a:ext cx="85344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1" name="Text Box 12"/>
          <p:cNvSpPr txBox="1">
            <a:spLocks noChangeArrowheads="1"/>
          </p:cNvSpPr>
          <p:nvPr/>
        </p:nvSpPr>
        <p:spPr bwMode="auto">
          <a:xfrm>
            <a:off x="6526213" y="3741110"/>
            <a:ext cx="1004827" cy="563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+mn-lt"/>
              </a:rPr>
              <a:t>To</a:t>
            </a:r>
          </a:p>
          <a:p>
            <a:pPr>
              <a:lnSpc>
                <a:spcPct val="70000"/>
              </a:lnSpc>
            </a:pPr>
            <a:r>
              <a:rPr lang="en-US" sz="1800" b="1">
                <a:latin typeface="+mn-lt"/>
              </a:rPr>
              <a:t>Memory</a:t>
            </a:r>
          </a:p>
        </p:txBody>
      </p:sp>
      <p:sp>
        <p:nvSpPr>
          <p:cNvPr id="765965" name="Rectangle 13"/>
          <p:cNvSpPr>
            <a:spLocks noChangeArrowheads="1"/>
          </p:cNvSpPr>
          <p:nvPr/>
        </p:nvSpPr>
        <p:spPr bwMode="auto">
          <a:xfrm>
            <a:off x="1181100" y="5791200"/>
            <a:ext cx="10668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b="1"/>
              <a:t>FP adders</a:t>
            </a:r>
          </a:p>
        </p:txBody>
      </p:sp>
      <p:sp>
        <p:nvSpPr>
          <p:cNvPr id="765966" name="Rectangle 14"/>
          <p:cNvSpPr>
            <a:spLocks noChangeArrowheads="1"/>
          </p:cNvSpPr>
          <p:nvPr/>
        </p:nvSpPr>
        <p:spPr bwMode="auto">
          <a:xfrm>
            <a:off x="4252913" y="5791200"/>
            <a:ext cx="14478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b="1"/>
              <a:t>FP multipliers</a:t>
            </a:r>
          </a:p>
        </p:txBody>
      </p:sp>
      <p:sp>
        <p:nvSpPr>
          <p:cNvPr id="49164" name="Line 15"/>
          <p:cNvSpPr>
            <a:spLocks noChangeShapeType="1"/>
          </p:cNvSpPr>
          <p:nvPr/>
        </p:nvSpPr>
        <p:spPr bwMode="auto">
          <a:xfrm>
            <a:off x="1357313" y="5257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5" name="Line 16"/>
          <p:cNvSpPr>
            <a:spLocks noChangeShapeType="1"/>
          </p:cNvSpPr>
          <p:nvPr/>
        </p:nvSpPr>
        <p:spPr bwMode="auto">
          <a:xfrm>
            <a:off x="2043113" y="5257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6" name="Line 17"/>
          <p:cNvSpPr>
            <a:spLocks noChangeShapeType="1"/>
          </p:cNvSpPr>
          <p:nvPr/>
        </p:nvSpPr>
        <p:spPr bwMode="auto">
          <a:xfrm>
            <a:off x="4481513" y="5181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7" name="Line 18"/>
          <p:cNvSpPr>
            <a:spLocks noChangeShapeType="1"/>
          </p:cNvSpPr>
          <p:nvPr/>
        </p:nvSpPr>
        <p:spPr bwMode="auto">
          <a:xfrm>
            <a:off x="5395913" y="5181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8" name="Text Box 19"/>
          <p:cNvSpPr txBox="1">
            <a:spLocks noChangeArrowheads="1"/>
          </p:cNvSpPr>
          <p:nvPr/>
        </p:nvSpPr>
        <p:spPr bwMode="auto">
          <a:xfrm>
            <a:off x="2655888" y="5282298"/>
            <a:ext cx="137044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+mn-lt"/>
              </a:rPr>
              <a:t>Reservation </a:t>
            </a:r>
          </a:p>
          <a:p>
            <a:r>
              <a:rPr lang="en-US" sz="1800" b="1">
                <a:latin typeface="+mn-lt"/>
              </a:rPr>
              <a:t>Stations</a:t>
            </a:r>
          </a:p>
        </p:txBody>
      </p:sp>
      <p:sp>
        <p:nvSpPr>
          <p:cNvPr id="49169" name="Line 20"/>
          <p:cNvSpPr>
            <a:spLocks noChangeShapeType="1"/>
          </p:cNvSpPr>
          <p:nvPr/>
        </p:nvSpPr>
        <p:spPr bwMode="auto">
          <a:xfrm flipV="1">
            <a:off x="2514600" y="5257800"/>
            <a:ext cx="0" cy="1219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0" name="Line 21"/>
          <p:cNvSpPr>
            <a:spLocks noChangeShapeType="1"/>
          </p:cNvSpPr>
          <p:nvPr/>
        </p:nvSpPr>
        <p:spPr bwMode="auto">
          <a:xfrm flipV="1">
            <a:off x="5867400" y="5257800"/>
            <a:ext cx="0" cy="1219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1" name="Text Box 22"/>
          <p:cNvSpPr txBox="1">
            <a:spLocks noChangeArrowheads="1"/>
          </p:cNvSpPr>
          <p:nvPr/>
        </p:nvSpPr>
        <p:spPr bwMode="auto">
          <a:xfrm>
            <a:off x="228600" y="911910"/>
            <a:ext cx="82105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+mn-lt"/>
              </a:rPr>
              <a:t>FP Op</a:t>
            </a:r>
          </a:p>
          <a:p>
            <a:r>
              <a:rPr lang="en-US" sz="1800" b="1">
                <a:latin typeface="+mn-lt"/>
              </a:rPr>
              <a:t>Queue</a:t>
            </a:r>
          </a:p>
        </p:txBody>
      </p:sp>
      <p:grpSp>
        <p:nvGrpSpPr>
          <p:cNvPr id="49172" name="Group 23"/>
          <p:cNvGrpSpPr>
            <a:grpSpLocks/>
          </p:cNvGrpSpPr>
          <p:nvPr/>
        </p:nvGrpSpPr>
        <p:grpSpPr bwMode="auto">
          <a:xfrm>
            <a:off x="3505201" y="3673364"/>
            <a:ext cx="1600199" cy="588579"/>
            <a:chOff x="3456" y="1200"/>
            <a:chExt cx="1392" cy="512"/>
          </a:xfrm>
        </p:grpSpPr>
        <p:sp>
          <p:nvSpPr>
            <p:cNvPr id="765976" name="Rectangle 24"/>
            <p:cNvSpPr>
              <a:spLocks noChangeArrowheads="1"/>
            </p:cNvSpPr>
            <p:nvPr/>
          </p:nvSpPr>
          <p:spPr bwMode="auto">
            <a:xfrm>
              <a:off x="3456" y="1200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5977" name="Rectangle 25"/>
            <p:cNvSpPr>
              <a:spLocks noChangeArrowheads="1"/>
            </p:cNvSpPr>
            <p:nvPr/>
          </p:nvSpPr>
          <p:spPr bwMode="auto">
            <a:xfrm>
              <a:off x="3456" y="1328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5978" name="Rectangle 26"/>
            <p:cNvSpPr>
              <a:spLocks noChangeArrowheads="1"/>
            </p:cNvSpPr>
            <p:nvPr/>
          </p:nvSpPr>
          <p:spPr bwMode="auto">
            <a:xfrm>
              <a:off x="3456" y="1456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5979" name="Rectangle 27"/>
            <p:cNvSpPr>
              <a:spLocks noChangeArrowheads="1"/>
            </p:cNvSpPr>
            <p:nvPr/>
          </p:nvSpPr>
          <p:spPr bwMode="auto">
            <a:xfrm>
              <a:off x="3456" y="1584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9173" name="Freeform 28"/>
          <p:cNvSpPr>
            <a:spLocks/>
          </p:cNvSpPr>
          <p:nvPr/>
        </p:nvSpPr>
        <p:spPr bwMode="auto">
          <a:xfrm>
            <a:off x="4953000" y="3429000"/>
            <a:ext cx="2057400" cy="533400"/>
          </a:xfrm>
          <a:custGeom>
            <a:avLst/>
            <a:gdLst>
              <a:gd name="T0" fmla="*/ 0 w 1296"/>
              <a:gd name="T1" fmla="*/ 0 h 480"/>
              <a:gd name="T2" fmla="*/ 2057400 w 1296"/>
              <a:gd name="T3" fmla="*/ 0 h 480"/>
              <a:gd name="T4" fmla="*/ 2057400 w 1296"/>
              <a:gd name="T5" fmla="*/ 533400 h 480"/>
              <a:gd name="T6" fmla="*/ 0 60000 65536"/>
              <a:gd name="T7" fmla="*/ 0 60000 65536"/>
              <a:gd name="T8" fmla="*/ 0 60000 65536"/>
              <a:gd name="T9" fmla="*/ 0 w 1296"/>
              <a:gd name="T10" fmla="*/ 0 h 480"/>
              <a:gd name="T11" fmla="*/ 1296 w 1296"/>
              <a:gd name="T12" fmla="*/ 480 h 4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96" h="480">
                <a:moveTo>
                  <a:pt x="0" y="0"/>
                </a:moveTo>
                <a:lnTo>
                  <a:pt x="1296" y="0"/>
                </a:lnTo>
                <a:lnTo>
                  <a:pt x="1296" y="480"/>
                </a:lnTo>
              </a:path>
            </a:pathLst>
          </a:cu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88" name="Line 59"/>
          <p:cNvSpPr>
            <a:spLocks noChangeShapeType="1"/>
          </p:cNvSpPr>
          <p:nvPr/>
        </p:nvSpPr>
        <p:spPr bwMode="auto">
          <a:xfrm>
            <a:off x="4953000" y="3276600"/>
            <a:ext cx="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90" name="Freeform 61"/>
          <p:cNvSpPr>
            <a:spLocks/>
          </p:cNvSpPr>
          <p:nvPr/>
        </p:nvSpPr>
        <p:spPr bwMode="auto">
          <a:xfrm>
            <a:off x="7772400" y="2209800"/>
            <a:ext cx="381000" cy="4267200"/>
          </a:xfrm>
          <a:custGeom>
            <a:avLst/>
            <a:gdLst>
              <a:gd name="T0" fmla="*/ 609600 w 576"/>
              <a:gd name="T1" fmla="*/ 4267200 h 2832"/>
              <a:gd name="T2" fmla="*/ 609600 w 576"/>
              <a:gd name="T3" fmla="*/ 0 h 2832"/>
              <a:gd name="T4" fmla="*/ 0 w 576"/>
              <a:gd name="T5" fmla="*/ 0 h 2832"/>
              <a:gd name="T6" fmla="*/ 0 60000 65536"/>
              <a:gd name="T7" fmla="*/ 0 60000 65536"/>
              <a:gd name="T8" fmla="*/ 0 60000 65536"/>
              <a:gd name="T9" fmla="*/ 0 w 576"/>
              <a:gd name="T10" fmla="*/ 0 h 2832"/>
              <a:gd name="T11" fmla="*/ 576 w 576"/>
              <a:gd name="T12" fmla="*/ 2832 h 28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2832">
                <a:moveTo>
                  <a:pt x="576" y="2832"/>
                </a:moveTo>
                <a:lnTo>
                  <a:pt x="576" y="0"/>
                </a:lnTo>
                <a:lnTo>
                  <a:pt x="0" y="0"/>
                </a:lnTo>
              </a:path>
            </a:pathLst>
          </a:cu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91" name="Line 62"/>
          <p:cNvSpPr>
            <a:spLocks noChangeShapeType="1"/>
          </p:cNvSpPr>
          <p:nvPr/>
        </p:nvSpPr>
        <p:spPr bwMode="auto">
          <a:xfrm flipH="1">
            <a:off x="4953000" y="6096000"/>
            <a:ext cx="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92" name="Line 63"/>
          <p:cNvSpPr>
            <a:spLocks noChangeShapeType="1"/>
          </p:cNvSpPr>
          <p:nvPr/>
        </p:nvSpPr>
        <p:spPr bwMode="auto">
          <a:xfrm flipH="1">
            <a:off x="1714499" y="6091239"/>
            <a:ext cx="9525" cy="309562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93" name="Text Box 64"/>
          <p:cNvSpPr txBox="1">
            <a:spLocks noChangeArrowheads="1"/>
          </p:cNvSpPr>
          <p:nvPr/>
        </p:nvSpPr>
        <p:spPr bwMode="auto">
          <a:xfrm>
            <a:off x="331673" y="4225502"/>
            <a:ext cx="6149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 dirty="0" err="1">
                <a:latin typeface="+mn-lt"/>
              </a:rPr>
              <a:t>Dest</a:t>
            </a:r>
            <a:endParaRPr lang="en-US" sz="1800" b="1" dirty="0">
              <a:latin typeface="+mn-lt"/>
            </a:endParaRPr>
          </a:p>
        </p:txBody>
      </p:sp>
      <p:sp>
        <p:nvSpPr>
          <p:cNvPr id="49195" name="AutoShape 66"/>
          <p:cNvSpPr>
            <a:spLocks noChangeArrowheads="1"/>
          </p:cNvSpPr>
          <p:nvPr/>
        </p:nvSpPr>
        <p:spPr bwMode="auto">
          <a:xfrm flipV="1">
            <a:off x="8426450" y="1371600"/>
            <a:ext cx="457200" cy="1143000"/>
          </a:xfrm>
          <a:prstGeom prst="upArrow">
            <a:avLst>
              <a:gd name="adj1" fmla="val 50000"/>
              <a:gd name="adj2" fmla="val 62500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96" name="Text Box 67"/>
          <p:cNvSpPr txBox="1">
            <a:spLocks noChangeArrowheads="1"/>
          </p:cNvSpPr>
          <p:nvPr/>
        </p:nvSpPr>
        <p:spPr bwMode="auto">
          <a:xfrm>
            <a:off x="8199438" y="2589491"/>
            <a:ext cx="8040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+mn-lt"/>
              </a:rPr>
              <a:t>Oldest</a:t>
            </a:r>
          </a:p>
        </p:txBody>
      </p:sp>
      <p:sp>
        <p:nvSpPr>
          <p:cNvPr id="49197" name="Text Box 68"/>
          <p:cNvSpPr txBox="1">
            <a:spLocks noChangeArrowheads="1"/>
          </p:cNvSpPr>
          <p:nvPr/>
        </p:nvSpPr>
        <p:spPr bwMode="auto">
          <a:xfrm>
            <a:off x="8153400" y="989291"/>
            <a:ext cx="9053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+mn-lt"/>
              </a:rPr>
              <a:t>Newest</a:t>
            </a:r>
          </a:p>
        </p:txBody>
      </p:sp>
      <p:grpSp>
        <p:nvGrpSpPr>
          <p:cNvPr id="49198" name="Group 69"/>
          <p:cNvGrpSpPr>
            <a:grpSpLocks/>
          </p:cNvGrpSpPr>
          <p:nvPr/>
        </p:nvGrpSpPr>
        <p:grpSpPr bwMode="auto">
          <a:xfrm rot="-5400000">
            <a:off x="1295400" y="560388"/>
            <a:ext cx="914400" cy="1219200"/>
            <a:chOff x="1872" y="1584"/>
            <a:chExt cx="576" cy="864"/>
          </a:xfrm>
        </p:grpSpPr>
        <p:sp>
          <p:nvSpPr>
            <p:cNvPr id="766022" name="Rectangle 70"/>
            <p:cNvSpPr>
              <a:spLocks noChangeArrowheads="1"/>
            </p:cNvSpPr>
            <p:nvPr/>
          </p:nvSpPr>
          <p:spPr bwMode="auto">
            <a:xfrm>
              <a:off x="1872" y="1584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6023" name="Rectangle 71"/>
            <p:cNvSpPr>
              <a:spLocks noChangeArrowheads="1"/>
            </p:cNvSpPr>
            <p:nvPr/>
          </p:nvSpPr>
          <p:spPr bwMode="auto">
            <a:xfrm>
              <a:off x="1872" y="1728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6024" name="Rectangle 72"/>
            <p:cNvSpPr>
              <a:spLocks noChangeArrowheads="1"/>
            </p:cNvSpPr>
            <p:nvPr/>
          </p:nvSpPr>
          <p:spPr bwMode="auto">
            <a:xfrm>
              <a:off x="1872" y="1872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6025" name="Rectangle 73"/>
            <p:cNvSpPr>
              <a:spLocks noChangeArrowheads="1"/>
            </p:cNvSpPr>
            <p:nvPr/>
          </p:nvSpPr>
          <p:spPr bwMode="auto">
            <a:xfrm>
              <a:off x="1872" y="2016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6026" name="Rectangle 74"/>
            <p:cNvSpPr>
              <a:spLocks noChangeArrowheads="1"/>
            </p:cNvSpPr>
            <p:nvPr/>
          </p:nvSpPr>
          <p:spPr bwMode="auto">
            <a:xfrm>
              <a:off x="1872" y="2160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6027" name="Rectangle 75"/>
            <p:cNvSpPr>
              <a:spLocks noChangeArrowheads="1"/>
            </p:cNvSpPr>
            <p:nvPr/>
          </p:nvSpPr>
          <p:spPr bwMode="auto">
            <a:xfrm>
              <a:off x="1872" y="2304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9199" name="Text Box 76"/>
          <p:cNvSpPr txBox="1">
            <a:spLocks noChangeArrowheads="1"/>
          </p:cNvSpPr>
          <p:nvPr/>
        </p:nvSpPr>
        <p:spPr bwMode="auto">
          <a:xfrm>
            <a:off x="6559550" y="4376241"/>
            <a:ext cx="1004827" cy="575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 dirty="0" smtClean="0">
                <a:latin typeface="+mn-lt"/>
              </a:rPr>
              <a:t>From </a:t>
            </a:r>
            <a:endParaRPr lang="en-US" sz="1800" b="1" dirty="0">
              <a:latin typeface="+mn-lt"/>
            </a:endParaRPr>
          </a:p>
          <a:p>
            <a:pPr>
              <a:lnSpc>
                <a:spcPct val="70000"/>
              </a:lnSpc>
            </a:pPr>
            <a:r>
              <a:rPr lang="en-US" sz="1800" b="1" dirty="0">
                <a:latin typeface="+mn-lt"/>
              </a:rPr>
              <a:t>Memory</a:t>
            </a:r>
          </a:p>
        </p:txBody>
      </p:sp>
      <p:sp>
        <p:nvSpPr>
          <p:cNvPr id="49200" name="Line 77"/>
          <p:cNvSpPr>
            <a:spLocks noChangeShapeType="1"/>
          </p:cNvSpPr>
          <p:nvPr/>
        </p:nvSpPr>
        <p:spPr bwMode="auto">
          <a:xfrm>
            <a:off x="7010400" y="4953000"/>
            <a:ext cx="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02" name="Text Box 83"/>
          <p:cNvSpPr txBox="1">
            <a:spLocks noChangeArrowheads="1"/>
          </p:cNvSpPr>
          <p:nvPr/>
        </p:nvSpPr>
        <p:spPr bwMode="auto">
          <a:xfrm>
            <a:off x="6248400" y="5027891"/>
            <a:ext cx="6149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+mn-lt"/>
              </a:rPr>
              <a:t>Dest</a:t>
            </a:r>
          </a:p>
        </p:txBody>
      </p:sp>
      <p:sp>
        <p:nvSpPr>
          <p:cNvPr id="49203" name="Text Box 84"/>
          <p:cNvSpPr txBox="1">
            <a:spLocks noChangeArrowheads="1"/>
          </p:cNvSpPr>
          <p:nvPr/>
        </p:nvSpPr>
        <p:spPr bwMode="auto">
          <a:xfrm>
            <a:off x="533400" y="1902947"/>
            <a:ext cx="23873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1" dirty="0">
                <a:latin typeface="+mn-lt"/>
              </a:rPr>
              <a:t>Reorder Buffer</a:t>
            </a:r>
            <a:endParaRPr lang="en-US" sz="1800" b="1" dirty="0">
              <a:latin typeface="+mn-lt"/>
            </a:endParaRPr>
          </a:p>
        </p:txBody>
      </p:sp>
      <p:sp>
        <p:nvSpPr>
          <p:cNvPr id="49204" name="Text Box 85"/>
          <p:cNvSpPr txBox="1">
            <a:spLocks noChangeArrowheads="1"/>
          </p:cNvSpPr>
          <p:nvPr/>
        </p:nvSpPr>
        <p:spPr bwMode="auto">
          <a:xfrm>
            <a:off x="1600200" y="3579347"/>
            <a:ext cx="152759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1" dirty="0">
                <a:latin typeface="+mn-lt"/>
              </a:rPr>
              <a:t>Registers</a:t>
            </a:r>
          </a:p>
        </p:txBody>
      </p:sp>
      <p:sp>
        <p:nvSpPr>
          <p:cNvPr id="49205" name="Line 86"/>
          <p:cNvSpPr>
            <a:spLocks noChangeShapeType="1"/>
          </p:cNvSpPr>
          <p:nvPr/>
        </p:nvSpPr>
        <p:spPr bwMode="auto">
          <a:xfrm>
            <a:off x="7010400" y="6096000"/>
            <a:ext cx="18226" cy="3048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06" name="Line 87"/>
          <p:cNvSpPr>
            <a:spLocks noChangeShapeType="1"/>
          </p:cNvSpPr>
          <p:nvPr/>
        </p:nvSpPr>
        <p:spPr bwMode="auto">
          <a:xfrm>
            <a:off x="2362200" y="1143000"/>
            <a:ext cx="1143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9833840"/>
              </p:ext>
            </p:extLst>
          </p:nvPr>
        </p:nvGraphicFramePr>
        <p:xfrm>
          <a:off x="3581400" y="929640"/>
          <a:ext cx="4190999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607"/>
                <a:gridCol w="717793"/>
                <a:gridCol w="1905000"/>
                <a:gridCol w="304800"/>
                <a:gridCol w="685799"/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[R3]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ST F4, 0(R3)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W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ROB7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ADDD F0,F4,F6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W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ROB6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437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F4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LD F4,0(R3)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W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ROB5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437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--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BNE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F0,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0, 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L</a:t>
                      </a:r>
                      <a:endParaRPr lang="en-US" sz="1600" b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W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ROB4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437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MULD F2,F10,F6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ROB3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437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F10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V4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ADDD F10,F4,F0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W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ROB2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437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V3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LD F0, 10(R2)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ROB1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8169396"/>
              </p:ext>
            </p:extLst>
          </p:nvPr>
        </p:nvGraphicFramePr>
        <p:xfrm>
          <a:off x="437299" y="4566920"/>
          <a:ext cx="2284178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806"/>
                <a:gridCol w="736095"/>
                <a:gridCol w="1121277"/>
              </a:tblGrid>
              <a:tr h="30480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0" name="Text Box 64"/>
          <p:cNvSpPr txBox="1">
            <a:spLocks noChangeArrowheads="1"/>
          </p:cNvSpPr>
          <p:nvPr/>
        </p:nvSpPr>
        <p:spPr bwMode="auto">
          <a:xfrm>
            <a:off x="3629996" y="4225038"/>
            <a:ext cx="6149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 dirty="0" err="1">
                <a:latin typeface="+mn-lt"/>
              </a:rPr>
              <a:t>Dest</a:t>
            </a:r>
            <a:endParaRPr lang="en-US" sz="1800" b="1" dirty="0">
              <a:latin typeface="+mn-lt"/>
            </a:endParaRPr>
          </a:p>
        </p:txBody>
      </p:sp>
      <p:graphicFrame>
        <p:nvGraphicFramePr>
          <p:cNvPr id="91" name="Table 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3628256"/>
              </p:ext>
            </p:extLst>
          </p:nvPr>
        </p:nvGraphicFramePr>
        <p:xfrm>
          <a:off x="3735622" y="4566456"/>
          <a:ext cx="2512778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9521"/>
                <a:gridCol w="869692"/>
                <a:gridCol w="1173565"/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en-US" sz="16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MULD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V4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,R(F6)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2" name="Table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3331441"/>
              </p:ext>
            </p:extLst>
          </p:nvPr>
        </p:nvGraphicFramePr>
        <p:xfrm>
          <a:off x="6376766" y="5397223"/>
          <a:ext cx="1395634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1234"/>
                <a:gridCol w="914400"/>
              </a:tblGrid>
              <a:tr h="30480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9" name="Text Box 60"/>
          <p:cNvSpPr txBox="1">
            <a:spLocks noChangeArrowheads="1"/>
          </p:cNvSpPr>
          <p:nvPr/>
        </p:nvSpPr>
        <p:spPr bwMode="auto">
          <a:xfrm>
            <a:off x="6591181" y="619959"/>
            <a:ext cx="67601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 dirty="0" smtClean="0">
                <a:latin typeface="+mn-lt"/>
              </a:rPr>
              <a:t>State</a:t>
            </a:r>
            <a:endParaRPr lang="en-US" sz="1800" b="1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77492" y="3581400"/>
            <a:ext cx="7072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F0=V3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988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9" name="Rectangle 10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562850" cy="762000"/>
          </a:xfrm>
          <a:noFill/>
        </p:spPr>
        <p:txBody>
          <a:bodyPr/>
          <a:lstStyle/>
          <a:p>
            <a:r>
              <a:rPr lang="en-US" dirty="0" err="1" smtClean="0">
                <a:latin typeface="+mn-lt"/>
              </a:rPr>
              <a:t>Tomasulo</a:t>
            </a:r>
            <a:r>
              <a:rPr lang="en-US" dirty="0" smtClean="0">
                <a:latin typeface="+mn-lt"/>
              </a:rPr>
              <a:t> With ROB</a:t>
            </a:r>
          </a:p>
        </p:txBody>
      </p:sp>
      <p:sp>
        <p:nvSpPr>
          <p:cNvPr id="49160" name="Line 11"/>
          <p:cNvSpPr>
            <a:spLocks noChangeShapeType="1"/>
          </p:cNvSpPr>
          <p:nvPr/>
        </p:nvSpPr>
        <p:spPr bwMode="auto">
          <a:xfrm>
            <a:off x="304800" y="6477000"/>
            <a:ext cx="85344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1" name="Text Box 12"/>
          <p:cNvSpPr txBox="1">
            <a:spLocks noChangeArrowheads="1"/>
          </p:cNvSpPr>
          <p:nvPr/>
        </p:nvSpPr>
        <p:spPr bwMode="auto">
          <a:xfrm>
            <a:off x="6526213" y="3741110"/>
            <a:ext cx="1004827" cy="563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+mn-lt"/>
              </a:rPr>
              <a:t>To</a:t>
            </a:r>
          </a:p>
          <a:p>
            <a:pPr>
              <a:lnSpc>
                <a:spcPct val="70000"/>
              </a:lnSpc>
            </a:pPr>
            <a:r>
              <a:rPr lang="en-US" sz="1800" b="1">
                <a:latin typeface="+mn-lt"/>
              </a:rPr>
              <a:t>Memory</a:t>
            </a:r>
          </a:p>
        </p:txBody>
      </p:sp>
      <p:sp>
        <p:nvSpPr>
          <p:cNvPr id="765965" name="Rectangle 13"/>
          <p:cNvSpPr>
            <a:spLocks noChangeArrowheads="1"/>
          </p:cNvSpPr>
          <p:nvPr/>
        </p:nvSpPr>
        <p:spPr bwMode="auto">
          <a:xfrm>
            <a:off x="1181100" y="5791200"/>
            <a:ext cx="10668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b="1"/>
              <a:t>FP adders</a:t>
            </a:r>
          </a:p>
        </p:txBody>
      </p:sp>
      <p:sp>
        <p:nvSpPr>
          <p:cNvPr id="765966" name="Rectangle 14"/>
          <p:cNvSpPr>
            <a:spLocks noChangeArrowheads="1"/>
          </p:cNvSpPr>
          <p:nvPr/>
        </p:nvSpPr>
        <p:spPr bwMode="auto">
          <a:xfrm>
            <a:off x="4252913" y="5791200"/>
            <a:ext cx="14478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b="1"/>
              <a:t>FP multipliers</a:t>
            </a:r>
          </a:p>
        </p:txBody>
      </p:sp>
      <p:sp>
        <p:nvSpPr>
          <p:cNvPr id="49164" name="Line 15"/>
          <p:cNvSpPr>
            <a:spLocks noChangeShapeType="1"/>
          </p:cNvSpPr>
          <p:nvPr/>
        </p:nvSpPr>
        <p:spPr bwMode="auto">
          <a:xfrm>
            <a:off x="1357313" y="5257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5" name="Line 16"/>
          <p:cNvSpPr>
            <a:spLocks noChangeShapeType="1"/>
          </p:cNvSpPr>
          <p:nvPr/>
        </p:nvSpPr>
        <p:spPr bwMode="auto">
          <a:xfrm>
            <a:off x="2043113" y="5257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6" name="Line 17"/>
          <p:cNvSpPr>
            <a:spLocks noChangeShapeType="1"/>
          </p:cNvSpPr>
          <p:nvPr/>
        </p:nvSpPr>
        <p:spPr bwMode="auto">
          <a:xfrm>
            <a:off x="4481513" y="5181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7" name="Line 18"/>
          <p:cNvSpPr>
            <a:spLocks noChangeShapeType="1"/>
          </p:cNvSpPr>
          <p:nvPr/>
        </p:nvSpPr>
        <p:spPr bwMode="auto">
          <a:xfrm>
            <a:off x="5395913" y="5181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8" name="Text Box 19"/>
          <p:cNvSpPr txBox="1">
            <a:spLocks noChangeArrowheads="1"/>
          </p:cNvSpPr>
          <p:nvPr/>
        </p:nvSpPr>
        <p:spPr bwMode="auto">
          <a:xfrm>
            <a:off x="2655888" y="5282298"/>
            <a:ext cx="137044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+mn-lt"/>
              </a:rPr>
              <a:t>Reservation </a:t>
            </a:r>
          </a:p>
          <a:p>
            <a:r>
              <a:rPr lang="en-US" sz="1800" b="1">
                <a:latin typeface="+mn-lt"/>
              </a:rPr>
              <a:t>Stations</a:t>
            </a:r>
          </a:p>
        </p:txBody>
      </p:sp>
      <p:sp>
        <p:nvSpPr>
          <p:cNvPr id="49169" name="Line 20"/>
          <p:cNvSpPr>
            <a:spLocks noChangeShapeType="1"/>
          </p:cNvSpPr>
          <p:nvPr/>
        </p:nvSpPr>
        <p:spPr bwMode="auto">
          <a:xfrm flipV="1">
            <a:off x="2514600" y="5257800"/>
            <a:ext cx="0" cy="1219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0" name="Line 21"/>
          <p:cNvSpPr>
            <a:spLocks noChangeShapeType="1"/>
          </p:cNvSpPr>
          <p:nvPr/>
        </p:nvSpPr>
        <p:spPr bwMode="auto">
          <a:xfrm flipV="1">
            <a:off x="5867400" y="5257800"/>
            <a:ext cx="0" cy="1219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1" name="Text Box 22"/>
          <p:cNvSpPr txBox="1">
            <a:spLocks noChangeArrowheads="1"/>
          </p:cNvSpPr>
          <p:nvPr/>
        </p:nvSpPr>
        <p:spPr bwMode="auto">
          <a:xfrm>
            <a:off x="228600" y="911910"/>
            <a:ext cx="82105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+mn-lt"/>
              </a:rPr>
              <a:t>FP Op</a:t>
            </a:r>
          </a:p>
          <a:p>
            <a:r>
              <a:rPr lang="en-US" sz="1800" b="1">
                <a:latin typeface="+mn-lt"/>
              </a:rPr>
              <a:t>Queue</a:t>
            </a:r>
          </a:p>
        </p:txBody>
      </p:sp>
      <p:grpSp>
        <p:nvGrpSpPr>
          <p:cNvPr id="49172" name="Group 23"/>
          <p:cNvGrpSpPr>
            <a:grpSpLocks/>
          </p:cNvGrpSpPr>
          <p:nvPr/>
        </p:nvGrpSpPr>
        <p:grpSpPr bwMode="auto">
          <a:xfrm>
            <a:off x="3505201" y="3673364"/>
            <a:ext cx="1600199" cy="588579"/>
            <a:chOff x="3456" y="1200"/>
            <a:chExt cx="1392" cy="512"/>
          </a:xfrm>
        </p:grpSpPr>
        <p:sp>
          <p:nvSpPr>
            <p:cNvPr id="765976" name="Rectangle 24"/>
            <p:cNvSpPr>
              <a:spLocks noChangeArrowheads="1"/>
            </p:cNvSpPr>
            <p:nvPr/>
          </p:nvSpPr>
          <p:spPr bwMode="auto">
            <a:xfrm>
              <a:off x="3456" y="1200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5977" name="Rectangle 25"/>
            <p:cNvSpPr>
              <a:spLocks noChangeArrowheads="1"/>
            </p:cNvSpPr>
            <p:nvPr/>
          </p:nvSpPr>
          <p:spPr bwMode="auto">
            <a:xfrm>
              <a:off x="3456" y="1328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5978" name="Rectangle 26"/>
            <p:cNvSpPr>
              <a:spLocks noChangeArrowheads="1"/>
            </p:cNvSpPr>
            <p:nvPr/>
          </p:nvSpPr>
          <p:spPr bwMode="auto">
            <a:xfrm>
              <a:off x="3456" y="1456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5979" name="Rectangle 27"/>
            <p:cNvSpPr>
              <a:spLocks noChangeArrowheads="1"/>
            </p:cNvSpPr>
            <p:nvPr/>
          </p:nvSpPr>
          <p:spPr bwMode="auto">
            <a:xfrm>
              <a:off x="3456" y="1584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9173" name="Freeform 28"/>
          <p:cNvSpPr>
            <a:spLocks/>
          </p:cNvSpPr>
          <p:nvPr/>
        </p:nvSpPr>
        <p:spPr bwMode="auto">
          <a:xfrm>
            <a:off x="4953000" y="3429000"/>
            <a:ext cx="2057400" cy="533400"/>
          </a:xfrm>
          <a:custGeom>
            <a:avLst/>
            <a:gdLst>
              <a:gd name="T0" fmla="*/ 0 w 1296"/>
              <a:gd name="T1" fmla="*/ 0 h 480"/>
              <a:gd name="T2" fmla="*/ 2057400 w 1296"/>
              <a:gd name="T3" fmla="*/ 0 h 480"/>
              <a:gd name="T4" fmla="*/ 2057400 w 1296"/>
              <a:gd name="T5" fmla="*/ 533400 h 480"/>
              <a:gd name="T6" fmla="*/ 0 60000 65536"/>
              <a:gd name="T7" fmla="*/ 0 60000 65536"/>
              <a:gd name="T8" fmla="*/ 0 60000 65536"/>
              <a:gd name="T9" fmla="*/ 0 w 1296"/>
              <a:gd name="T10" fmla="*/ 0 h 480"/>
              <a:gd name="T11" fmla="*/ 1296 w 1296"/>
              <a:gd name="T12" fmla="*/ 480 h 4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96" h="480">
                <a:moveTo>
                  <a:pt x="0" y="0"/>
                </a:moveTo>
                <a:lnTo>
                  <a:pt x="1296" y="0"/>
                </a:lnTo>
                <a:lnTo>
                  <a:pt x="1296" y="480"/>
                </a:lnTo>
              </a:path>
            </a:pathLst>
          </a:cu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88" name="Line 59"/>
          <p:cNvSpPr>
            <a:spLocks noChangeShapeType="1"/>
          </p:cNvSpPr>
          <p:nvPr/>
        </p:nvSpPr>
        <p:spPr bwMode="auto">
          <a:xfrm>
            <a:off x="4953000" y="3276600"/>
            <a:ext cx="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90" name="Freeform 61"/>
          <p:cNvSpPr>
            <a:spLocks/>
          </p:cNvSpPr>
          <p:nvPr/>
        </p:nvSpPr>
        <p:spPr bwMode="auto">
          <a:xfrm>
            <a:off x="7772400" y="2209800"/>
            <a:ext cx="381000" cy="4267200"/>
          </a:xfrm>
          <a:custGeom>
            <a:avLst/>
            <a:gdLst>
              <a:gd name="T0" fmla="*/ 609600 w 576"/>
              <a:gd name="T1" fmla="*/ 4267200 h 2832"/>
              <a:gd name="T2" fmla="*/ 609600 w 576"/>
              <a:gd name="T3" fmla="*/ 0 h 2832"/>
              <a:gd name="T4" fmla="*/ 0 w 576"/>
              <a:gd name="T5" fmla="*/ 0 h 2832"/>
              <a:gd name="T6" fmla="*/ 0 60000 65536"/>
              <a:gd name="T7" fmla="*/ 0 60000 65536"/>
              <a:gd name="T8" fmla="*/ 0 60000 65536"/>
              <a:gd name="T9" fmla="*/ 0 w 576"/>
              <a:gd name="T10" fmla="*/ 0 h 2832"/>
              <a:gd name="T11" fmla="*/ 576 w 576"/>
              <a:gd name="T12" fmla="*/ 2832 h 28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2832">
                <a:moveTo>
                  <a:pt x="576" y="2832"/>
                </a:moveTo>
                <a:lnTo>
                  <a:pt x="576" y="0"/>
                </a:lnTo>
                <a:lnTo>
                  <a:pt x="0" y="0"/>
                </a:lnTo>
              </a:path>
            </a:pathLst>
          </a:cu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91" name="Line 62"/>
          <p:cNvSpPr>
            <a:spLocks noChangeShapeType="1"/>
          </p:cNvSpPr>
          <p:nvPr/>
        </p:nvSpPr>
        <p:spPr bwMode="auto">
          <a:xfrm flipH="1">
            <a:off x="4953000" y="6096000"/>
            <a:ext cx="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92" name="Line 63"/>
          <p:cNvSpPr>
            <a:spLocks noChangeShapeType="1"/>
          </p:cNvSpPr>
          <p:nvPr/>
        </p:nvSpPr>
        <p:spPr bwMode="auto">
          <a:xfrm flipH="1">
            <a:off x="1714499" y="6091239"/>
            <a:ext cx="9525" cy="309562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93" name="Text Box 64"/>
          <p:cNvSpPr txBox="1">
            <a:spLocks noChangeArrowheads="1"/>
          </p:cNvSpPr>
          <p:nvPr/>
        </p:nvSpPr>
        <p:spPr bwMode="auto">
          <a:xfrm>
            <a:off x="331673" y="4225502"/>
            <a:ext cx="6149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 dirty="0" err="1">
                <a:latin typeface="+mn-lt"/>
              </a:rPr>
              <a:t>Dest</a:t>
            </a:r>
            <a:endParaRPr lang="en-US" sz="1800" b="1" dirty="0">
              <a:latin typeface="+mn-lt"/>
            </a:endParaRPr>
          </a:p>
        </p:txBody>
      </p:sp>
      <p:sp>
        <p:nvSpPr>
          <p:cNvPr id="49195" name="AutoShape 66"/>
          <p:cNvSpPr>
            <a:spLocks noChangeArrowheads="1"/>
          </p:cNvSpPr>
          <p:nvPr/>
        </p:nvSpPr>
        <p:spPr bwMode="auto">
          <a:xfrm flipV="1">
            <a:off x="8426450" y="1371600"/>
            <a:ext cx="457200" cy="1143000"/>
          </a:xfrm>
          <a:prstGeom prst="upArrow">
            <a:avLst>
              <a:gd name="adj1" fmla="val 50000"/>
              <a:gd name="adj2" fmla="val 62500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96" name="Text Box 67"/>
          <p:cNvSpPr txBox="1">
            <a:spLocks noChangeArrowheads="1"/>
          </p:cNvSpPr>
          <p:nvPr/>
        </p:nvSpPr>
        <p:spPr bwMode="auto">
          <a:xfrm>
            <a:off x="8199438" y="2589491"/>
            <a:ext cx="8040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+mn-lt"/>
              </a:rPr>
              <a:t>Oldest</a:t>
            </a:r>
          </a:p>
        </p:txBody>
      </p:sp>
      <p:sp>
        <p:nvSpPr>
          <p:cNvPr id="49197" name="Text Box 68"/>
          <p:cNvSpPr txBox="1">
            <a:spLocks noChangeArrowheads="1"/>
          </p:cNvSpPr>
          <p:nvPr/>
        </p:nvSpPr>
        <p:spPr bwMode="auto">
          <a:xfrm>
            <a:off x="8153400" y="989291"/>
            <a:ext cx="9053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+mn-lt"/>
              </a:rPr>
              <a:t>Newest</a:t>
            </a:r>
          </a:p>
        </p:txBody>
      </p:sp>
      <p:grpSp>
        <p:nvGrpSpPr>
          <p:cNvPr id="49198" name="Group 69"/>
          <p:cNvGrpSpPr>
            <a:grpSpLocks/>
          </p:cNvGrpSpPr>
          <p:nvPr/>
        </p:nvGrpSpPr>
        <p:grpSpPr bwMode="auto">
          <a:xfrm rot="-5400000">
            <a:off x="1295400" y="560388"/>
            <a:ext cx="914400" cy="1219200"/>
            <a:chOff x="1872" y="1584"/>
            <a:chExt cx="576" cy="864"/>
          </a:xfrm>
        </p:grpSpPr>
        <p:sp>
          <p:nvSpPr>
            <p:cNvPr id="766022" name="Rectangle 70"/>
            <p:cNvSpPr>
              <a:spLocks noChangeArrowheads="1"/>
            </p:cNvSpPr>
            <p:nvPr/>
          </p:nvSpPr>
          <p:spPr bwMode="auto">
            <a:xfrm>
              <a:off x="1872" y="1584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6023" name="Rectangle 71"/>
            <p:cNvSpPr>
              <a:spLocks noChangeArrowheads="1"/>
            </p:cNvSpPr>
            <p:nvPr/>
          </p:nvSpPr>
          <p:spPr bwMode="auto">
            <a:xfrm>
              <a:off x="1872" y="1728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6024" name="Rectangle 72"/>
            <p:cNvSpPr>
              <a:spLocks noChangeArrowheads="1"/>
            </p:cNvSpPr>
            <p:nvPr/>
          </p:nvSpPr>
          <p:spPr bwMode="auto">
            <a:xfrm>
              <a:off x="1872" y="1872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6025" name="Rectangle 73"/>
            <p:cNvSpPr>
              <a:spLocks noChangeArrowheads="1"/>
            </p:cNvSpPr>
            <p:nvPr/>
          </p:nvSpPr>
          <p:spPr bwMode="auto">
            <a:xfrm>
              <a:off x="1872" y="2016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6026" name="Rectangle 74"/>
            <p:cNvSpPr>
              <a:spLocks noChangeArrowheads="1"/>
            </p:cNvSpPr>
            <p:nvPr/>
          </p:nvSpPr>
          <p:spPr bwMode="auto">
            <a:xfrm>
              <a:off x="1872" y="2160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6027" name="Rectangle 75"/>
            <p:cNvSpPr>
              <a:spLocks noChangeArrowheads="1"/>
            </p:cNvSpPr>
            <p:nvPr/>
          </p:nvSpPr>
          <p:spPr bwMode="auto">
            <a:xfrm>
              <a:off x="1872" y="2304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9199" name="Text Box 76"/>
          <p:cNvSpPr txBox="1">
            <a:spLocks noChangeArrowheads="1"/>
          </p:cNvSpPr>
          <p:nvPr/>
        </p:nvSpPr>
        <p:spPr bwMode="auto">
          <a:xfrm>
            <a:off x="6559550" y="4376241"/>
            <a:ext cx="1004827" cy="575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 dirty="0" smtClean="0">
                <a:latin typeface="+mn-lt"/>
              </a:rPr>
              <a:t>From </a:t>
            </a:r>
            <a:endParaRPr lang="en-US" sz="1800" b="1" dirty="0">
              <a:latin typeface="+mn-lt"/>
            </a:endParaRPr>
          </a:p>
          <a:p>
            <a:pPr>
              <a:lnSpc>
                <a:spcPct val="70000"/>
              </a:lnSpc>
            </a:pPr>
            <a:r>
              <a:rPr lang="en-US" sz="1800" b="1" dirty="0">
                <a:latin typeface="+mn-lt"/>
              </a:rPr>
              <a:t>Memory</a:t>
            </a:r>
          </a:p>
        </p:txBody>
      </p:sp>
      <p:sp>
        <p:nvSpPr>
          <p:cNvPr id="49200" name="Line 77"/>
          <p:cNvSpPr>
            <a:spLocks noChangeShapeType="1"/>
          </p:cNvSpPr>
          <p:nvPr/>
        </p:nvSpPr>
        <p:spPr bwMode="auto">
          <a:xfrm>
            <a:off x="7010400" y="4953000"/>
            <a:ext cx="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02" name="Text Box 83"/>
          <p:cNvSpPr txBox="1">
            <a:spLocks noChangeArrowheads="1"/>
          </p:cNvSpPr>
          <p:nvPr/>
        </p:nvSpPr>
        <p:spPr bwMode="auto">
          <a:xfrm>
            <a:off x="6248400" y="5027891"/>
            <a:ext cx="6149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+mn-lt"/>
              </a:rPr>
              <a:t>Dest</a:t>
            </a:r>
          </a:p>
        </p:txBody>
      </p:sp>
      <p:sp>
        <p:nvSpPr>
          <p:cNvPr id="49203" name="Text Box 84"/>
          <p:cNvSpPr txBox="1">
            <a:spLocks noChangeArrowheads="1"/>
          </p:cNvSpPr>
          <p:nvPr/>
        </p:nvSpPr>
        <p:spPr bwMode="auto">
          <a:xfrm>
            <a:off x="533400" y="1902947"/>
            <a:ext cx="23873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1" dirty="0">
                <a:latin typeface="+mn-lt"/>
              </a:rPr>
              <a:t>Reorder Buffer</a:t>
            </a:r>
            <a:endParaRPr lang="en-US" sz="1800" b="1" dirty="0">
              <a:latin typeface="+mn-lt"/>
            </a:endParaRPr>
          </a:p>
        </p:txBody>
      </p:sp>
      <p:sp>
        <p:nvSpPr>
          <p:cNvPr id="49204" name="Text Box 85"/>
          <p:cNvSpPr txBox="1">
            <a:spLocks noChangeArrowheads="1"/>
          </p:cNvSpPr>
          <p:nvPr/>
        </p:nvSpPr>
        <p:spPr bwMode="auto">
          <a:xfrm>
            <a:off x="1600200" y="3579347"/>
            <a:ext cx="152759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1" dirty="0">
                <a:latin typeface="+mn-lt"/>
              </a:rPr>
              <a:t>Registers</a:t>
            </a:r>
          </a:p>
        </p:txBody>
      </p:sp>
      <p:sp>
        <p:nvSpPr>
          <p:cNvPr id="49205" name="Line 86"/>
          <p:cNvSpPr>
            <a:spLocks noChangeShapeType="1"/>
          </p:cNvSpPr>
          <p:nvPr/>
        </p:nvSpPr>
        <p:spPr bwMode="auto">
          <a:xfrm>
            <a:off x="7010400" y="6096000"/>
            <a:ext cx="18226" cy="3048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06" name="Line 87"/>
          <p:cNvSpPr>
            <a:spLocks noChangeShapeType="1"/>
          </p:cNvSpPr>
          <p:nvPr/>
        </p:nvSpPr>
        <p:spPr bwMode="auto">
          <a:xfrm>
            <a:off x="2362200" y="1143000"/>
            <a:ext cx="1143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807824"/>
              </p:ext>
            </p:extLst>
          </p:nvPr>
        </p:nvGraphicFramePr>
        <p:xfrm>
          <a:off x="3581400" y="929640"/>
          <a:ext cx="4190999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607"/>
                <a:gridCol w="717793"/>
                <a:gridCol w="1905000"/>
                <a:gridCol w="304800"/>
                <a:gridCol w="685799"/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[R3]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ST F4, 0(R3)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W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ROB7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ADDD F0,F4,F6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W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ROB6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437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F4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LD F4,0(R3)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W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ROB5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437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--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BNE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F0,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0, 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L</a:t>
                      </a:r>
                      <a:endParaRPr lang="en-US" sz="1600" b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W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ROB4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437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MULD F2,F10,F6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ROB3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437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F10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V4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ADDD F10,F4,F0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ROB2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437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V3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LD F0, 10(R2)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ROB1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0883286"/>
              </p:ext>
            </p:extLst>
          </p:nvPr>
        </p:nvGraphicFramePr>
        <p:xfrm>
          <a:off x="437299" y="4566920"/>
          <a:ext cx="2284178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806"/>
                <a:gridCol w="736095"/>
                <a:gridCol w="1121277"/>
              </a:tblGrid>
              <a:tr h="30480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0" name="Text Box 64"/>
          <p:cNvSpPr txBox="1">
            <a:spLocks noChangeArrowheads="1"/>
          </p:cNvSpPr>
          <p:nvPr/>
        </p:nvSpPr>
        <p:spPr bwMode="auto">
          <a:xfrm>
            <a:off x="3629996" y="4225038"/>
            <a:ext cx="6149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 dirty="0" err="1">
                <a:latin typeface="+mn-lt"/>
              </a:rPr>
              <a:t>Dest</a:t>
            </a:r>
            <a:endParaRPr lang="en-US" sz="1800" b="1" dirty="0">
              <a:latin typeface="+mn-lt"/>
            </a:endParaRPr>
          </a:p>
        </p:txBody>
      </p:sp>
      <p:graphicFrame>
        <p:nvGraphicFramePr>
          <p:cNvPr id="91" name="Table 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5120363"/>
              </p:ext>
            </p:extLst>
          </p:nvPr>
        </p:nvGraphicFramePr>
        <p:xfrm>
          <a:off x="3735622" y="4566456"/>
          <a:ext cx="2512778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9521"/>
                <a:gridCol w="869692"/>
                <a:gridCol w="1173565"/>
              </a:tblGrid>
              <a:tr h="30480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2" name="Table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3569026"/>
              </p:ext>
            </p:extLst>
          </p:nvPr>
        </p:nvGraphicFramePr>
        <p:xfrm>
          <a:off x="6376766" y="5397223"/>
          <a:ext cx="1395634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1234"/>
                <a:gridCol w="914400"/>
              </a:tblGrid>
              <a:tr h="30480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9" name="Text Box 60"/>
          <p:cNvSpPr txBox="1">
            <a:spLocks noChangeArrowheads="1"/>
          </p:cNvSpPr>
          <p:nvPr/>
        </p:nvSpPr>
        <p:spPr bwMode="auto">
          <a:xfrm>
            <a:off x="6591181" y="619959"/>
            <a:ext cx="67601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 dirty="0" smtClean="0">
                <a:latin typeface="+mn-lt"/>
              </a:rPr>
              <a:t>State</a:t>
            </a:r>
            <a:endParaRPr lang="en-US" sz="1800" b="1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77492" y="3581400"/>
            <a:ext cx="7072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F0=V3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474519" y="3733800"/>
            <a:ext cx="8114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F10=V4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363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9" name="Rectangle 10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562850" cy="762000"/>
          </a:xfrm>
          <a:noFill/>
        </p:spPr>
        <p:txBody>
          <a:bodyPr/>
          <a:lstStyle/>
          <a:p>
            <a:r>
              <a:rPr lang="en-US" dirty="0" err="1" smtClean="0">
                <a:latin typeface="+mn-lt"/>
              </a:rPr>
              <a:t>Tomasulo</a:t>
            </a:r>
            <a:r>
              <a:rPr lang="en-US" dirty="0" smtClean="0">
                <a:latin typeface="+mn-lt"/>
              </a:rPr>
              <a:t> With ROB</a:t>
            </a:r>
          </a:p>
        </p:txBody>
      </p:sp>
      <p:sp>
        <p:nvSpPr>
          <p:cNvPr id="49160" name="Line 11"/>
          <p:cNvSpPr>
            <a:spLocks noChangeShapeType="1"/>
          </p:cNvSpPr>
          <p:nvPr/>
        </p:nvSpPr>
        <p:spPr bwMode="auto">
          <a:xfrm>
            <a:off x="304800" y="6477000"/>
            <a:ext cx="85344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1" name="Text Box 12"/>
          <p:cNvSpPr txBox="1">
            <a:spLocks noChangeArrowheads="1"/>
          </p:cNvSpPr>
          <p:nvPr/>
        </p:nvSpPr>
        <p:spPr bwMode="auto">
          <a:xfrm>
            <a:off x="6526213" y="3741110"/>
            <a:ext cx="1004827" cy="563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+mn-lt"/>
              </a:rPr>
              <a:t>To</a:t>
            </a:r>
          </a:p>
          <a:p>
            <a:pPr>
              <a:lnSpc>
                <a:spcPct val="70000"/>
              </a:lnSpc>
            </a:pPr>
            <a:r>
              <a:rPr lang="en-US" sz="1800" b="1">
                <a:latin typeface="+mn-lt"/>
              </a:rPr>
              <a:t>Memory</a:t>
            </a:r>
          </a:p>
        </p:txBody>
      </p:sp>
      <p:sp>
        <p:nvSpPr>
          <p:cNvPr id="765965" name="Rectangle 13"/>
          <p:cNvSpPr>
            <a:spLocks noChangeArrowheads="1"/>
          </p:cNvSpPr>
          <p:nvPr/>
        </p:nvSpPr>
        <p:spPr bwMode="auto">
          <a:xfrm>
            <a:off x="1181100" y="5791200"/>
            <a:ext cx="10668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b="1"/>
              <a:t>FP adders</a:t>
            </a:r>
          </a:p>
        </p:txBody>
      </p:sp>
      <p:sp>
        <p:nvSpPr>
          <p:cNvPr id="765966" name="Rectangle 14"/>
          <p:cNvSpPr>
            <a:spLocks noChangeArrowheads="1"/>
          </p:cNvSpPr>
          <p:nvPr/>
        </p:nvSpPr>
        <p:spPr bwMode="auto">
          <a:xfrm>
            <a:off x="4252913" y="5791200"/>
            <a:ext cx="14478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b="1"/>
              <a:t>FP multipliers</a:t>
            </a:r>
          </a:p>
        </p:txBody>
      </p:sp>
      <p:sp>
        <p:nvSpPr>
          <p:cNvPr id="49164" name="Line 15"/>
          <p:cNvSpPr>
            <a:spLocks noChangeShapeType="1"/>
          </p:cNvSpPr>
          <p:nvPr/>
        </p:nvSpPr>
        <p:spPr bwMode="auto">
          <a:xfrm>
            <a:off x="1357313" y="5257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5" name="Line 16"/>
          <p:cNvSpPr>
            <a:spLocks noChangeShapeType="1"/>
          </p:cNvSpPr>
          <p:nvPr/>
        </p:nvSpPr>
        <p:spPr bwMode="auto">
          <a:xfrm>
            <a:off x="2043113" y="5257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6" name="Line 17"/>
          <p:cNvSpPr>
            <a:spLocks noChangeShapeType="1"/>
          </p:cNvSpPr>
          <p:nvPr/>
        </p:nvSpPr>
        <p:spPr bwMode="auto">
          <a:xfrm>
            <a:off x="4481513" y="5181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7" name="Line 18"/>
          <p:cNvSpPr>
            <a:spLocks noChangeShapeType="1"/>
          </p:cNvSpPr>
          <p:nvPr/>
        </p:nvSpPr>
        <p:spPr bwMode="auto">
          <a:xfrm>
            <a:off x="5395913" y="5181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8" name="Text Box 19"/>
          <p:cNvSpPr txBox="1">
            <a:spLocks noChangeArrowheads="1"/>
          </p:cNvSpPr>
          <p:nvPr/>
        </p:nvSpPr>
        <p:spPr bwMode="auto">
          <a:xfrm>
            <a:off x="2655888" y="5282298"/>
            <a:ext cx="137044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+mn-lt"/>
              </a:rPr>
              <a:t>Reservation </a:t>
            </a:r>
          </a:p>
          <a:p>
            <a:r>
              <a:rPr lang="en-US" sz="1800" b="1">
                <a:latin typeface="+mn-lt"/>
              </a:rPr>
              <a:t>Stations</a:t>
            </a:r>
          </a:p>
        </p:txBody>
      </p:sp>
      <p:sp>
        <p:nvSpPr>
          <p:cNvPr id="49169" name="Line 20"/>
          <p:cNvSpPr>
            <a:spLocks noChangeShapeType="1"/>
          </p:cNvSpPr>
          <p:nvPr/>
        </p:nvSpPr>
        <p:spPr bwMode="auto">
          <a:xfrm flipV="1">
            <a:off x="2514600" y="5257800"/>
            <a:ext cx="0" cy="1219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0" name="Line 21"/>
          <p:cNvSpPr>
            <a:spLocks noChangeShapeType="1"/>
          </p:cNvSpPr>
          <p:nvPr/>
        </p:nvSpPr>
        <p:spPr bwMode="auto">
          <a:xfrm flipV="1">
            <a:off x="5867400" y="5257800"/>
            <a:ext cx="0" cy="1219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1" name="Text Box 22"/>
          <p:cNvSpPr txBox="1">
            <a:spLocks noChangeArrowheads="1"/>
          </p:cNvSpPr>
          <p:nvPr/>
        </p:nvSpPr>
        <p:spPr bwMode="auto">
          <a:xfrm>
            <a:off x="228600" y="911910"/>
            <a:ext cx="82105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+mn-lt"/>
              </a:rPr>
              <a:t>FP Op</a:t>
            </a:r>
          </a:p>
          <a:p>
            <a:r>
              <a:rPr lang="en-US" sz="1800" b="1">
                <a:latin typeface="+mn-lt"/>
              </a:rPr>
              <a:t>Queue</a:t>
            </a:r>
          </a:p>
        </p:txBody>
      </p:sp>
      <p:grpSp>
        <p:nvGrpSpPr>
          <p:cNvPr id="49172" name="Group 23"/>
          <p:cNvGrpSpPr>
            <a:grpSpLocks/>
          </p:cNvGrpSpPr>
          <p:nvPr/>
        </p:nvGrpSpPr>
        <p:grpSpPr bwMode="auto">
          <a:xfrm>
            <a:off x="3505201" y="3673364"/>
            <a:ext cx="1600199" cy="588579"/>
            <a:chOff x="3456" y="1200"/>
            <a:chExt cx="1392" cy="512"/>
          </a:xfrm>
        </p:grpSpPr>
        <p:sp>
          <p:nvSpPr>
            <p:cNvPr id="765976" name="Rectangle 24"/>
            <p:cNvSpPr>
              <a:spLocks noChangeArrowheads="1"/>
            </p:cNvSpPr>
            <p:nvPr/>
          </p:nvSpPr>
          <p:spPr bwMode="auto">
            <a:xfrm>
              <a:off x="3456" y="1200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5977" name="Rectangle 25"/>
            <p:cNvSpPr>
              <a:spLocks noChangeArrowheads="1"/>
            </p:cNvSpPr>
            <p:nvPr/>
          </p:nvSpPr>
          <p:spPr bwMode="auto">
            <a:xfrm>
              <a:off x="3456" y="1328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5978" name="Rectangle 26"/>
            <p:cNvSpPr>
              <a:spLocks noChangeArrowheads="1"/>
            </p:cNvSpPr>
            <p:nvPr/>
          </p:nvSpPr>
          <p:spPr bwMode="auto">
            <a:xfrm>
              <a:off x="3456" y="1456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5979" name="Rectangle 27"/>
            <p:cNvSpPr>
              <a:spLocks noChangeArrowheads="1"/>
            </p:cNvSpPr>
            <p:nvPr/>
          </p:nvSpPr>
          <p:spPr bwMode="auto">
            <a:xfrm>
              <a:off x="3456" y="1584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9173" name="Freeform 28"/>
          <p:cNvSpPr>
            <a:spLocks/>
          </p:cNvSpPr>
          <p:nvPr/>
        </p:nvSpPr>
        <p:spPr bwMode="auto">
          <a:xfrm>
            <a:off x="4953000" y="3429000"/>
            <a:ext cx="2057400" cy="533400"/>
          </a:xfrm>
          <a:custGeom>
            <a:avLst/>
            <a:gdLst>
              <a:gd name="T0" fmla="*/ 0 w 1296"/>
              <a:gd name="T1" fmla="*/ 0 h 480"/>
              <a:gd name="T2" fmla="*/ 2057400 w 1296"/>
              <a:gd name="T3" fmla="*/ 0 h 480"/>
              <a:gd name="T4" fmla="*/ 2057400 w 1296"/>
              <a:gd name="T5" fmla="*/ 533400 h 480"/>
              <a:gd name="T6" fmla="*/ 0 60000 65536"/>
              <a:gd name="T7" fmla="*/ 0 60000 65536"/>
              <a:gd name="T8" fmla="*/ 0 60000 65536"/>
              <a:gd name="T9" fmla="*/ 0 w 1296"/>
              <a:gd name="T10" fmla="*/ 0 h 480"/>
              <a:gd name="T11" fmla="*/ 1296 w 1296"/>
              <a:gd name="T12" fmla="*/ 480 h 4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96" h="480">
                <a:moveTo>
                  <a:pt x="0" y="0"/>
                </a:moveTo>
                <a:lnTo>
                  <a:pt x="1296" y="0"/>
                </a:lnTo>
                <a:lnTo>
                  <a:pt x="1296" y="480"/>
                </a:lnTo>
              </a:path>
            </a:pathLst>
          </a:cu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88" name="Line 59"/>
          <p:cNvSpPr>
            <a:spLocks noChangeShapeType="1"/>
          </p:cNvSpPr>
          <p:nvPr/>
        </p:nvSpPr>
        <p:spPr bwMode="auto">
          <a:xfrm>
            <a:off x="4953000" y="3276600"/>
            <a:ext cx="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90" name="Freeform 61"/>
          <p:cNvSpPr>
            <a:spLocks/>
          </p:cNvSpPr>
          <p:nvPr/>
        </p:nvSpPr>
        <p:spPr bwMode="auto">
          <a:xfrm>
            <a:off x="7772400" y="2209800"/>
            <a:ext cx="381000" cy="4267200"/>
          </a:xfrm>
          <a:custGeom>
            <a:avLst/>
            <a:gdLst>
              <a:gd name="T0" fmla="*/ 609600 w 576"/>
              <a:gd name="T1" fmla="*/ 4267200 h 2832"/>
              <a:gd name="T2" fmla="*/ 609600 w 576"/>
              <a:gd name="T3" fmla="*/ 0 h 2832"/>
              <a:gd name="T4" fmla="*/ 0 w 576"/>
              <a:gd name="T5" fmla="*/ 0 h 2832"/>
              <a:gd name="T6" fmla="*/ 0 60000 65536"/>
              <a:gd name="T7" fmla="*/ 0 60000 65536"/>
              <a:gd name="T8" fmla="*/ 0 60000 65536"/>
              <a:gd name="T9" fmla="*/ 0 w 576"/>
              <a:gd name="T10" fmla="*/ 0 h 2832"/>
              <a:gd name="T11" fmla="*/ 576 w 576"/>
              <a:gd name="T12" fmla="*/ 2832 h 28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2832">
                <a:moveTo>
                  <a:pt x="576" y="2832"/>
                </a:moveTo>
                <a:lnTo>
                  <a:pt x="576" y="0"/>
                </a:lnTo>
                <a:lnTo>
                  <a:pt x="0" y="0"/>
                </a:lnTo>
              </a:path>
            </a:pathLst>
          </a:cu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91" name="Line 62"/>
          <p:cNvSpPr>
            <a:spLocks noChangeShapeType="1"/>
          </p:cNvSpPr>
          <p:nvPr/>
        </p:nvSpPr>
        <p:spPr bwMode="auto">
          <a:xfrm flipH="1">
            <a:off x="4953000" y="6096000"/>
            <a:ext cx="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92" name="Line 63"/>
          <p:cNvSpPr>
            <a:spLocks noChangeShapeType="1"/>
          </p:cNvSpPr>
          <p:nvPr/>
        </p:nvSpPr>
        <p:spPr bwMode="auto">
          <a:xfrm flipH="1">
            <a:off x="1714499" y="6091239"/>
            <a:ext cx="9525" cy="309562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93" name="Text Box 64"/>
          <p:cNvSpPr txBox="1">
            <a:spLocks noChangeArrowheads="1"/>
          </p:cNvSpPr>
          <p:nvPr/>
        </p:nvSpPr>
        <p:spPr bwMode="auto">
          <a:xfrm>
            <a:off x="331673" y="4225502"/>
            <a:ext cx="6149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 dirty="0" err="1">
                <a:latin typeface="+mn-lt"/>
              </a:rPr>
              <a:t>Dest</a:t>
            </a:r>
            <a:endParaRPr lang="en-US" sz="1800" b="1" dirty="0">
              <a:latin typeface="+mn-lt"/>
            </a:endParaRPr>
          </a:p>
        </p:txBody>
      </p:sp>
      <p:sp>
        <p:nvSpPr>
          <p:cNvPr id="49195" name="AutoShape 66"/>
          <p:cNvSpPr>
            <a:spLocks noChangeArrowheads="1"/>
          </p:cNvSpPr>
          <p:nvPr/>
        </p:nvSpPr>
        <p:spPr bwMode="auto">
          <a:xfrm flipV="1">
            <a:off x="8426450" y="1371600"/>
            <a:ext cx="457200" cy="1143000"/>
          </a:xfrm>
          <a:prstGeom prst="upArrow">
            <a:avLst>
              <a:gd name="adj1" fmla="val 50000"/>
              <a:gd name="adj2" fmla="val 62500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96" name="Text Box 67"/>
          <p:cNvSpPr txBox="1">
            <a:spLocks noChangeArrowheads="1"/>
          </p:cNvSpPr>
          <p:nvPr/>
        </p:nvSpPr>
        <p:spPr bwMode="auto">
          <a:xfrm>
            <a:off x="8199438" y="2589491"/>
            <a:ext cx="8040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+mn-lt"/>
              </a:rPr>
              <a:t>Oldest</a:t>
            </a:r>
          </a:p>
        </p:txBody>
      </p:sp>
      <p:sp>
        <p:nvSpPr>
          <p:cNvPr id="49197" name="Text Box 68"/>
          <p:cNvSpPr txBox="1">
            <a:spLocks noChangeArrowheads="1"/>
          </p:cNvSpPr>
          <p:nvPr/>
        </p:nvSpPr>
        <p:spPr bwMode="auto">
          <a:xfrm>
            <a:off x="8153400" y="989291"/>
            <a:ext cx="9053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+mn-lt"/>
              </a:rPr>
              <a:t>Newest</a:t>
            </a:r>
          </a:p>
        </p:txBody>
      </p:sp>
      <p:grpSp>
        <p:nvGrpSpPr>
          <p:cNvPr id="49198" name="Group 69"/>
          <p:cNvGrpSpPr>
            <a:grpSpLocks/>
          </p:cNvGrpSpPr>
          <p:nvPr/>
        </p:nvGrpSpPr>
        <p:grpSpPr bwMode="auto">
          <a:xfrm rot="-5400000">
            <a:off x="1295400" y="560388"/>
            <a:ext cx="914400" cy="1219200"/>
            <a:chOff x="1872" y="1584"/>
            <a:chExt cx="576" cy="864"/>
          </a:xfrm>
        </p:grpSpPr>
        <p:sp>
          <p:nvSpPr>
            <p:cNvPr id="766022" name="Rectangle 70"/>
            <p:cNvSpPr>
              <a:spLocks noChangeArrowheads="1"/>
            </p:cNvSpPr>
            <p:nvPr/>
          </p:nvSpPr>
          <p:spPr bwMode="auto">
            <a:xfrm>
              <a:off x="1872" y="1584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6023" name="Rectangle 71"/>
            <p:cNvSpPr>
              <a:spLocks noChangeArrowheads="1"/>
            </p:cNvSpPr>
            <p:nvPr/>
          </p:nvSpPr>
          <p:spPr bwMode="auto">
            <a:xfrm>
              <a:off x="1872" y="1728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6024" name="Rectangle 72"/>
            <p:cNvSpPr>
              <a:spLocks noChangeArrowheads="1"/>
            </p:cNvSpPr>
            <p:nvPr/>
          </p:nvSpPr>
          <p:spPr bwMode="auto">
            <a:xfrm>
              <a:off x="1872" y="1872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6025" name="Rectangle 73"/>
            <p:cNvSpPr>
              <a:spLocks noChangeArrowheads="1"/>
            </p:cNvSpPr>
            <p:nvPr/>
          </p:nvSpPr>
          <p:spPr bwMode="auto">
            <a:xfrm>
              <a:off x="1872" y="2016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6026" name="Rectangle 74"/>
            <p:cNvSpPr>
              <a:spLocks noChangeArrowheads="1"/>
            </p:cNvSpPr>
            <p:nvPr/>
          </p:nvSpPr>
          <p:spPr bwMode="auto">
            <a:xfrm>
              <a:off x="1872" y="2160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6027" name="Rectangle 75"/>
            <p:cNvSpPr>
              <a:spLocks noChangeArrowheads="1"/>
            </p:cNvSpPr>
            <p:nvPr/>
          </p:nvSpPr>
          <p:spPr bwMode="auto">
            <a:xfrm>
              <a:off x="1872" y="2304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9199" name="Text Box 76"/>
          <p:cNvSpPr txBox="1">
            <a:spLocks noChangeArrowheads="1"/>
          </p:cNvSpPr>
          <p:nvPr/>
        </p:nvSpPr>
        <p:spPr bwMode="auto">
          <a:xfrm>
            <a:off x="6559550" y="4376241"/>
            <a:ext cx="1004827" cy="575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 dirty="0" smtClean="0">
                <a:latin typeface="+mn-lt"/>
              </a:rPr>
              <a:t>From </a:t>
            </a:r>
            <a:endParaRPr lang="en-US" sz="1800" b="1" dirty="0">
              <a:latin typeface="+mn-lt"/>
            </a:endParaRPr>
          </a:p>
          <a:p>
            <a:pPr>
              <a:lnSpc>
                <a:spcPct val="70000"/>
              </a:lnSpc>
            </a:pPr>
            <a:r>
              <a:rPr lang="en-US" sz="1800" b="1" dirty="0">
                <a:latin typeface="+mn-lt"/>
              </a:rPr>
              <a:t>Memory</a:t>
            </a:r>
          </a:p>
        </p:txBody>
      </p:sp>
      <p:sp>
        <p:nvSpPr>
          <p:cNvPr id="49200" name="Line 77"/>
          <p:cNvSpPr>
            <a:spLocks noChangeShapeType="1"/>
          </p:cNvSpPr>
          <p:nvPr/>
        </p:nvSpPr>
        <p:spPr bwMode="auto">
          <a:xfrm>
            <a:off x="7010400" y="4953000"/>
            <a:ext cx="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02" name="Text Box 83"/>
          <p:cNvSpPr txBox="1">
            <a:spLocks noChangeArrowheads="1"/>
          </p:cNvSpPr>
          <p:nvPr/>
        </p:nvSpPr>
        <p:spPr bwMode="auto">
          <a:xfrm>
            <a:off x="6248400" y="5027891"/>
            <a:ext cx="6149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+mn-lt"/>
              </a:rPr>
              <a:t>Dest</a:t>
            </a:r>
          </a:p>
        </p:txBody>
      </p:sp>
      <p:sp>
        <p:nvSpPr>
          <p:cNvPr id="49203" name="Text Box 84"/>
          <p:cNvSpPr txBox="1">
            <a:spLocks noChangeArrowheads="1"/>
          </p:cNvSpPr>
          <p:nvPr/>
        </p:nvSpPr>
        <p:spPr bwMode="auto">
          <a:xfrm>
            <a:off x="533400" y="1902947"/>
            <a:ext cx="23873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1" dirty="0">
                <a:latin typeface="+mn-lt"/>
              </a:rPr>
              <a:t>Reorder Buffer</a:t>
            </a:r>
            <a:endParaRPr lang="en-US" sz="1800" b="1" dirty="0">
              <a:latin typeface="+mn-lt"/>
            </a:endParaRPr>
          </a:p>
        </p:txBody>
      </p:sp>
      <p:sp>
        <p:nvSpPr>
          <p:cNvPr id="49204" name="Text Box 85"/>
          <p:cNvSpPr txBox="1">
            <a:spLocks noChangeArrowheads="1"/>
          </p:cNvSpPr>
          <p:nvPr/>
        </p:nvSpPr>
        <p:spPr bwMode="auto">
          <a:xfrm>
            <a:off x="1600200" y="3579347"/>
            <a:ext cx="152759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1" dirty="0">
                <a:latin typeface="+mn-lt"/>
              </a:rPr>
              <a:t>Registers</a:t>
            </a:r>
          </a:p>
        </p:txBody>
      </p:sp>
      <p:sp>
        <p:nvSpPr>
          <p:cNvPr id="49205" name="Line 86"/>
          <p:cNvSpPr>
            <a:spLocks noChangeShapeType="1"/>
          </p:cNvSpPr>
          <p:nvPr/>
        </p:nvSpPr>
        <p:spPr bwMode="auto">
          <a:xfrm>
            <a:off x="7010400" y="6096000"/>
            <a:ext cx="18226" cy="3048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06" name="Line 87"/>
          <p:cNvSpPr>
            <a:spLocks noChangeShapeType="1"/>
          </p:cNvSpPr>
          <p:nvPr/>
        </p:nvSpPr>
        <p:spPr bwMode="auto">
          <a:xfrm>
            <a:off x="2362200" y="1143000"/>
            <a:ext cx="1143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173059"/>
              </p:ext>
            </p:extLst>
          </p:nvPr>
        </p:nvGraphicFramePr>
        <p:xfrm>
          <a:off x="3581400" y="929640"/>
          <a:ext cx="4190999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607"/>
                <a:gridCol w="717793"/>
                <a:gridCol w="1905000"/>
                <a:gridCol w="304800"/>
                <a:gridCol w="685799"/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[R3]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ST F4, 0(R3)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W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ROB7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ADDD F0,F4,F6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W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ROB6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437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F4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LD F4,0(R3)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W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ROB5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437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--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BNE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F0,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0, 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L</a:t>
                      </a:r>
                      <a:endParaRPr lang="en-US" sz="1600" b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W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ROB4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437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V5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MULD F2,F10,F6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W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ROB3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437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F10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V4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ADDD F10,F4,F0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ROB2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437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V3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LD F0, 10(R2)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ROB1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2227605"/>
              </p:ext>
            </p:extLst>
          </p:nvPr>
        </p:nvGraphicFramePr>
        <p:xfrm>
          <a:off x="437299" y="4566920"/>
          <a:ext cx="2284178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806"/>
                <a:gridCol w="736095"/>
                <a:gridCol w="1121277"/>
              </a:tblGrid>
              <a:tr h="30480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0" name="Text Box 64"/>
          <p:cNvSpPr txBox="1">
            <a:spLocks noChangeArrowheads="1"/>
          </p:cNvSpPr>
          <p:nvPr/>
        </p:nvSpPr>
        <p:spPr bwMode="auto">
          <a:xfrm>
            <a:off x="3629996" y="4225038"/>
            <a:ext cx="6149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 dirty="0" err="1">
                <a:latin typeface="+mn-lt"/>
              </a:rPr>
              <a:t>Dest</a:t>
            </a:r>
            <a:endParaRPr lang="en-US" sz="1800" b="1" dirty="0">
              <a:latin typeface="+mn-lt"/>
            </a:endParaRPr>
          </a:p>
        </p:txBody>
      </p:sp>
      <p:graphicFrame>
        <p:nvGraphicFramePr>
          <p:cNvPr id="91" name="Table 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9758396"/>
              </p:ext>
            </p:extLst>
          </p:nvPr>
        </p:nvGraphicFramePr>
        <p:xfrm>
          <a:off x="3735622" y="4566456"/>
          <a:ext cx="2512778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9521"/>
                <a:gridCol w="869692"/>
                <a:gridCol w="1173565"/>
              </a:tblGrid>
              <a:tr h="30480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2" name="Table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7383501"/>
              </p:ext>
            </p:extLst>
          </p:nvPr>
        </p:nvGraphicFramePr>
        <p:xfrm>
          <a:off x="6376766" y="5397223"/>
          <a:ext cx="1395634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1234"/>
                <a:gridCol w="914400"/>
              </a:tblGrid>
              <a:tr h="30480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9" name="Text Box 60"/>
          <p:cNvSpPr txBox="1">
            <a:spLocks noChangeArrowheads="1"/>
          </p:cNvSpPr>
          <p:nvPr/>
        </p:nvSpPr>
        <p:spPr bwMode="auto">
          <a:xfrm>
            <a:off x="6591181" y="619959"/>
            <a:ext cx="67601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 dirty="0" smtClean="0">
                <a:latin typeface="+mn-lt"/>
              </a:rPr>
              <a:t>State</a:t>
            </a:r>
            <a:endParaRPr lang="en-US" sz="1800" b="1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77492" y="3581400"/>
            <a:ext cx="7072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F0=V3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474519" y="3733800"/>
            <a:ext cx="8114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F10=V4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173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9" name="Rectangle 10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562850" cy="762000"/>
          </a:xfrm>
          <a:noFill/>
        </p:spPr>
        <p:txBody>
          <a:bodyPr/>
          <a:lstStyle/>
          <a:p>
            <a:r>
              <a:rPr lang="en-US" dirty="0" err="1" smtClean="0">
                <a:latin typeface="+mn-lt"/>
              </a:rPr>
              <a:t>Tomasulo</a:t>
            </a:r>
            <a:r>
              <a:rPr lang="en-US" dirty="0" smtClean="0">
                <a:latin typeface="+mn-lt"/>
              </a:rPr>
              <a:t> With ROB</a:t>
            </a:r>
          </a:p>
        </p:txBody>
      </p:sp>
      <p:sp>
        <p:nvSpPr>
          <p:cNvPr id="49160" name="Line 11"/>
          <p:cNvSpPr>
            <a:spLocks noChangeShapeType="1"/>
          </p:cNvSpPr>
          <p:nvPr/>
        </p:nvSpPr>
        <p:spPr bwMode="auto">
          <a:xfrm>
            <a:off x="304800" y="6477000"/>
            <a:ext cx="85344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1" name="Text Box 12"/>
          <p:cNvSpPr txBox="1">
            <a:spLocks noChangeArrowheads="1"/>
          </p:cNvSpPr>
          <p:nvPr/>
        </p:nvSpPr>
        <p:spPr bwMode="auto">
          <a:xfrm>
            <a:off x="6526213" y="3741110"/>
            <a:ext cx="1004827" cy="563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+mn-lt"/>
              </a:rPr>
              <a:t>To</a:t>
            </a:r>
          </a:p>
          <a:p>
            <a:pPr>
              <a:lnSpc>
                <a:spcPct val="70000"/>
              </a:lnSpc>
            </a:pPr>
            <a:r>
              <a:rPr lang="en-US" sz="1800" b="1">
                <a:latin typeface="+mn-lt"/>
              </a:rPr>
              <a:t>Memory</a:t>
            </a:r>
          </a:p>
        </p:txBody>
      </p:sp>
      <p:sp>
        <p:nvSpPr>
          <p:cNvPr id="765965" name="Rectangle 13"/>
          <p:cNvSpPr>
            <a:spLocks noChangeArrowheads="1"/>
          </p:cNvSpPr>
          <p:nvPr/>
        </p:nvSpPr>
        <p:spPr bwMode="auto">
          <a:xfrm>
            <a:off x="1181100" y="5791200"/>
            <a:ext cx="10668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b="1"/>
              <a:t>FP adders</a:t>
            </a:r>
          </a:p>
        </p:txBody>
      </p:sp>
      <p:sp>
        <p:nvSpPr>
          <p:cNvPr id="765966" name="Rectangle 14"/>
          <p:cNvSpPr>
            <a:spLocks noChangeArrowheads="1"/>
          </p:cNvSpPr>
          <p:nvPr/>
        </p:nvSpPr>
        <p:spPr bwMode="auto">
          <a:xfrm>
            <a:off x="4252913" y="5791200"/>
            <a:ext cx="14478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b="1"/>
              <a:t>FP multipliers</a:t>
            </a:r>
          </a:p>
        </p:txBody>
      </p:sp>
      <p:sp>
        <p:nvSpPr>
          <p:cNvPr id="49164" name="Line 15"/>
          <p:cNvSpPr>
            <a:spLocks noChangeShapeType="1"/>
          </p:cNvSpPr>
          <p:nvPr/>
        </p:nvSpPr>
        <p:spPr bwMode="auto">
          <a:xfrm>
            <a:off x="1357313" y="5257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5" name="Line 16"/>
          <p:cNvSpPr>
            <a:spLocks noChangeShapeType="1"/>
          </p:cNvSpPr>
          <p:nvPr/>
        </p:nvSpPr>
        <p:spPr bwMode="auto">
          <a:xfrm>
            <a:off x="2043113" y="5257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6" name="Line 17"/>
          <p:cNvSpPr>
            <a:spLocks noChangeShapeType="1"/>
          </p:cNvSpPr>
          <p:nvPr/>
        </p:nvSpPr>
        <p:spPr bwMode="auto">
          <a:xfrm>
            <a:off x="4481513" y="5181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7" name="Line 18"/>
          <p:cNvSpPr>
            <a:spLocks noChangeShapeType="1"/>
          </p:cNvSpPr>
          <p:nvPr/>
        </p:nvSpPr>
        <p:spPr bwMode="auto">
          <a:xfrm>
            <a:off x="5395913" y="5181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8" name="Text Box 19"/>
          <p:cNvSpPr txBox="1">
            <a:spLocks noChangeArrowheads="1"/>
          </p:cNvSpPr>
          <p:nvPr/>
        </p:nvSpPr>
        <p:spPr bwMode="auto">
          <a:xfrm>
            <a:off x="2655888" y="5282298"/>
            <a:ext cx="137044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+mn-lt"/>
              </a:rPr>
              <a:t>Reservation </a:t>
            </a:r>
          </a:p>
          <a:p>
            <a:r>
              <a:rPr lang="en-US" sz="1800" b="1">
                <a:latin typeface="+mn-lt"/>
              </a:rPr>
              <a:t>Stations</a:t>
            </a:r>
          </a:p>
        </p:txBody>
      </p:sp>
      <p:sp>
        <p:nvSpPr>
          <p:cNvPr id="49169" name="Line 20"/>
          <p:cNvSpPr>
            <a:spLocks noChangeShapeType="1"/>
          </p:cNvSpPr>
          <p:nvPr/>
        </p:nvSpPr>
        <p:spPr bwMode="auto">
          <a:xfrm flipV="1">
            <a:off x="2514600" y="5257800"/>
            <a:ext cx="0" cy="1219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0" name="Line 21"/>
          <p:cNvSpPr>
            <a:spLocks noChangeShapeType="1"/>
          </p:cNvSpPr>
          <p:nvPr/>
        </p:nvSpPr>
        <p:spPr bwMode="auto">
          <a:xfrm flipV="1">
            <a:off x="5867400" y="5257800"/>
            <a:ext cx="0" cy="1219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1" name="Text Box 22"/>
          <p:cNvSpPr txBox="1">
            <a:spLocks noChangeArrowheads="1"/>
          </p:cNvSpPr>
          <p:nvPr/>
        </p:nvSpPr>
        <p:spPr bwMode="auto">
          <a:xfrm>
            <a:off x="228600" y="911910"/>
            <a:ext cx="82105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+mn-lt"/>
              </a:rPr>
              <a:t>FP Op</a:t>
            </a:r>
          </a:p>
          <a:p>
            <a:r>
              <a:rPr lang="en-US" sz="1800" b="1">
                <a:latin typeface="+mn-lt"/>
              </a:rPr>
              <a:t>Queue</a:t>
            </a:r>
          </a:p>
        </p:txBody>
      </p:sp>
      <p:grpSp>
        <p:nvGrpSpPr>
          <p:cNvPr id="49172" name="Group 23"/>
          <p:cNvGrpSpPr>
            <a:grpSpLocks/>
          </p:cNvGrpSpPr>
          <p:nvPr/>
        </p:nvGrpSpPr>
        <p:grpSpPr bwMode="auto">
          <a:xfrm>
            <a:off x="3505201" y="3673364"/>
            <a:ext cx="1600199" cy="588579"/>
            <a:chOff x="3456" y="1200"/>
            <a:chExt cx="1392" cy="512"/>
          </a:xfrm>
        </p:grpSpPr>
        <p:sp>
          <p:nvSpPr>
            <p:cNvPr id="765976" name="Rectangle 24"/>
            <p:cNvSpPr>
              <a:spLocks noChangeArrowheads="1"/>
            </p:cNvSpPr>
            <p:nvPr/>
          </p:nvSpPr>
          <p:spPr bwMode="auto">
            <a:xfrm>
              <a:off x="3456" y="1200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5977" name="Rectangle 25"/>
            <p:cNvSpPr>
              <a:spLocks noChangeArrowheads="1"/>
            </p:cNvSpPr>
            <p:nvPr/>
          </p:nvSpPr>
          <p:spPr bwMode="auto">
            <a:xfrm>
              <a:off x="3456" y="1328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5978" name="Rectangle 26"/>
            <p:cNvSpPr>
              <a:spLocks noChangeArrowheads="1"/>
            </p:cNvSpPr>
            <p:nvPr/>
          </p:nvSpPr>
          <p:spPr bwMode="auto">
            <a:xfrm>
              <a:off x="3456" y="1456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5979" name="Rectangle 27"/>
            <p:cNvSpPr>
              <a:spLocks noChangeArrowheads="1"/>
            </p:cNvSpPr>
            <p:nvPr/>
          </p:nvSpPr>
          <p:spPr bwMode="auto">
            <a:xfrm>
              <a:off x="3456" y="1584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9173" name="Freeform 28"/>
          <p:cNvSpPr>
            <a:spLocks/>
          </p:cNvSpPr>
          <p:nvPr/>
        </p:nvSpPr>
        <p:spPr bwMode="auto">
          <a:xfrm>
            <a:off x="4953000" y="3429000"/>
            <a:ext cx="2057400" cy="533400"/>
          </a:xfrm>
          <a:custGeom>
            <a:avLst/>
            <a:gdLst>
              <a:gd name="T0" fmla="*/ 0 w 1296"/>
              <a:gd name="T1" fmla="*/ 0 h 480"/>
              <a:gd name="T2" fmla="*/ 2057400 w 1296"/>
              <a:gd name="T3" fmla="*/ 0 h 480"/>
              <a:gd name="T4" fmla="*/ 2057400 w 1296"/>
              <a:gd name="T5" fmla="*/ 533400 h 480"/>
              <a:gd name="T6" fmla="*/ 0 60000 65536"/>
              <a:gd name="T7" fmla="*/ 0 60000 65536"/>
              <a:gd name="T8" fmla="*/ 0 60000 65536"/>
              <a:gd name="T9" fmla="*/ 0 w 1296"/>
              <a:gd name="T10" fmla="*/ 0 h 480"/>
              <a:gd name="T11" fmla="*/ 1296 w 1296"/>
              <a:gd name="T12" fmla="*/ 480 h 4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96" h="480">
                <a:moveTo>
                  <a:pt x="0" y="0"/>
                </a:moveTo>
                <a:lnTo>
                  <a:pt x="1296" y="0"/>
                </a:lnTo>
                <a:lnTo>
                  <a:pt x="1296" y="480"/>
                </a:lnTo>
              </a:path>
            </a:pathLst>
          </a:cu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88" name="Line 59"/>
          <p:cNvSpPr>
            <a:spLocks noChangeShapeType="1"/>
          </p:cNvSpPr>
          <p:nvPr/>
        </p:nvSpPr>
        <p:spPr bwMode="auto">
          <a:xfrm>
            <a:off x="4953000" y="3276600"/>
            <a:ext cx="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90" name="Freeform 61"/>
          <p:cNvSpPr>
            <a:spLocks/>
          </p:cNvSpPr>
          <p:nvPr/>
        </p:nvSpPr>
        <p:spPr bwMode="auto">
          <a:xfrm>
            <a:off x="7772400" y="2209800"/>
            <a:ext cx="381000" cy="4267200"/>
          </a:xfrm>
          <a:custGeom>
            <a:avLst/>
            <a:gdLst>
              <a:gd name="T0" fmla="*/ 609600 w 576"/>
              <a:gd name="T1" fmla="*/ 4267200 h 2832"/>
              <a:gd name="T2" fmla="*/ 609600 w 576"/>
              <a:gd name="T3" fmla="*/ 0 h 2832"/>
              <a:gd name="T4" fmla="*/ 0 w 576"/>
              <a:gd name="T5" fmla="*/ 0 h 2832"/>
              <a:gd name="T6" fmla="*/ 0 60000 65536"/>
              <a:gd name="T7" fmla="*/ 0 60000 65536"/>
              <a:gd name="T8" fmla="*/ 0 60000 65536"/>
              <a:gd name="T9" fmla="*/ 0 w 576"/>
              <a:gd name="T10" fmla="*/ 0 h 2832"/>
              <a:gd name="T11" fmla="*/ 576 w 576"/>
              <a:gd name="T12" fmla="*/ 2832 h 28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2832">
                <a:moveTo>
                  <a:pt x="576" y="2832"/>
                </a:moveTo>
                <a:lnTo>
                  <a:pt x="576" y="0"/>
                </a:lnTo>
                <a:lnTo>
                  <a:pt x="0" y="0"/>
                </a:lnTo>
              </a:path>
            </a:pathLst>
          </a:cu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91" name="Line 62"/>
          <p:cNvSpPr>
            <a:spLocks noChangeShapeType="1"/>
          </p:cNvSpPr>
          <p:nvPr/>
        </p:nvSpPr>
        <p:spPr bwMode="auto">
          <a:xfrm flipH="1">
            <a:off x="4953000" y="6096000"/>
            <a:ext cx="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92" name="Line 63"/>
          <p:cNvSpPr>
            <a:spLocks noChangeShapeType="1"/>
          </p:cNvSpPr>
          <p:nvPr/>
        </p:nvSpPr>
        <p:spPr bwMode="auto">
          <a:xfrm flipH="1">
            <a:off x="1714499" y="6091239"/>
            <a:ext cx="9525" cy="309562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93" name="Text Box 64"/>
          <p:cNvSpPr txBox="1">
            <a:spLocks noChangeArrowheads="1"/>
          </p:cNvSpPr>
          <p:nvPr/>
        </p:nvSpPr>
        <p:spPr bwMode="auto">
          <a:xfrm>
            <a:off x="331673" y="4225502"/>
            <a:ext cx="6149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 dirty="0" err="1">
                <a:latin typeface="+mn-lt"/>
              </a:rPr>
              <a:t>Dest</a:t>
            </a:r>
            <a:endParaRPr lang="en-US" sz="1800" b="1" dirty="0">
              <a:latin typeface="+mn-lt"/>
            </a:endParaRPr>
          </a:p>
        </p:txBody>
      </p:sp>
      <p:sp>
        <p:nvSpPr>
          <p:cNvPr id="49195" name="AutoShape 66"/>
          <p:cNvSpPr>
            <a:spLocks noChangeArrowheads="1"/>
          </p:cNvSpPr>
          <p:nvPr/>
        </p:nvSpPr>
        <p:spPr bwMode="auto">
          <a:xfrm flipV="1">
            <a:off x="8426450" y="1371600"/>
            <a:ext cx="457200" cy="1143000"/>
          </a:xfrm>
          <a:prstGeom prst="upArrow">
            <a:avLst>
              <a:gd name="adj1" fmla="val 50000"/>
              <a:gd name="adj2" fmla="val 62500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96" name="Text Box 67"/>
          <p:cNvSpPr txBox="1">
            <a:spLocks noChangeArrowheads="1"/>
          </p:cNvSpPr>
          <p:nvPr/>
        </p:nvSpPr>
        <p:spPr bwMode="auto">
          <a:xfrm>
            <a:off x="8199438" y="2589491"/>
            <a:ext cx="8040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+mn-lt"/>
              </a:rPr>
              <a:t>Oldest</a:t>
            </a:r>
          </a:p>
        </p:txBody>
      </p:sp>
      <p:sp>
        <p:nvSpPr>
          <p:cNvPr id="49197" name="Text Box 68"/>
          <p:cNvSpPr txBox="1">
            <a:spLocks noChangeArrowheads="1"/>
          </p:cNvSpPr>
          <p:nvPr/>
        </p:nvSpPr>
        <p:spPr bwMode="auto">
          <a:xfrm>
            <a:off x="8153400" y="989291"/>
            <a:ext cx="9053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+mn-lt"/>
              </a:rPr>
              <a:t>Newest</a:t>
            </a:r>
          </a:p>
        </p:txBody>
      </p:sp>
      <p:grpSp>
        <p:nvGrpSpPr>
          <p:cNvPr id="49198" name="Group 69"/>
          <p:cNvGrpSpPr>
            <a:grpSpLocks/>
          </p:cNvGrpSpPr>
          <p:nvPr/>
        </p:nvGrpSpPr>
        <p:grpSpPr bwMode="auto">
          <a:xfrm rot="-5400000">
            <a:off x="1295400" y="560388"/>
            <a:ext cx="914400" cy="1219200"/>
            <a:chOff x="1872" y="1584"/>
            <a:chExt cx="576" cy="864"/>
          </a:xfrm>
        </p:grpSpPr>
        <p:sp>
          <p:nvSpPr>
            <p:cNvPr id="766022" name="Rectangle 70"/>
            <p:cNvSpPr>
              <a:spLocks noChangeArrowheads="1"/>
            </p:cNvSpPr>
            <p:nvPr/>
          </p:nvSpPr>
          <p:spPr bwMode="auto">
            <a:xfrm>
              <a:off x="1872" y="1584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6023" name="Rectangle 71"/>
            <p:cNvSpPr>
              <a:spLocks noChangeArrowheads="1"/>
            </p:cNvSpPr>
            <p:nvPr/>
          </p:nvSpPr>
          <p:spPr bwMode="auto">
            <a:xfrm>
              <a:off x="1872" y="1728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6024" name="Rectangle 72"/>
            <p:cNvSpPr>
              <a:spLocks noChangeArrowheads="1"/>
            </p:cNvSpPr>
            <p:nvPr/>
          </p:nvSpPr>
          <p:spPr bwMode="auto">
            <a:xfrm>
              <a:off x="1872" y="1872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6025" name="Rectangle 73"/>
            <p:cNvSpPr>
              <a:spLocks noChangeArrowheads="1"/>
            </p:cNvSpPr>
            <p:nvPr/>
          </p:nvSpPr>
          <p:spPr bwMode="auto">
            <a:xfrm>
              <a:off x="1872" y="2016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6026" name="Rectangle 74"/>
            <p:cNvSpPr>
              <a:spLocks noChangeArrowheads="1"/>
            </p:cNvSpPr>
            <p:nvPr/>
          </p:nvSpPr>
          <p:spPr bwMode="auto">
            <a:xfrm>
              <a:off x="1872" y="2160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6027" name="Rectangle 75"/>
            <p:cNvSpPr>
              <a:spLocks noChangeArrowheads="1"/>
            </p:cNvSpPr>
            <p:nvPr/>
          </p:nvSpPr>
          <p:spPr bwMode="auto">
            <a:xfrm>
              <a:off x="1872" y="2304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9199" name="Text Box 76"/>
          <p:cNvSpPr txBox="1">
            <a:spLocks noChangeArrowheads="1"/>
          </p:cNvSpPr>
          <p:nvPr/>
        </p:nvSpPr>
        <p:spPr bwMode="auto">
          <a:xfrm>
            <a:off x="6559550" y="4376241"/>
            <a:ext cx="1004827" cy="575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 dirty="0" smtClean="0">
                <a:latin typeface="+mn-lt"/>
              </a:rPr>
              <a:t>From </a:t>
            </a:r>
            <a:endParaRPr lang="en-US" sz="1800" b="1" dirty="0">
              <a:latin typeface="+mn-lt"/>
            </a:endParaRPr>
          </a:p>
          <a:p>
            <a:pPr>
              <a:lnSpc>
                <a:spcPct val="70000"/>
              </a:lnSpc>
            </a:pPr>
            <a:r>
              <a:rPr lang="en-US" sz="1800" b="1" dirty="0">
                <a:latin typeface="+mn-lt"/>
              </a:rPr>
              <a:t>Memory</a:t>
            </a:r>
          </a:p>
        </p:txBody>
      </p:sp>
      <p:sp>
        <p:nvSpPr>
          <p:cNvPr id="49200" name="Line 77"/>
          <p:cNvSpPr>
            <a:spLocks noChangeShapeType="1"/>
          </p:cNvSpPr>
          <p:nvPr/>
        </p:nvSpPr>
        <p:spPr bwMode="auto">
          <a:xfrm>
            <a:off x="7010400" y="4953000"/>
            <a:ext cx="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02" name="Text Box 83"/>
          <p:cNvSpPr txBox="1">
            <a:spLocks noChangeArrowheads="1"/>
          </p:cNvSpPr>
          <p:nvPr/>
        </p:nvSpPr>
        <p:spPr bwMode="auto">
          <a:xfrm>
            <a:off x="6248400" y="5027891"/>
            <a:ext cx="6149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+mn-lt"/>
              </a:rPr>
              <a:t>Dest</a:t>
            </a:r>
          </a:p>
        </p:txBody>
      </p:sp>
      <p:sp>
        <p:nvSpPr>
          <p:cNvPr id="49203" name="Text Box 84"/>
          <p:cNvSpPr txBox="1">
            <a:spLocks noChangeArrowheads="1"/>
          </p:cNvSpPr>
          <p:nvPr/>
        </p:nvSpPr>
        <p:spPr bwMode="auto">
          <a:xfrm>
            <a:off x="533400" y="1902947"/>
            <a:ext cx="23873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1" dirty="0">
                <a:latin typeface="+mn-lt"/>
              </a:rPr>
              <a:t>Reorder Buffer</a:t>
            </a:r>
            <a:endParaRPr lang="en-US" sz="1800" b="1" dirty="0">
              <a:latin typeface="+mn-lt"/>
            </a:endParaRPr>
          </a:p>
        </p:txBody>
      </p:sp>
      <p:sp>
        <p:nvSpPr>
          <p:cNvPr id="49204" name="Text Box 85"/>
          <p:cNvSpPr txBox="1">
            <a:spLocks noChangeArrowheads="1"/>
          </p:cNvSpPr>
          <p:nvPr/>
        </p:nvSpPr>
        <p:spPr bwMode="auto">
          <a:xfrm>
            <a:off x="1600200" y="3579347"/>
            <a:ext cx="152759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1" dirty="0">
                <a:latin typeface="+mn-lt"/>
              </a:rPr>
              <a:t>Registers</a:t>
            </a:r>
          </a:p>
        </p:txBody>
      </p:sp>
      <p:sp>
        <p:nvSpPr>
          <p:cNvPr id="49205" name="Line 86"/>
          <p:cNvSpPr>
            <a:spLocks noChangeShapeType="1"/>
          </p:cNvSpPr>
          <p:nvPr/>
        </p:nvSpPr>
        <p:spPr bwMode="auto">
          <a:xfrm>
            <a:off x="7010400" y="6096000"/>
            <a:ext cx="18226" cy="3048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06" name="Line 87"/>
          <p:cNvSpPr>
            <a:spLocks noChangeShapeType="1"/>
          </p:cNvSpPr>
          <p:nvPr/>
        </p:nvSpPr>
        <p:spPr bwMode="auto">
          <a:xfrm>
            <a:off x="2362200" y="1143000"/>
            <a:ext cx="1143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707469"/>
              </p:ext>
            </p:extLst>
          </p:nvPr>
        </p:nvGraphicFramePr>
        <p:xfrm>
          <a:off x="3581400" y="929640"/>
          <a:ext cx="4190999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607"/>
                <a:gridCol w="717793"/>
                <a:gridCol w="1905000"/>
                <a:gridCol w="304800"/>
                <a:gridCol w="685799"/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[R3]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ST F4, 0(R3)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W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ROB7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ADDD F0,F4,F6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W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ROB6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437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F4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LD F4,0(R3)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W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ROB5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437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--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BNE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F0,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0, 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L</a:t>
                      </a:r>
                      <a:endParaRPr lang="en-US" sz="1600" b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W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ROB4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437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V5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MULD F2,F10,F6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ROB3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437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F10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V4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ADDD F10,F4,F0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ROB2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437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V3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LD F0, 10(R2)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ROB1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878597"/>
              </p:ext>
            </p:extLst>
          </p:nvPr>
        </p:nvGraphicFramePr>
        <p:xfrm>
          <a:off x="437299" y="4566920"/>
          <a:ext cx="2284178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806"/>
                <a:gridCol w="736095"/>
                <a:gridCol w="1121277"/>
              </a:tblGrid>
              <a:tr h="30480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0" name="Text Box 64"/>
          <p:cNvSpPr txBox="1">
            <a:spLocks noChangeArrowheads="1"/>
          </p:cNvSpPr>
          <p:nvPr/>
        </p:nvSpPr>
        <p:spPr bwMode="auto">
          <a:xfrm>
            <a:off x="3629996" y="4225038"/>
            <a:ext cx="6149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 dirty="0" err="1">
                <a:latin typeface="+mn-lt"/>
              </a:rPr>
              <a:t>Dest</a:t>
            </a:r>
            <a:endParaRPr lang="en-US" sz="1800" b="1" dirty="0">
              <a:latin typeface="+mn-lt"/>
            </a:endParaRPr>
          </a:p>
        </p:txBody>
      </p:sp>
      <p:graphicFrame>
        <p:nvGraphicFramePr>
          <p:cNvPr id="91" name="Table 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1093257"/>
              </p:ext>
            </p:extLst>
          </p:nvPr>
        </p:nvGraphicFramePr>
        <p:xfrm>
          <a:off x="3735622" y="4566456"/>
          <a:ext cx="2512778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9521"/>
                <a:gridCol w="869692"/>
                <a:gridCol w="1173565"/>
              </a:tblGrid>
              <a:tr h="30480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2" name="Table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009410"/>
              </p:ext>
            </p:extLst>
          </p:nvPr>
        </p:nvGraphicFramePr>
        <p:xfrm>
          <a:off x="6376766" y="5397223"/>
          <a:ext cx="1395634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1234"/>
                <a:gridCol w="914400"/>
              </a:tblGrid>
              <a:tr h="30480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9" name="Text Box 60"/>
          <p:cNvSpPr txBox="1">
            <a:spLocks noChangeArrowheads="1"/>
          </p:cNvSpPr>
          <p:nvPr/>
        </p:nvSpPr>
        <p:spPr bwMode="auto">
          <a:xfrm>
            <a:off x="6591181" y="619959"/>
            <a:ext cx="67601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 dirty="0" smtClean="0">
                <a:latin typeface="+mn-lt"/>
              </a:rPr>
              <a:t>State</a:t>
            </a:r>
            <a:endParaRPr lang="en-US" sz="1800" b="1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77492" y="3581400"/>
            <a:ext cx="7072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F0=V3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474519" y="3733800"/>
            <a:ext cx="8114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F10=V4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475180" y="3886200"/>
            <a:ext cx="7072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F2=V5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00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9" name="Rectangle 10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562850" cy="762000"/>
          </a:xfrm>
          <a:noFill/>
        </p:spPr>
        <p:txBody>
          <a:bodyPr/>
          <a:lstStyle/>
          <a:p>
            <a:r>
              <a:rPr lang="en-US" dirty="0" err="1" smtClean="0">
                <a:latin typeface="+mn-lt"/>
              </a:rPr>
              <a:t>Tomasulo</a:t>
            </a:r>
            <a:r>
              <a:rPr lang="en-US" dirty="0" smtClean="0">
                <a:latin typeface="+mn-lt"/>
              </a:rPr>
              <a:t> With ROB</a:t>
            </a:r>
          </a:p>
        </p:txBody>
      </p:sp>
      <p:sp>
        <p:nvSpPr>
          <p:cNvPr id="49160" name="Line 11"/>
          <p:cNvSpPr>
            <a:spLocks noChangeShapeType="1"/>
          </p:cNvSpPr>
          <p:nvPr/>
        </p:nvSpPr>
        <p:spPr bwMode="auto">
          <a:xfrm>
            <a:off x="304800" y="6477000"/>
            <a:ext cx="85344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1" name="Text Box 12"/>
          <p:cNvSpPr txBox="1">
            <a:spLocks noChangeArrowheads="1"/>
          </p:cNvSpPr>
          <p:nvPr/>
        </p:nvSpPr>
        <p:spPr bwMode="auto">
          <a:xfrm>
            <a:off x="6526213" y="3741110"/>
            <a:ext cx="1004827" cy="563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+mn-lt"/>
              </a:rPr>
              <a:t>To</a:t>
            </a:r>
          </a:p>
          <a:p>
            <a:pPr>
              <a:lnSpc>
                <a:spcPct val="70000"/>
              </a:lnSpc>
            </a:pPr>
            <a:r>
              <a:rPr lang="en-US" sz="1800" b="1">
                <a:latin typeface="+mn-lt"/>
              </a:rPr>
              <a:t>Memory</a:t>
            </a:r>
          </a:p>
        </p:txBody>
      </p:sp>
      <p:sp>
        <p:nvSpPr>
          <p:cNvPr id="765965" name="Rectangle 13"/>
          <p:cNvSpPr>
            <a:spLocks noChangeArrowheads="1"/>
          </p:cNvSpPr>
          <p:nvPr/>
        </p:nvSpPr>
        <p:spPr bwMode="auto">
          <a:xfrm>
            <a:off x="1181100" y="5791200"/>
            <a:ext cx="10668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b="1"/>
              <a:t>FP adders</a:t>
            </a:r>
          </a:p>
        </p:txBody>
      </p:sp>
      <p:sp>
        <p:nvSpPr>
          <p:cNvPr id="765966" name="Rectangle 14"/>
          <p:cNvSpPr>
            <a:spLocks noChangeArrowheads="1"/>
          </p:cNvSpPr>
          <p:nvPr/>
        </p:nvSpPr>
        <p:spPr bwMode="auto">
          <a:xfrm>
            <a:off x="4252913" y="5791200"/>
            <a:ext cx="14478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b="1"/>
              <a:t>FP multipliers</a:t>
            </a:r>
          </a:p>
        </p:txBody>
      </p:sp>
      <p:sp>
        <p:nvSpPr>
          <p:cNvPr id="49164" name="Line 15"/>
          <p:cNvSpPr>
            <a:spLocks noChangeShapeType="1"/>
          </p:cNvSpPr>
          <p:nvPr/>
        </p:nvSpPr>
        <p:spPr bwMode="auto">
          <a:xfrm>
            <a:off x="1357313" y="5257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5" name="Line 16"/>
          <p:cNvSpPr>
            <a:spLocks noChangeShapeType="1"/>
          </p:cNvSpPr>
          <p:nvPr/>
        </p:nvSpPr>
        <p:spPr bwMode="auto">
          <a:xfrm>
            <a:off x="2043113" y="5257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6" name="Line 17"/>
          <p:cNvSpPr>
            <a:spLocks noChangeShapeType="1"/>
          </p:cNvSpPr>
          <p:nvPr/>
        </p:nvSpPr>
        <p:spPr bwMode="auto">
          <a:xfrm>
            <a:off x="4481513" y="5181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7" name="Line 18"/>
          <p:cNvSpPr>
            <a:spLocks noChangeShapeType="1"/>
          </p:cNvSpPr>
          <p:nvPr/>
        </p:nvSpPr>
        <p:spPr bwMode="auto">
          <a:xfrm>
            <a:off x="5395913" y="5181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8" name="Text Box 19"/>
          <p:cNvSpPr txBox="1">
            <a:spLocks noChangeArrowheads="1"/>
          </p:cNvSpPr>
          <p:nvPr/>
        </p:nvSpPr>
        <p:spPr bwMode="auto">
          <a:xfrm>
            <a:off x="2655888" y="5282298"/>
            <a:ext cx="137044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+mn-lt"/>
              </a:rPr>
              <a:t>Reservation </a:t>
            </a:r>
          </a:p>
          <a:p>
            <a:r>
              <a:rPr lang="en-US" sz="1800" b="1">
                <a:latin typeface="+mn-lt"/>
              </a:rPr>
              <a:t>Stations</a:t>
            </a:r>
          </a:p>
        </p:txBody>
      </p:sp>
      <p:sp>
        <p:nvSpPr>
          <p:cNvPr id="49169" name="Line 20"/>
          <p:cNvSpPr>
            <a:spLocks noChangeShapeType="1"/>
          </p:cNvSpPr>
          <p:nvPr/>
        </p:nvSpPr>
        <p:spPr bwMode="auto">
          <a:xfrm flipV="1">
            <a:off x="2514600" y="5257800"/>
            <a:ext cx="0" cy="1219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0" name="Line 21"/>
          <p:cNvSpPr>
            <a:spLocks noChangeShapeType="1"/>
          </p:cNvSpPr>
          <p:nvPr/>
        </p:nvSpPr>
        <p:spPr bwMode="auto">
          <a:xfrm flipV="1">
            <a:off x="5867400" y="5257800"/>
            <a:ext cx="0" cy="1219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1" name="Text Box 22"/>
          <p:cNvSpPr txBox="1">
            <a:spLocks noChangeArrowheads="1"/>
          </p:cNvSpPr>
          <p:nvPr/>
        </p:nvSpPr>
        <p:spPr bwMode="auto">
          <a:xfrm>
            <a:off x="228600" y="911910"/>
            <a:ext cx="82105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+mn-lt"/>
              </a:rPr>
              <a:t>FP Op</a:t>
            </a:r>
          </a:p>
          <a:p>
            <a:r>
              <a:rPr lang="en-US" sz="1800" b="1">
                <a:latin typeface="+mn-lt"/>
              </a:rPr>
              <a:t>Queue</a:t>
            </a:r>
          </a:p>
        </p:txBody>
      </p:sp>
      <p:grpSp>
        <p:nvGrpSpPr>
          <p:cNvPr id="49172" name="Group 23"/>
          <p:cNvGrpSpPr>
            <a:grpSpLocks/>
          </p:cNvGrpSpPr>
          <p:nvPr/>
        </p:nvGrpSpPr>
        <p:grpSpPr bwMode="auto">
          <a:xfrm>
            <a:off x="3505201" y="3673364"/>
            <a:ext cx="1600199" cy="588579"/>
            <a:chOff x="3456" y="1200"/>
            <a:chExt cx="1392" cy="512"/>
          </a:xfrm>
        </p:grpSpPr>
        <p:sp>
          <p:nvSpPr>
            <p:cNvPr id="765976" name="Rectangle 24"/>
            <p:cNvSpPr>
              <a:spLocks noChangeArrowheads="1"/>
            </p:cNvSpPr>
            <p:nvPr/>
          </p:nvSpPr>
          <p:spPr bwMode="auto">
            <a:xfrm>
              <a:off x="3456" y="1200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5977" name="Rectangle 25"/>
            <p:cNvSpPr>
              <a:spLocks noChangeArrowheads="1"/>
            </p:cNvSpPr>
            <p:nvPr/>
          </p:nvSpPr>
          <p:spPr bwMode="auto">
            <a:xfrm>
              <a:off x="3456" y="1328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5978" name="Rectangle 26"/>
            <p:cNvSpPr>
              <a:spLocks noChangeArrowheads="1"/>
            </p:cNvSpPr>
            <p:nvPr/>
          </p:nvSpPr>
          <p:spPr bwMode="auto">
            <a:xfrm>
              <a:off x="3456" y="1456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5979" name="Rectangle 27"/>
            <p:cNvSpPr>
              <a:spLocks noChangeArrowheads="1"/>
            </p:cNvSpPr>
            <p:nvPr/>
          </p:nvSpPr>
          <p:spPr bwMode="auto">
            <a:xfrm>
              <a:off x="3456" y="1584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9173" name="Freeform 28"/>
          <p:cNvSpPr>
            <a:spLocks/>
          </p:cNvSpPr>
          <p:nvPr/>
        </p:nvSpPr>
        <p:spPr bwMode="auto">
          <a:xfrm>
            <a:off x="4953000" y="3429000"/>
            <a:ext cx="2057400" cy="533400"/>
          </a:xfrm>
          <a:custGeom>
            <a:avLst/>
            <a:gdLst>
              <a:gd name="T0" fmla="*/ 0 w 1296"/>
              <a:gd name="T1" fmla="*/ 0 h 480"/>
              <a:gd name="T2" fmla="*/ 2057400 w 1296"/>
              <a:gd name="T3" fmla="*/ 0 h 480"/>
              <a:gd name="T4" fmla="*/ 2057400 w 1296"/>
              <a:gd name="T5" fmla="*/ 533400 h 480"/>
              <a:gd name="T6" fmla="*/ 0 60000 65536"/>
              <a:gd name="T7" fmla="*/ 0 60000 65536"/>
              <a:gd name="T8" fmla="*/ 0 60000 65536"/>
              <a:gd name="T9" fmla="*/ 0 w 1296"/>
              <a:gd name="T10" fmla="*/ 0 h 480"/>
              <a:gd name="T11" fmla="*/ 1296 w 1296"/>
              <a:gd name="T12" fmla="*/ 480 h 4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96" h="480">
                <a:moveTo>
                  <a:pt x="0" y="0"/>
                </a:moveTo>
                <a:lnTo>
                  <a:pt x="1296" y="0"/>
                </a:lnTo>
                <a:lnTo>
                  <a:pt x="1296" y="480"/>
                </a:lnTo>
              </a:path>
            </a:pathLst>
          </a:cu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88" name="Line 59"/>
          <p:cNvSpPr>
            <a:spLocks noChangeShapeType="1"/>
          </p:cNvSpPr>
          <p:nvPr/>
        </p:nvSpPr>
        <p:spPr bwMode="auto">
          <a:xfrm>
            <a:off x="4953000" y="3276600"/>
            <a:ext cx="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90" name="Freeform 61"/>
          <p:cNvSpPr>
            <a:spLocks/>
          </p:cNvSpPr>
          <p:nvPr/>
        </p:nvSpPr>
        <p:spPr bwMode="auto">
          <a:xfrm>
            <a:off x="7772400" y="2209800"/>
            <a:ext cx="381000" cy="4267200"/>
          </a:xfrm>
          <a:custGeom>
            <a:avLst/>
            <a:gdLst>
              <a:gd name="T0" fmla="*/ 609600 w 576"/>
              <a:gd name="T1" fmla="*/ 4267200 h 2832"/>
              <a:gd name="T2" fmla="*/ 609600 w 576"/>
              <a:gd name="T3" fmla="*/ 0 h 2832"/>
              <a:gd name="T4" fmla="*/ 0 w 576"/>
              <a:gd name="T5" fmla="*/ 0 h 2832"/>
              <a:gd name="T6" fmla="*/ 0 60000 65536"/>
              <a:gd name="T7" fmla="*/ 0 60000 65536"/>
              <a:gd name="T8" fmla="*/ 0 60000 65536"/>
              <a:gd name="T9" fmla="*/ 0 w 576"/>
              <a:gd name="T10" fmla="*/ 0 h 2832"/>
              <a:gd name="T11" fmla="*/ 576 w 576"/>
              <a:gd name="T12" fmla="*/ 2832 h 28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2832">
                <a:moveTo>
                  <a:pt x="576" y="2832"/>
                </a:moveTo>
                <a:lnTo>
                  <a:pt x="576" y="0"/>
                </a:lnTo>
                <a:lnTo>
                  <a:pt x="0" y="0"/>
                </a:lnTo>
              </a:path>
            </a:pathLst>
          </a:cu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91" name="Line 62"/>
          <p:cNvSpPr>
            <a:spLocks noChangeShapeType="1"/>
          </p:cNvSpPr>
          <p:nvPr/>
        </p:nvSpPr>
        <p:spPr bwMode="auto">
          <a:xfrm flipH="1">
            <a:off x="4953000" y="6096000"/>
            <a:ext cx="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92" name="Line 63"/>
          <p:cNvSpPr>
            <a:spLocks noChangeShapeType="1"/>
          </p:cNvSpPr>
          <p:nvPr/>
        </p:nvSpPr>
        <p:spPr bwMode="auto">
          <a:xfrm flipH="1">
            <a:off x="1714499" y="6091239"/>
            <a:ext cx="9525" cy="309562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93" name="Text Box 64"/>
          <p:cNvSpPr txBox="1">
            <a:spLocks noChangeArrowheads="1"/>
          </p:cNvSpPr>
          <p:nvPr/>
        </p:nvSpPr>
        <p:spPr bwMode="auto">
          <a:xfrm>
            <a:off x="331673" y="4225502"/>
            <a:ext cx="6149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 dirty="0" err="1">
                <a:latin typeface="+mn-lt"/>
              </a:rPr>
              <a:t>Dest</a:t>
            </a:r>
            <a:endParaRPr lang="en-US" sz="1800" b="1" dirty="0">
              <a:latin typeface="+mn-lt"/>
            </a:endParaRPr>
          </a:p>
        </p:txBody>
      </p:sp>
      <p:sp>
        <p:nvSpPr>
          <p:cNvPr id="49195" name="AutoShape 66"/>
          <p:cNvSpPr>
            <a:spLocks noChangeArrowheads="1"/>
          </p:cNvSpPr>
          <p:nvPr/>
        </p:nvSpPr>
        <p:spPr bwMode="auto">
          <a:xfrm flipV="1">
            <a:off x="8426450" y="1371600"/>
            <a:ext cx="457200" cy="1143000"/>
          </a:xfrm>
          <a:prstGeom prst="upArrow">
            <a:avLst>
              <a:gd name="adj1" fmla="val 50000"/>
              <a:gd name="adj2" fmla="val 62500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96" name="Text Box 67"/>
          <p:cNvSpPr txBox="1">
            <a:spLocks noChangeArrowheads="1"/>
          </p:cNvSpPr>
          <p:nvPr/>
        </p:nvSpPr>
        <p:spPr bwMode="auto">
          <a:xfrm>
            <a:off x="8199438" y="2589491"/>
            <a:ext cx="8040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+mn-lt"/>
              </a:rPr>
              <a:t>Oldest</a:t>
            </a:r>
          </a:p>
        </p:txBody>
      </p:sp>
      <p:sp>
        <p:nvSpPr>
          <p:cNvPr id="49197" name="Text Box 68"/>
          <p:cNvSpPr txBox="1">
            <a:spLocks noChangeArrowheads="1"/>
          </p:cNvSpPr>
          <p:nvPr/>
        </p:nvSpPr>
        <p:spPr bwMode="auto">
          <a:xfrm>
            <a:off x="8153400" y="989291"/>
            <a:ext cx="9053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+mn-lt"/>
              </a:rPr>
              <a:t>Newest</a:t>
            </a:r>
          </a:p>
        </p:txBody>
      </p:sp>
      <p:grpSp>
        <p:nvGrpSpPr>
          <p:cNvPr id="49198" name="Group 69"/>
          <p:cNvGrpSpPr>
            <a:grpSpLocks/>
          </p:cNvGrpSpPr>
          <p:nvPr/>
        </p:nvGrpSpPr>
        <p:grpSpPr bwMode="auto">
          <a:xfrm rot="-5400000">
            <a:off x="1295400" y="560388"/>
            <a:ext cx="914400" cy="1219200"/>
            <a:chOff x="1872" y="1584"/>
            <a:chExt cx="576" cy="864"/>
          </a:xfrm>
        </p:grpSpPr>
        <p:sp>
          <p:nvSpPr>
            <p:cNvPr id="766022" name="Rectangle 70"/>
            <p:cNvSpPr>
              <a:spLocks noChangeArrowheads="1"/>
            </p:cNvSpPr>
            <p:nvPr/>
          </p:nvSpPr>
          <p:spPr bwMode="auto">
            <a:xfrm>
              <a:off x="1872" y="1584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6023" name="Rectangle 71"/>
            <p:cNvSpPr>
              <a:spLocks noChangeArrowheads="1"/>
            </p:cNvSpPr>
            <p:nvPr/>
          </p:nvSpPr>
          <p:spPr bwMode="auto">
            <a:xfrm>
              <a:off x="1872" y="1728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6024" name="Rectangle 72"/>
            <p:cNvSpPr>
              <a:spLocks noChangeArrowheads="1"/>
            </p:cNvSpPr>
            <p:nvPr/>
          </p:nvSpPr>
          <p:spPr bwMode="auto">
            <a:xfrm>
              <a:off x="1872" y="1872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6025" name="Rectangle 73"/>
            <p:cNvSpPr>
              <a:spLocks noChangeArrowheads="1"/>
            </p:cNvSpPr>
            <p:nvPr/>
          </p:nvSpPr>
          <p:spPr bwMode="auto">
            <a:xfrm>
              <a:off x="1872" y="2016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6026" name="Rectangle 74"/>
            <p:cNvSpPr>
              <a:spLocks noChangeArrowheads="1"/>
            </p:cNvSpPr>
            <p:nvPr/>
          </p:nvSpPr>
          <p:spPr bwMode="auto">
            <a:xfrm>
              <a:off x="1872" y="2160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6027" name="Rectangle 75"/>
            <p:cNvSpPr>
              <a:spLocks noChangeArrowheads="1"/>
            </p:cNvSpPr>
            <p:nvPr/>
          </p:nvSpPr>
          <p:spPr bwMode="auto">
            <a:xfrm>
              <a:off x="1872" y="2304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9199" name="Text Box 76"/>
          <p:cNvSpPr txBox="1">
            <a:spLocks noChangeArrowheads="1"/>
          </p:cNvSpPr>
          <p:nvPr/>
        </p:nvSpPr>
        <p:spPr bwMode="auto">
          <a:xfrm>
            <a:off x="6559550" y="4376241"/>
            <a:ext cx="1004827" cy="575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 dirty="0" smtClean="0">
                <a:latin typeface="+mn-lt"/>
              </a:rPr>
              <a:t>From </a:t>
            </a:r>
            <a:endParaRPr lang="en-US" sz="1800" b="1" dirty="0">
              <a:latin typeface="+mn-lt"/>
            </a:endParaRPr>
          </a:p>
          <a:p>
            <a:pPr>
              <a:lnSpc>
                <a:spcPct val="70000"/>
              </a:lnSpc>
            </a:pPr>
            <a:r>
              <a:rPr lang="en-US" sz="1800" b="1" dirty="0">
                <a:latin typeface="+mn-lt"/>
              </a:rPr>
              <a:t>Memory</a:t>
            </a:r>
          </a:p>
        </p:txBody>
      </p:sp>
      <p:sp>
        <p:nvSpPr>
          <p:cNvPr id="49200" name="Line 77"/>
          <p:cNvSpPr>
            <a:spLocks noChangeShapeType="1"/>
          </p:cNvSpPr>
          <p:nvPr/>
        </p:nvSpPr>
        <p:spPr bwMode="auto">
          <a:xfrm>
            <a:off x="7010400" y="4953000"/>
            <a:ext cx="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02" name="Text Box 83"/>
          <p:cNvSpPr txBox="1">
            <a:spLocks noChangeArrowheads="1"/>
          </p:cNvSpPr>
          <p:nvPr/>
        </p:nvSpPr>
        <p:spPr bwMode="auto">
          <a:xfrm>
            <a:off x="6248400" y="5027891"/>
            <a:ext cx="6149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+mn-lt"/>
              </a:rPr>
              <a:t>Dest</a:t>
            </a:r>
          </a:p>
        </p:txBody>
      </p:sp>
      <p:sp>
        <p:nvSpPr>
          <p:cNvPr id="49203" name="Text Box 84"/>
          <p:cNvSpPr txBox="1">
            <a:spLocks noChangeArrowheads="1"/>
          </p:cNvSpPr>
          <p:nvPr/>
        </p:nvSpPr>
        <p:spPr bwMode="auto">
          <a:xfrm>
            <a:off x="533400" y="1902947"/>
            <a:ext cx="23873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1" dirty="0">
                <a:latin typeface="+mn-lt"/>
              </a:rPr>
              <a:t>Reorder Buffer</a:t>
            </a:r>
            <a:endParaRPr lang="en-US" sz="1800" b="1" dirty="0">
              <a:latin typeface="+mn-lt"/>
            </a:endParaRPr>
          </a:p>
        </p:txBody>
      </p:sp>
      <p:sp>
        <p:nvSpPr>
          <p:cNvPr id="49204" name="Text Box 85"/>
          <p:cNvSpPr txBox="1">
            <a:spLocks noChangeArrowheads="1"/>
          </p:cNvSpPr>
          <p:nvPr/>
        </p:nvSpPr>
        <p:spPr bwMode="auto">
          <a:xfrm>
            <a:off x="1600200" y="3579347"/>
            <a:ext cx="152759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1" dirty="0">
                <a:latin typeface="+mn-lt"/>
              </a:rPr>
              <a:t>Registers</a:t>
            </a:r>
          </a:p>
        </p:txBody>
      </p:sp>
      <p:sp>
        <p:nvSpPr>
          <p:cNvPr id="49205" name="Line 86"/>
          <p:cNvSpPr>
            <a:spLocks noChangeShapeType="1"/>
          </p:cNvSpPr>
          <p:nvPr/>
        </p:nvSpPr>
        <p:spPr bwMode="auto">
          <a:xfrm>
            <a:off x="7010400" y="6096000"/>
            <a:ext cx="18226" cy="3048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06" name="Line 87"/>
          <p:cNvSpPr>
            <a:spLocks noChangeShapeType="1"/>
          </p:cNvSpPr>
          <p:nvPr/>
        </p:nvSpPr>
        <p:spPr bwMode="auto">
          <a:xfrm>
            <a:off x="2362200" y="1143000"/>
            <a:ext cx="1143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231936"/>
              </p:ext>
            </p:extLst>
          </p:nvPr>
        </p:nvGraphicFramePr>
        <p:xfrm>
          <a:off x="3581400" y="929640"/>
          <a:ext cx="4190999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607"/>
                <a:gridCol w="717793"/>
                <a:gridCol w="1905000"/>
                <a:gridCol w="304800"/>
                <a:gridCol w="685799"/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200" b="1" strike="dblStrike" baseline="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[R3]</a:t>
                      </a:r>
                      <a:endParaRPr lang="en-US" sz="1200" b="1" strike="dblStrike" baseline="0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strike="dblStrike" baseline="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V1</a:t>
                      </a:r>
                      <a:endParaRPr lang="en-US" sz="1600" b="1" strike="dblStrike" baseline="0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strike="dblStrike" baseline="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ST F4, 0(R3)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strike="dblStrike" baseline="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W</a:t>
                      </a:r>
                      <a:endParaRPr lang="en-US" sz="1600" b="1" strike="dblStrike" baseline="0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strike="dblStrike" baseline="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ROB7</a:t>
                      </a:r>
                      <a:endParaRPr lang="en-US" sz="1400" b="1" strike="dblStrike" baseline="0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r>
                        <a:rPr lang="en-US" sz="1600" b="1" strike="dblStrike" baseline="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F0</a:t>
                      </a:r>
                      <a:endParaRPr lang="en-US" sz="1600" b="1" strike="dblStrike" baseline="0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strike="dblStrike" baseline="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V2</a:t>
                      </a:r>
                      <a:endParaRPr lang="en-US" sz="1600" b="1" strike="dblStrike" baseline="0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strike="dblStrike" baseline="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ADDD F0,F4,F6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strike="dblStrike" baseline="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W</a:t>
                      </a:r>
                      <a:endParaRPr lang="en-US" sz="1600" b="1" strike="dblStrike" baseline="0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strike="dblStrike" baseline="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ROB6</a:t>
                      </a:r>
                      <a:endParaRPr lang="en-US" sz="1400" b="1" strike="dblStrike" baseline="0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437">
                <a:tc>
                  <a:txBody>
                    <a:bodyPr/>
                    <a:lstStyle/>
                    <a:p>
                      <a:r>
                        <a:rPr lang="en-US" sz="1600" b="1" strike="dblStrike" baseline="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F4</a:t>
                      </a:r>
                      <a:endParaRPr lang="en-US" sz="1600" b="1" strike="dblStrike" baseline="0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strike="dblStrike" baseline="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V1</a:t>
                      </a:r>
                      <a:endParaRPr lang="en-US" sz="1600" b="1" strike="dblStrike" baseline="0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strike="dblStrike" baseline="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LD F4,0(R3)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strike="dblStrike" baseline="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W</a:t>
                      </a:r>
                      <a:endParaRPr lang="en-US" sz="1600" b="1" strike="dblStrike" baseline="0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strike="dblStrike" baseline="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ROB5</a:t>
                      </a:r>
                      <a:endParaRPr lang="en-US" sz="1400" b="1" strike="dblStrike" baseline="0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437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--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BNE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F0,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0, 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L</a:t>
                      </a:r>
                      <a:endParaRPr lang="en-US" sz="1600" b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ROB4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437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V5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MULD F2,F10,F6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ROB3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437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F10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V4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ADDD F10,F4,F0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ROB2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437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V3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LD F0, 10(R2)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ROB1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4040994"/>
              </p:ext>
            </p:extLst>
          </p:nvPr>
        </p:nvGraphicFramePr>
        <p:xfrm>
          <a:off x="437299" y="4566920"/>
          <a:ext cx="2284178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806"/>
                <a:gridCol w="736095"/>
                <a:gridCol w="1121277"/>
              </a:tblGrid>
              <a:tr h="30480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0" name="Text Box 64"/>
          <p:cNvSpPr txBox="1">
            <a:spLocks noChangeArrowheads="1"/>
          </p:cNvSpPr>
          <p:nvPr/>
        </p:nvSpPr>
        <p:spPr bwMode="auto">
          <a:xfrm>
            <a:off x="3629996" y="4225038"/>
            <a:ext cx="6149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 dirty="0" err="1">
                <a:latin typeface="+mn-lt"/>
              </a:rPr>
              <a:t>Dest</a:t>
            </a:r>
            <a:endParaRPr lang="en-US" sz="1800" b="1" dirty="0">
              <a:latin typeface="+mn-lt"/>
            </a:endParaRPr>
          </a:p>
        </p:txBody>
      </p:sp>
      <p:graphicFrame>
        <p:nvGraphicFramePr>
          <p:cNvPr id="91" name="Table 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503345"/>
              </p:ext>
            </p:extLst>
          </p:nvPr>
        </p:nvGraphicFramePr>
        <p:xfrm>
          <a:off x="3735622" y="4566456"/>
          <a:ext cx="2512778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9521"/>
                <a:gridCol w="869692"/>
                <a:gridCol w="1173565"/>
              </a:tblGrid>
              <a:tr h="30480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2" name="Table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961655"/>
              </p:ext>
            </p:extLst>
          </p:nvPr>
        </p:nvGraphicFramePr>
        <p:xfrm>
          <a:off x="6376766" y="5397223"/>
          <a:ext cx="1395634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1234"/>
                <a:gridCol w="914400"/>
              </a:tblGrid>
              <a:tr h="30480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9" name="Text Box 60"/>
          <p:cNvSpPr txBox="1">
            <a:spLocks noChangeArrowheads="1"/>
          </p:cNvSpPr>
          <p:nvPr/>
        </p:nvSpPr>
        <p:spPr bwMode="auto">
          <a:xfrm>
            <a:off x="6591181" y="619959"/>
            <a:ext cx="67601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 dirty="0" smtClean="0">
                <a:latin typeface="+mn-lt"/>
              </a:rPr>
              <a:t>State</a:t>
            </a:r>
            <a:endParaRPr lang="en-US" sz="1800" b="1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77492" y="3581400"/>
            <a:ext cx="7072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F0=V3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474519" y="3733800"/>
            <a:ext cx="8114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F10=V4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475180" y="3886200"/>
            <a:ext cx="7072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F2=V5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754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Avoiding Memory Hazards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81000" indent="-381000">
              <a:lnSpc>
                <a:spcPct val="80000"/>
              </a:lnSpc>
            </a:pPr>
            <a:r>
              <a:rPr lang="en-US" sz="2400" dirty="0" smtClean="0"/>
              <a:t>A store only updates memory when it reaches the head of the ROB</a:t>
            </a:r>
          </a:p>
          <a:p>
            <a:pPr marL="781050" lvl="1" indent="-381000">
              <a:lnSpc>
                <a:spcPct val="80000"/>
              </a:lnSpc>
            </a:pPr>
            <a:r>
              <a:rPr lang="en-US" sz="2000" dirty="0" smtClean="0"/>
              <a:t>Otherwise WAW and WAR hazards are possible</a:t>
            </a:r>
          </a:p>
          <a:p>
            <a:pPr marL="781050" lvl="1" indent="-381000">
              <a:lnSpc>
                <a:spcPct val="80000"/>
              </a:lnSpc>
            </a:pPr>
            <a:r>
              <a:rPr lang="en-US" sz="2000" dirty="0" smtClean="0"/>
              <a:t>By waiting to reach the head memory is updated in order and no earlier loads or stores can still be pending</a:t>
            </a:r>
          </a:p>
          <a:p>
            <a:pPr marL="381000" indent="-381000">
              <a:lnSpc>
                <a:spcPct val="80000"/>
              </a:lnSpc>
            </a:pPr>
            <a:r>
              <a:rPr lang="en-US" sz="2400" dirty="0" smtClean="0"/>
              <a:t>If a load accesses a memory location written to by an earlier store then it cannot perform the memory access until the store has written the data</a:t>
            </a:r>
          </a:p>
          <a:p>
            <a:pPr marL="781050" lvl="1" indent="-381000">
              <a:lnSpc>
                <a:spcPct val="80000"/>
              </a:lnSpc>
            </a:pPr>
            <a:r>
              <a:rPr lang="en-US" sz="2000" dirty="0" smtClean="0"/>
              <a:t>Prevents RAW hazard through memory</a:t>
            </a:r>
          </a:p>
          <a:p>
            <a:pPr marL="381000" indent="-381000">
              <a:lnSpc>
                <a:spcPct val="80000"/>
              </a:lnSpc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17234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Reorder Buffer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practice</a:t>
            </a:r>
          </a:p>
          <a:p>
            <a:pPr lvl="1"/>
            <a:r>
              <a:rPr lang="en-US" dirty="0" smtClean="0"/>
              <a:t>Try to recover as early as possible after a branch is </a:t>
            </a:r>
            <a:r>
              <a:rPr lang="en-US" dirty="0" err="1" smtClean="0"/>
              <a:t>mispredicted</a:t>
            </a:r>
            <a:r>
              <a:rPr lang="en-US" dirty="0" smtClean="0"/>
              <a:t> rather than wait until branch reaches the head</a:t>
            </a:r>
          </a:p>
          <a:p>
            <a:pPr lvl="1"/>
            <a:r>
              <a:rPr lang="en-US" dirty="0" smtClean="0"/>
              <a:t>Performance in speculative processors more sensitive to branch prediction</a:t>
            </a:r>
          </a:p>
          <a:p>
            <a:pPr lvl="2"/>
            <a:r>
              <a:rPr lang="en-US" dirty="0" smtClean="0"/>
              <a:t>Higher cost of </a:t>
            </a:r>
            <a:r>
              <a:rPr lang="en-US" dirty="0" err="1" smtClean="0"/>
              <a:t>misprediction</a:t>
            </a:r>
            <a:endParaRPr lang="en-US" dirty="0" smtClean="0"/>
          </a:p>
          <a:p>
            <a:r>
              <a:rPr lang="en-US" dirty="0" smtClean="0"/>
              <a:t>Exceptions</a:t>
            </a:r>
          </a:p>
          <a:p>
            <a:pPr lvl="1"/>
            <a:r>
              <a:rPr lang="en-US" dirty="0" smtClean="0"/>
              <a:t>Don’t recognize the exception until it is ready to commit</a:t>
            </a:r>
          </a:p>
          <a:p>
            <a:pPr lvl="1"/>
            <a:r>
              <a:rPr lang="en-US" dirty="0" smtClean="0"/>
              <a:t>Could try to handle exceptions as they arise and earlier branches resolved, but more challenging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504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Hardware-Based Speculation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Extends the idea of dynamic scheduling with three key ideas: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Dynamic branch prediction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Speculation to allow the execution of instructions before control dependencies are resolved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Dynamic scheduling to deal with scheduling different combinations of basic blocks</a:t>
            </a:r>
          </a:p>
          <a:p>
            <a:pPr marL="1371600" lvl="2" indent="-514350"/>
            <a:r>
              <a:rPr lang="en-US" dirty="0" smtClean="0"/>
              <a:t>What we saw earlier was within a basic block</a:t>
            </a:r>
          </a:p>
          <a:p>
            <a:pPr marL="571500" indent="-514350"/>
            <a:r>
              <a:rPr lang="en-US" dirty="0"/>
              <a:t>Modern processors </a:t>
            </a:r>
            <a:r>
              <a:rPr lang="en-US" dirty="0" smtClean="0"/>
              <a:t>started using speculation around the introduction of the PowerPC 603, </a:t>
            </a:r>
            <a:r>
              <a:rPr lang="en-US" dirty="0"/>
              <a:t>Intel Pentium </a:t>
            </a:r>
            <a:r>
              <a:rPr lang="en-US" dirty="0" smtClean="0"/>
              <a:t>II and extend </a:t>
            </a:r>
            <a:r>
              <a:rPr lang="en-US" dirty="0" err="1"/>
              <a:t>Tomasulo’s</a:t>
            </a:r>
            <a:r>
              <a:rPr lang="en-US" dirty="0"/>
              <a:t> approach to support speculation</a:t>
            </a:r>
          </a:p>
          <a:p>
            <a:pPr marL="571500" indent="-51435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643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Speculating with </a:t>
            </a:r>
            <a:r>
              <a:rPr lang="en-US" dirty="0" err="1" smtClean="0"/>
              <a:t>Tomasulo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Separate </a:t>
            </a:r>
            <a:r>
              <a:rPr lang="en-US" dirty="0"/>
              <a:t>execution from </a:t>
            </a:r>
            <a:r>
              <a:rPr lang="en-US" dirty="0" smtClean="0"/>
              <a:t>completion</a:t>
            </a:r>
          </a:p>
          <a:p>
            <a:pPr lvl="1"/>
            <a:r>
              <a:rPr lang="en-US" dirty="0" smtClean="0"/>
              <a:t>Allow </a:t>
            </a:r>
            <a:r>
              <a:rPr lang="en-US" dirty="0"/>
              <a:t>instructions to execute speculatively but do not let instructions update registers or memory until they are no longer speculative</a:t>
            </a:r>
          </a:p>
          <a:p>
            <a:r>
              <a:rPr lang="en-US" dirty="0" smtClean="0"/>
              <a:t>Instruction Commit</a:t>
            </a:r>
          </a:p>
          <a:p>
            <a:pPr lvl="1"/>
            <a:r>
              <a:rPr lang="en-US" dirty="0" smtClean="0"/>
              <a:t>After </a:t>
            </a:r>
            <a:r>
              <a:rPr lang="en-US" dirty="0"/>
              <a:t>an instruction is no longer speculative </a:t>
            </a:r>
            <a:r>
              <a:rPr lang="en-US" dirty="0" smtClean="0"/>
              <a:t>it is </a:t>
            </a:r>
            <a:r>
              <a:rPr lang="en-US" dirty="0"/>
              <a:t>allowed to make register and memory </a:t>
            </a:r>
            <a:r>
              <a:rPr lang="en-US" dirty="0" smtClean="0"/>
              <a:t>updates</a:t>
            </a:r>
            <a:endParaRPr lang="en-US" dirty="0"/>
          </a:p>
          <a:p>
            <a:r>
              <a:rPr lang="en-US" dirty="0" smtClean="0"/>
              <a:t>Allow </a:t>
            </a:r>
            <a:r>
              <a:rPr lang="en-US" dirty="0"/>
              <a:t>instructions to execute and complete out of order but force them to commit in order</a:t>
            </a:r>
          </a:p>
          <a:p>
            <a:r>
              <a:rPr lang="en-US" dirty="0" smtClean="0"/>
              <a:t>Add </a:t>
            </a:r>
            <a:r>
              <a:rPr lang="en-US" dirty="0"/>
              <a:t>a hardware buffer, called the </a:t>
            </a:r>
            <a:r>
              <a:rPr lang="en-US" b="1" dirty="0"/>
              <a:t>reorder buffer </a:t>
            </a:r>
            <a:r>
              <a:rPr lang="en-US" dirty="0"/>
              <a:t>(</a:t>
            </a:r>
            <a:r>
              <a:rPr lang="en-US" b="1" dirty="0"/>
              <a:t>ROB</a:t>
            </a:r>
            <a:r>
              <a:rPr lang="en-US" dirty="0"/>
              <a:t>), with registers to hold the result of an instruction between completion and </a:t>
            </a:r>
            <a:r>
              <a:rPr lang="en-US" dirty="0" smtClean="0"/>
              <a:t>commit</a:t>
            </a:r>
          </a:p>
          <a:p>
            <a:pPr lvl="1"/>
            <a:r>
              <a:rPr lang="en-US" dirty="0" smtClean="0"/>
              <a:t>Acts as a FIFO queue in order issued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278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Original </a:t>
            </a:r>
            <a:r>
              <a:rPr lang="en-US" dirty="0" err="1" smtClean="0"/>
              <a:t>Tomasulo</a:t>
            </a:r>
            <a:r>
              <a:rPr lang="en-US" dirty="0" smtClean="0"/>
              <a:t> Architecture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118" y="1600200"/>
            <a:ext cx="5543763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8737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Tomasulo</a:t>
            </a:r>
            <a:r>
              <a:rPr lang="en-US" dirty="0" smtClean="0"/>
              <a:t> and Reorder Buffer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5814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Sits between Execution and Register File</a:t>
            </a:r>
          </a:p>
          <a:p>
            <a:r>
              <a:rPr lang="en-US" dirty="0" smtClean="0"/>
              <a:t>Source of operands</a:t>
            </a:r>
          </a:p>
          <a:p>
            <a:r>
              <a:rPr lang="en-US" dirty="0" smtClean="0"/>
              <a:t>In this case integrated with Store buffer</a:t>
            </a:r>
          </a:p>
          <a:p>
            <a:r>
              <a:rPr lang="en-US" dirty="0" smtClean="0"/>
              <a:t>Reservation stations use ROB slot as a tag</a:t>
            </a:r>
          </a:p>
          <a:p>
            <a:r>
              <a:rPr lang="en-US" dirty="0"/>
              <a:t>Instructions commit </a:t>
            </a:r>
            <a:r>
              <a:rPr lang="en-US" dirty="0" smtClean="0"/>
              <a:t>at </a:t>
            </a:r>
            <a:r>
              <a:rPr lang="en-US" dirty="0"/>
              <a:t>head of </a:t>
            </a:r>
            <a:r>
              <a:rPr lang="en-US" dirty="0" smtClean="0"/>
              <a:t>ROB FIFO queue</a:t>
            </a:r>
            <a:endParaRPr lang="en-US" dirty="0"/>
          </a:p>
          <a:p>
            <a:pPr lvl="1"/>
            <a:r>
              <a:rPr lang="en-US" dirty="0" smtClean="0"/>
              <a:t>Easy </a:t>
            </a:r>
            <a:r>
              <a:rPr lang="en-US" dirty="0"/>
              <a:t>to undo </a:t>
            </a:r>
            <a:br>
              <a:rPr lang="en-US" dirty="0"/>
            </a:br>
            <a:r>
              <a:rPr lang="en-US" dirty="0"/>
              <a:t>speculated instructions </a:t>
            </a:r>
            <a:br>
              <a:rPr lang="en-US" dirty="0"/>
            </a:br>
            <a:r>
              <a:rPr lang="en-US" dirty="0"/>
              <a:t>on </a:t>
            </a:r>
            <a:r>
              <a:rPr lang="en-US" dirty="0" err="1"/>
              <a:t>mispredicted</a:t>
            </a:r>
            <a:r>
              <a:rPr lang="en-US" dirty="0"/>
              <a:t> branches </a:t>
            </a:r>
            <a:br>
              <a:rPr lang="en-US" dirty="0"/>
            </a:br>
            <a:r>
              <a:rPr lang="en-US" dirty="0"/>
              <a:t>or on exceptions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447800"/>
            <a:ext cx="4835355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7519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ROB Data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Instruction Type Field</a:t>
            </a:r>
          </a:p>
          <a:p>
            <a:pPr lvl="1"/>
            <a:r>
              <a:rPr lang="en-US" dirty="0" smtClean="0"/>
              <a:t>Indicates whether the instruction is a branch, store, or register operation</a:t>
            </a:r>
          </a:p>
          <a:p>
            <a:r>
              <a:rPr lang="en-US" dirty="0" smtClean="0"/>
              <a:t>Destination Field</a:t>
            </a:r>
          </a:p>
          <a:p>
            <a:pPr lvl="1"/>
            <a:r>
              <a:rPr lang="en-US" dirty="0" smtClean="0"/>
              <a:t>Register number for loads, ALU ops, or memory address for stores</a:t>
            </a:r>
          </a:p>
          <a:p>
            <a:r>
              <a:rPr lang="en-US" dirty="0" smtClean="0"/>
              <a:t>Value Field</a:t>
            </a:r>
          </a:p>
          <a:p>
            <a:pPr lvl="1"/>
            <a:r>
              <a:rPr lang="en-US" dirty="0" smtClean="0"/>
              <a:t>Holds the value of the instruction result until instruction commits</a:t>
            </a:r>
          </a:p>
          <a:p>
            <a:r>
              <a:rPr lang="en-US" dirty="0" smtClean="0"/>
              <a:t>Ready Field</a:t>
            </a:r>
          </a:p>
          <a:p>
            <a:pPr lvl="1"/>
            <a:r>
              <a:rPr lang="en-US" dirty="0" smtClean="0"/>
              <a:t>Indicates if instruction has completed execution and the value is ready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09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 Execution</a:t>
            </a: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33400" y="1371600"/>
            <a:ext cx="8305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000" u="sng" dirty="0" smtClean="0"/>
              <a:t>Issue</a:t>
            </a:r>
            <a:r>
              <a:rPr lang="en-US" sz="2000" dirty="0" smtClean="0"/>
              <a:t>: Get an instruction from the Instruction Queue</a:t>
            </a:r>
          </a:p>
          <a:p>
            <a:pPr marL="990600" lvl="1" indent="-533400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1800" dirty="0" smtClean="0"/>
              <a:t>If the reservation station </a:t>
            </a:r>
            <a:r>
              <a:rPr lang="en-US" sz="1800" dirty="0" smtClean="0">
                <a:solidFill>
                  <a:schemeClr val="hlink"/>
                </a:solidFill>
              </a:rPr>
              <a:t>and the ROB </a:t>
            </a:r>
            <a:r>
              <a:rPr lang="en-US" sz="1800" dirty="0" smtClean="0"/>
              <a:t>has a free slot (no structural hazard), issue the instruction to the reservation station </a:t>
            </a:r>
            <a:r>
              <a:rPr lang="en-US" sz="1800" dirty="0" smtClean="0">
                <a:solidFill>
                  <a:schemeClr val="hlink"/>
                </a:solidFill>
              </a:rPr>
              <a:t>and the ROB</a:t>
            </a:r>
            <a:r>
              <a:rPr lang="en-US" sz="1800" dirty="0" smtClean="0"/>
              <a:t>, send operands to the reservation station if available in the register file </a:t>
            </a:r>
            <a:r>
              <a:rPr lang="en-US" sz="1800" dirty="0" smtClean="0">
                <a:solidFill>
                  <a:srgbClr val="0000FF"/>
                </a:solidFill>
              </a:rPr>
              <a:t>or the ROB</a:t>
            </a:r>
            <a:r>
              <a:rPr lang="en-US" sz="1800" dirty="0" smtClean="0"/>
              <a:t>.  </a:t>
            </a:r>
            <a:r>
              <a:rPr lang="en-US" sz="1800" dirty="0" smtClean="0">
                <a:solidFill>
                  <a:srgbClr val="0000FF"/>
                </a:solidFill>
              </a:rPr>
              <a:t>The allocated ROB slot number is sent to the reservation station to use as a tag when placing data on the CDB.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000" u="sng" dirty="0" smtClean="0"/>
              <a:t>Execution</a:t>
            </a:r>
            <a:r>
              <a:rPr lang="en-US" sz="2000" dirty="0" smtClean="0"/>
              <a:t>:  Operate on operands (EX)</a:t>
            </a:r>
          </a:p>
          <a:p>
            <a:pPr marL="990600" lvl="1" indent="-533400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1800" dirty="0" smtClean="0"/>
              <a:t>When both operands ready then execute; if not ready, watch CDB for result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000" u="sng" dirty="0" smtClean="0"/>
              <a:t>Write result</a:t>
            </a:r>
            <a:r>
              <a:rPr lang="en-US" sz="2000" dirty="0" smtClean="0"/>
              <a:t>:  Finish execution (WB)</a:t>
            </a:r>
          </a:p>
          <a:p>
            <a:pPr marL="990600" lvl="1" indent="-533400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1800" dirty="0" smtClean="0"/>
              <a:t>Write on CDB to all awaiting units </a:t>
            </a:r>
            <a:r>
              <a:rPr lang="en-US" sz="1800" dirty="0" smtClean="0">
                <a:solidFill>
                  <a:schemeClr val="hlink"/>
                </a:solidFill>
              </a:rPr>
              <a:t>and to the ROB using the tag</a:t>
            </a:r>
            <a:r>
              <a:rPr lang="en-US" sz="1800" dirty="0" smtClean="0"/>
              <a:t>;  mark reservation station available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 startAt="4"/>
            </a:pPr>
            <a:r>
              <a:rPr lang="en-US" sz="2000" u="sng" dirty="0" smtClean="0">
                <a:solidFill>
                  <a:schemeClr val="hlink"/>
                </a:solidFill>
              </a:rPr>
              <a:t>Commit</a:t>
            </a:r>
            <a:r>
              <a:rPr lang="en-US" sz="2000" dirty="0" smtClean="0">
                <a:solidFill>
                  <a:schemeClr val="hlink"/>
                </a:solidFill>
              </a:rPr>
              <a:t>:  Update register or memory with the ROB result</a:t>
            </a:r>
          </a:p>
          <a:p>
            <a:pPr marL="990600" lvl="1" indent="-533400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hlink"/>
                </a:solidFill>
              </a:rPr>
              <a:t>When an instruction reaches the head of the ROB and results are present, update the register with the result or store to memory and remove the instruction from the ROB</a:t>
            </a:r>
          </a:p>
          <a:p>
            <a:pPr marL="990600" lvl="1" indent="-533400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hlink"/>
                </a:solidFill>
              </a:rPr>
              <a:t>If an incorrectly predicted branch reaches the head of the ROB, flush the ROB, and restart at the correct successor of the branch</a:t>
            </a:r>
          </a:p>
          <a:p>
            <a:pPr marL="990600" lvl="1" indent="-533400">
              <a:lnSpc>
                <a:spcPct val="90000"/>
              </a:lnSpc>
              <a:buFont typeface="Wingdings" pitchFamily="2" charset="2"/>
              <a:buChar char="§"/>
            </a:pPr>
            <a:endParaRPr lang="en-US" sz="1800" dirty="0" smtClean="0">
              <a:solidFill>
                <a:schemeClr val="hlink"/>
              </a:solidFill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en-US" sz="1600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971800" y="6306790"/>
            <a:ext cx="308841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schemeClr val="hlink"/>
                </a:solidFill>
              </a:rPr>
              <a:t>Blue text </a:t>
            </a:r>
            <a:r>
              <a:rPr lang="en-US" sz="1600" b="1" dirty="0">
                <a:solidFill>
                  <a:schemeClr val="hlink"/>
                </a:solidFill>
              </a:rPr>
              <a:t>= </a:t>
            </a:r>
            <a:r>
              <a:rPr lang="en-US" sz="1600" b="1" dirty="0" smtClean="0">
                <a:solidFill>
                  <a:schemeClr val="hlink"/>
                </a:solidFill>
              </a:rPr>
              <a:t>Change from </a:t>
            </a:r>
            <a:r>
              <a:rPr lang="en-US" sz="1600" b="1" dirty="0" err="1" smtClean="0">
                <a:solidFill>
                  <a:schemeClr val="hlink"/>
                </a:solidFill>
              </a:rPr>
              <a:t>Tomasulo</a:t>
            </a:r>
            <a:endParaRPr lang="en-US" sz="1600" b="1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52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9" name="Rectangle 10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562850" cy="762000"/>
          </a:xfrm>
          <a:noFill/>
        </p:spPr>
        <p:txBody>
          <a:bodyPr/>
          <a:lstStyle/>
          <a:p>
            <a:r>
              <a:rPr lang="en-US" dirty="0" err="1" smtClean="0">
                <a:latin typeface="+mn-lt"/>
              </a:rPr>
              <a:t>Tomasulo</a:t>
            </a:r>
            <a:r>
              <a:rPr lang="en-US" dirty="0" smtClean="0">
                <a:latin typeface="+mn-lt"/>
              </a:rPr>
              <a:t> With ROB</a:t>
            </a:r>
          </a:p>
        </p:txBody>
      </p:sp>
      <p:sp>
        <p:nvSpPr>
          <p:cNvPr id="49160" name="Line 11"/>
          <p:cNvSpPr>
            <a:spLocks noChangeShapeType="1"/>
          </p:cNvSpPr>
          <p:nvPr/>
        </p:nvSpPr>
        <p:spPr bwMode="auto">
          <a:xfrm>
            <a:off x="304800" y="6477000"/>
            <a:ext cx="85344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1" name="Text Box 12"/>
          <p:cNvSpPr txBox="1">
            <a:spLocks noChangeArrowheads="1"/>
          </p:cNvSpPr>
          <p:nvPr/>
        </p:nvSpPr>
        <p:spPr bwMode="auto">
          <a:xfrm>
            <a:off x="6526213" y="3741110"/>
            <a:ext cx="1004827" cy="563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+mn-lt"/>
              </a:rPr>
              <a:t>To</a:t>
            </a:r>
          </a:p>
          <a:p>
            <a:pPr>
              <a:lnSpc>
                <a:spcPct val="70000"/>
              </a:lnSpc>
            </a:pPr>
            <a:r>
              <a:rPr lang="en-US" sz="1800" b="1">
                <a:latin typeface="+mn-lt"/>
              </a:rPr>
              <a:t>Memory</a:t>
            </a:r>
          </a:p>
        </p:txBody>
      </p:sp>
      <p:sp>
        <p:nvSpPr>
          <p:cNvPr id="765965" name="Rectangle 13"/>
          <p:cNvSpPr>
            <a:spLocks noChangeArrowheads="1"/>
          </p:cNvSpPr>
          <p:nvPr/>
        </p:nvSpPr>
        <p:spPr bwMode="auto">
          <a:xfrm>
            <a:off x="1181100" y="5791200"/>
            <a:ext cx="10668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b="1"/>
              <a:t>FP adders</a:t>
            </a:r>
          </a:p>
        </p:txBody>
      </p:sp>
      <p:sp>
        <p:nvSpPr>
          <p:cNvPr id="765966" name="Rectangle 14"/>
          <p:cNvSpPr>
            <a:spLocks noChangeArrowheads="1"/>
          </p:cNvSpPr>
          <p:nvPr/>
        </p:nvSpPr>
        <p:spPr bwMode="auto">
          <a:xfrm>
            <a:off x="4252913" y="5791200"/>
            <a:ext cx="14478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b="1"/>
              <a:t>FP multipliers</a:t>
            </a:r>
          </a:p>
        </p:txBody>
      </p:sp>
      <p:sp>
        <p:nvSpPr>
          <p:cNvPr id="49164" name="Line 15"/>
          <p:cNvSpPr>
            <a:spLocks noChangeShapeType="1"/>
          </p:cNvSpPr>
          <p:nvPr/>
        </p:nvSpPr>
        <p:spPr bwMode="auto">
          <a:xfrm>
            <a:off x="1357313" y="5257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5" name="Line 16"/>
          <p:cNvSpPr>
            <a:spLocks noChangeShapeType="1"/>
          </p:cNvSpPr>
          <p:nvPr/>
        </p:nvSpPr>
        <p:spPr bwMode="auto">
          <a:xfrm>
            <a:off x="2043113" y="5257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6" name="Line 17"/>
          <p:cNvSpPr>
            <a:spLocks noChangeShapeType="1"/>
          </p:cNvSpPr>
          <p:nvPr/>
        </p:nvSpPr>
        <p:spPr bwMode="auto">
          <a:xfrm>
            <a:off x="4481513" y="5181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7" name="Line 18"/>
          <p:cNvSpPr>
            <a:spLocks noChangeShapeType="1"/>
          </p:cNvSpPr>
          <p:nvPr/>
        </p:nvSpPr>
        <p:spPr bwMode="auto">
          <a:xfrm>
            <a:off x="5395913" y="5181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8" name="Text Box 19"/>
          <p:cNvSpPr txBox="1">
            <a:spLocks noChangeArrowheads="1"/>
          </p:cNvSpPr>
          <p:nvPr/>
        </p:nvSpPr>
        <p:spPr bwMode="auto">
          <a:xfrm>
            <a:off x="2655888" y="5282298"/>
            <a:ext cx="137044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+mn-lt"/>
              </a:rPr>
              <a:t>Reservation </a:t>
            </a:r>
          </a:p>
          <a:p>
            <a:r>
              <a:rPr lang="en-US" sz="1800" b="1">
                <a:latin typeface="+mn-lt"/>
              </a:rPr>
              <a:t>Stations</a:t>
            </a:r>
          </a:p>
        </p:txBody>
      </p:sp>
      <p:sp>
        <p:nvSpPr>
          <p:cNvPr id="49169" name="Line 20"/>
          <p:cNvSpPr>
            <a:spLocks noChangeShapeType="1"/>
          </p:cNvSpPr>
          <p:nvPr/>
        </p:nvSpPr>
        <p:spPr bwMode="auto">
          <a:xfrm flipV="1">
            <a:off x="2514600" y="5257800"/>
            <a:ext cx="0" cy="1219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0" name="Line 21"/>
          <p:cNvSpPr>
            <a:spLocks noChangeShapeType="1"/>
          </p:cNvSpPr>
          <p:nvPr/>
        </p:nvSpPr>
        <p:spPr bwMode="auto">
          <a:xfrm flipV="1">
            <a:off x="5867400" y="5257800"/>
            <a:ext cx="0" cy="1219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1" name="Text Box 22"/>
          <p:cNvSpPr txBox="1">
            <a:spLocks noChangeArrowheads="1"/>
          </p:cNvSpPr>
          <p:nvPr/>
        </p:nvSpPr>
        <p:spPr bwMode="auto">
          <a:xfrm>
            <a:off x="228600" y="911910"/>
            <a:ext cx="82105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+mn-lt"/>
              </a:rPr>
              <a:t>FP Op</a:t>
            </a:r>
          </a:p>
          <a:p>
            <a:r>
              <a:rPr lang="en-US" sz="1800" b="1">
                <a:latin typeface="+mn-lt"/>
              </a:rPr>
              <a:t>Queue</a:t>
            </a:r>
          </a:p>
        </p:txBody>
      </p:sp>
      <p:grpSp>
        <p:nvGrpSpPr>
          <p:cNvPr id="49172" name="Group 23"/>
          <p:cNvGrpSpPr>
            <a:grpSpLocks/>
          </p:cNvGrpSpPr>
          <p:nvPr/>
        </p:nvGrpSpPr>
        <p:grpSpPr bwMode="auto">
          <a:xfrm>
            <a:off x="3505201" y="3673364"/>
            <a:ext cx="1600199" cy="588579"/>
            <a:chOff x="3456" y="1200"/>
            <a:chExt cx="1392" cy="512"/>
          </a:xfrm>
        </p:grpSpPr>
        <p:sp>
          <p:nvSpPr>
            <p:cNvPr id="765976" name="Rectangle 24"/>
            <p:cNvSpPr>
              <a:spLocks noChangeArrowheads="1"/>
            </p:cNvSpPr>
            <p:nvPr/>
          </p:nvSpPr>
          <p:spPr bwMode="auto">
            <a:xfrm>
              <a:off x="3456" y="1200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5977" name="Rectangle 25"/>
            <p:cNvSpPr>
              <a:spLocks noChangeArrowheads="1"/>
            </p:cNvSpPr>
            <p:nvPr/>
          </p:nvSpPr>
          <p:spPr bwMode="auto">
            <a:xfrm>
              <a:off x="3456" y="1328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5978" name="Rectangle 26"/>
            <p:cNvSpPr>
              <a:spLocks noChangeArrowheads="1"/>
            </p:cNvSpPr>
            <p:nvPr/>
          </p:nvSpPr>
          <p:spPr bwMode="auto">
            <a:xfrm>
              <a:off x="3456" y="1456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5979" name="Rectangle 27"/>
            <p:cNvSpPr>
              <a:spLocks noChangeArrowheads="1"/>
            </p:cNvSpPr>
            <p:nvPr/>
          </p:nvSpPr>
          <p:spPr bwMode="auto">
            <a:xfrm>
              <a:off x="3456" y="1584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9173" name="Freeform 28"/>
          <p:cNvSpPr>
            <a:spLocks/>
          </p:cNvSpPr>
          <p:nvPr/>
        </p:nvSpPr>
        <p:spPr bwMode="auto">
          <a:xfrm>
            <a:off x="4953000" y="3429000"/>
            <a:ext cx="2057400" cy="533400"/>
          </a:xfrm>
          <a:custGeom>
            <a:avLst/>
            <a:gdLst>
              <a:gd name="T0" fmla="*/ 0 w 1296"/>
              <a:gd name="T1" fmla="*/ 0 h 480"/>
              <a:gd name="T2" fmla="*/ 2057400 w 1296"/>
              <a:gd name="T3" fmla="*/ 0 h 480"/>
              <a:gd name="T4" fmla="*/ 2057400 w 1296"/>
              <a:gd name="T5" fmla="*/ 533400 h 480"/>
              <a:gd name="T6" fmla="*/ 0 60000 65536"/>
              <a:gd name="T7" fmla="*/ 0 60000 65536"/>
              <a:gd name="T8" fmla="*/ 0 60000 65536"/>
              <a:gd name="T9" fmla="*/ 0 w 1296"/>
              <a:gd name="T10" fmla="*/ 0 h 480"/>
              <a:gd name="T11" fmla="*/ 1296 w 1296"/>
              <a:gd name="T12" fmla="*/ 480 h 4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96" h="480">
                <a:moveTo>
                  <a:pt x="0" y="0"/>
                </a:moveTo>
                <a:lnTo>
                  <a:pt x="1296" y="0"/>
                </a:lnTo>
                <a:lnTo>
                  <a:pt x="1296" y="480"/>
                </a:lnTo>
              </a:path>
            </a:pathLst>
          </a:cu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88" name="Line 59"/>
          <p:cNvSpPr>
            <a:spLocks noChangeShapeType="1"/>
          </p:cNvSpPr>
          <p:nvPr/>
        </p:nvSpPr>
        <p:spPr bwMode="auto">
          <a:xfrm>
            <a:off x="4953000" y="3276600"/>
            <a:ext cx="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89" name="Text Box 60"/>
          <p:cNvSpPr txBox="1">
            <a:spLocks noChangeArrowheads="1"/>
          </p:cNvSpPr>
          <p:nvPr/>
        </p:nvSpPr>
        <p:spPr bwMode="auto">
          <a:xfrm>
            <a:off x="6591181" y="619959"/>
            <a:ext cx="67601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 dirty="0" smtClean="0">
                <a:latin typeface="+mn-lt"/>
              </a:rPr>
              <a:t>State</a:t>
            </a:r>
            <a:endParaRPr lang="en-US" sz="1800" b="1" dirty="0">
              <a:latin typeface="+mn-lt"/>
            </a:endParaRPr>
          </a:p>
        </p:txBody>
      </p:sp>
      <p:sp>
        <p:nvSpPr>
          <p:cNvPr id="49190" name="Freeform 61"/>
          <p:cNvSpPr>
            <a:spLocks/>
          </p:cNvSpPr>
          <p:nvPr/>
        </p:nvSpPr>
        <p:spPr bwMode="auto">
          <a:xfrm>
            <a:off x="7772400" y="2209800"/>
            <a:ext cx="381000" cy="4267200"/>
          </a:xfrm>
          <a:custGeom>
            <a:avLst/>
            <a:gdLst>
              <a:gd name="T0" fmla="*/ 609600 w 576"/>
              <a:gd name="T1" fmla="*/ 4267200 h 2832"/>
              <a:gd name="T2" fmla="*/ 609600 w 576"/>
              <a:gd name="T3" fmla="*/ 0 h 2832"/>
              <a:gd name="T4" fmla="*/ 0 w 576"/>
              <a:gd name="T5" fmla="*/ 0 h 2832"/>
              <a:gd name="T6" fmla="*/ 0 60000 65536"/>
              <a:gd name="T7" fmla="*/ 0 60000 65536"/>
              <a:gd name="T8" fmla="*/ 0 60000 65536"/>
              <a:gd name="T9" fmla="*/ 0 w 576"/>
              <a:gd name="T10" fmla="*/ 0 h 2832"/>
              <a:gd name="T11" fmla="*/ 576 w 576"/>
              <a:gd name="T12" fmla="*/ 2832 h 28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2832">
                <a:moveTo>
                  <a:pt x="576" y="2832"/>
                </a:moveTo>
                <a:lnTo>
                  <a:pt x="576" y="0"/>
                </a:lnTo>
                <a:lnTo>
                  <a:pt x="0" y="0"/>
                </a:lnTo>
              </a:path>
            </a:pathLst>
          </a:cu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91" name="Line 62"/>
          <p:cNvSpPr>
            <a:spLocks noChangeShapeType="1"/>
          </p:cNvSpPr>
          <p:nvPr/>
        </p:nvSpPr>
        <p:spPr bwMode="auto">
          <a:xfrm flipH="1">
            <a:off x="4953000" y="6096000"/>
            <a:ext cx="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92" name="Line 63"/>
          <p:cNvSpPr>
            <a:spLocks noChangeShapeType="1"/>
          </p:cNvSpPr>
          <p:nvPr/>
        </p:nvSpPr>
        <p:spPr bwMode="auto">
          <a:xfrm flipH="1">
            <a:off x="1714499" y="6091239"/>
            <a:ext cx="9525" cy="309562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93" name="Text Box 64"/>
          <p:cNvSpPr txBox="1">
            <a:spLocks noChangeArrowheads="1"/>
          </p:cNvSpPr>
          <p:nvPr/>
        </p:nvSpPr>
        <p:spPr bwMode="auto">
          <a:xfrm>
            <a:off x="331673" y="4225502"/>
            <a:ext cx="6149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 dirty="0" err="1">
                <a:latin typeface="+mn-lt"/>
              </a:rPr>
              <a:t>Dest</a:t>
            </a:r>
            <a:endParaRPr lang="en-US" sz="1800" b="1" dirty="0">
              <a:latin typeface="+mn-lt"/>
            </a:endParaRPr>
          </a:p>
        </p:txBody>
      </p:sp>
      <p:sp>
        <p:nvSpPr>
          <p:cNvPr id="49195" name="AutoShape 66"/>
          <p:cNvSpPr>
            <a:spLocks noChangeArrowheads="1"/>
          </p:cNvSpPr>
          <p:nvPr/>
        </p:nvSpPr>
        <p:spPr bwMode="auto">
          <a:xfrm flipV="1">
            <a:off x="8426450" y="1371600"/>
            <a:ext cx="457200" cy="1143000"/>
          </a:xfrm>
          <a:prstGeom prst="upArrow">
            <a:avLst>
              <a:gd name="adj1" fmla="val 50000"/>
              <a:gd name="adj2" fmla="val 62500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96" name="Text Box 67"/>
          <p:cNvSpPr txBox="1">
            <a:spLocks noChangeArrowheads="1"/>
          </p:cNvSpPr>
          <p:nvPr/>
        </p:nvSpPr>
        <p:spPr bwMode="auto">
          <a:xfrm>
            <a:off x="8199438" y="2589491"/>
            <a:ext cx="8040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+mn-lt"/>
              </a:rPr>
              <a:t>Oldest</a:t>
            </a:r>
          </a:p>
        </p:txBody>
      </p:sp>
      <p:sp>
        <p:nvSpPr>
          <p:cNvPr id="49197" name="Text Box 68"/>
          <p:cNvSpPr txBox="1">
            <a:spLocks noChangeArrowheads="1"/>
          </p:cNvSpPr>
          <p:nvPr/>
        </p:nvSpPr>
        <p:spPr bwMode="auto">
          <a:xfrm>
            <a:off x="8153400" y="989291"/>
            <a:ext cx="9053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+mn-lt"/>
              </a:rPr>
              <a:t>Newest</a:t>
            </a:r>
          </a:p>
        </p:txBody>
      </p:sp>
      <p:grpSp>
        <p:nvGrpSpPr>
          <p:cNvPr id="49198" name="Group 69"/>
          <p:cNvGrpSpPr>
            <a:grpSpLocks/>
          </p:cNvGrpSpPr>
          <p:nvPr/>
        </p:nvGrpSpPr>
        <p:grpSpPr bwMode="auto">
          <a:xfrm rot="-5400000">
            <a:off x="1295400" y="560388"/>
            <a:ext cx="914400" cy="1219200"/>
            <a:chOff x="1872" y="1584"/>
            <a:chExt cx="576" cy="864"/>
          </a:xfrm>
        </p:grpSpPr>
        <p:sp>
          <p:nvSpPr>
            <p:cNvPr id="766022" name="Rectangle 70"/>
            <p:cNvSpPr>
              <a:spLocks noChangeArrowheads="1"/>
            </p:cNvSpPr>
            <p:nvPr/>
          </p:nvSpPr>
          <p:spPr bwMode="auto">
            <a:xfrm>
              <a:off x="1872" y="1584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6023" name="Rectangle 71"/>
            <p:cNvSpPr>
              <a:spLocks noChangeArrowheads="1"/>
            </p:cNvSpPr>
            <p:nvPr/>
          </p:nvSpPr>
          <p:spPr bwMode="auto">
            <a:xfrm>
              <a:off x="1872" y="1728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6024" name="Rectangle 72"/>
            <p:cNvSpPr>
              <a:spLocks noChangeArrowheads="1"/>
            </p:cNvSpPr>
            <p:nvPr/>
          </p:nvSpPr>
          <p:spPr bwMode="auto">
            <a:xfrm>
              <a:off x="1872" y="1872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6025" name="Rectangle 73"/>
            <p:cNvSpPr>
              <a:spLocks noChangeArrowheads="1"/>
            </p:cNvSpPr>
            <p:nvPr/>
          </p:nvSpPr>
          <p:spPr bwMode="auto">
            <a:xfrm>
              <a:off x="1872" y="2016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6026" name="Rectangle 74"/>
            <p:cNvSpPr>
              <a:spLocks noChangeArrowheads="1"/>
            </p:cNvSpPr>
            <p:nvPr/>
          </p:nvSpPr>
          <p:spPr bwMode="auto">
            <a:xfrm>
              <a:off x="1872" y="2160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6027" name="Rectangle 75"/>
            <p:cNvSpPr>
              <a:spLocks noChangeArrowheads="1"/>
            </p:cNvSpPr>
            <p:nvPr/>
          </p:nvSpPr>
          <p:spPr bwMode="auto">
            <a:xfrm>
              <a:off x="1872" y="2304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9199" name="Text Box 76"/>
          <p:cNvSpPr txBox="1">
            <a:spLocks noChangeArrowheads="1"/>
          </p:cNvSpPr>
          <p:nvPr/>
        </p:nvSpPr>
        <p:spPr bwMode="auto">
          <a:xfrm>
            <a:off x="6559550" y="4376241"/>
            <a:ext cx="1004827" cy="575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 dirty="0" smtClean="0">
                <a:latin typeface="+mn-lt"/>
              </a:rPr>
              <a:t>From </a:t>
            </a:r>
            <a:endParaRPr lang="en-US" sz="1800" b="1" dirty="0">
              <a:latin typeface="+mn-lt"/>
            </a:endParaRPr>
          </a:p>
          <a:p>
            <a:pPr>
              <a:lnSpc>
                <a:spcPct val="70000"/>
              </a:lnSpc>
            </a:pPr>
            <a:r>
              <a:rPr lang="en-US" sz="1800" b="1" dirty="0">
                <a:latin typeface="+mn-lt"/>
              </a:rPr>
              <a:t>Memory</a:t>
            </a:r>
          </a:p>
        </p:txBody>
      </p:sp>
      <p:sp>
        <p:nvSpPr>
          <p:cNvPr id="49200" name="Line 77"/>
          <p:cNvSpPr>
            <a:spLocks noChangeShapeType="1"/>
          </p:cNvSpPr>
          <p:nvPr/>
        </p:nvSpPr>
        <p:spPr bwMode="auto">
          <a:xfrm>
            <a:off x="7010400" y="4953000"/>
            <a:ext cx="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02" name="Text Box 83"/>
          <p:cNvSpPr txBox="1">
            <a:spLocks noChangeArrowheads="1"/>
          </p:cNvSpPr>
          <p:nvPr/>
        </p:nvSpPr>
        <p:spPr bwMode="auto">
          <a:xfrm>
            <a:off x="6248400" y="5027891"/>
            <a:ext cx="6149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+mn-lt"/>
              </a:rPr>
              <a:t>Dest</a:t>
            </a:r>
          </a:p>
        </p:txBody>
      </p:sp>
      <p:sp>
        <p:nvSpPr>
          <p:cNvPr id="49203" name="Text Box 84"/>
          <p:cNvSpPr txBox="1">
            <a:spLocks noChangeArrowheads="1"/>
          </p:cNvSpPr>
          <p:nvPr/>
        </p:nvSpPr>
        <p:spPr bwMode="auto">
          <a:xfrm>
            <a:off x="533400" y="1902947"/>
            <a:ext cx="23873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1" dirty="0">
                <a:latin typeface="+mn-lt"/>
              </a:rPr>
              <a:t>Reorder Buffer</a:t>
            </a:r>
            <a:endParaRPr lang="en-US" sz="1800" b="1" dirty="0">
              <a:latin typeface="+mn-lt"/>
            </a:endParaRPr>
          </a:p>
        </p:txBody>
      </p:sp>
      <p:sp>
        <p:nvSpPr>
          <p:cNvPr id="49204" name="Text Box 85"/>
          <p:cNvSpPr txBox="1">
            <a:spLocks noChangeArrowheads="1"/>
          </p:cNvSpPr>
          <p:nvPr/>
        </p:nvSpPr>
        <p:spPr bwMode="auto">
          <a:xfrm>
            <a:off x="1600200" y="3579347"/>
            <a:ext cx="152759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1" dirty="0">
                <a:latin typeface="+mn-lt"/>
              </a:rPr>
              <a:t>Registers</a:t>
            </a:r>
          </a:p>
        </p:txBody>
      </p:sp>
      <p:sp>
        <p:nvSpPr>
          <p:cNvPr id="49205" name="Line 86"/>
          <p:cNvSpPr>
            <a:spLocks noChangeShapeType="1"/>
          </p:cNvSpPr>
          <p:nvPr/>
        </p:nvSpPr>
        <p:spPr bwMode="auto">
          <a:xfrm>
            <a:off x="7010400" y="6096000"/>
            <a:ext cx="18226" cy="3048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06" name="Line 87"/>
          <p:cNvSpPr>
            <a:spLocks noChangeShapeType="1"/>
          </p:cNvSpPr>
          <p:nvPr/>
        </p:nvSpPr>
        <p:spPr bwMode="auto">
          <a:xfrm>
            <a:off x="2362200" y="1143000"/>
            <a:ext cx="1143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9869398"/>
              </p:ext>
            </p:extLst>
          </p:nvPr>
        </p:nvGraphicFramePr>
        <p:xfrm>
          <a:off x="3581400" y="929640"/>
          <a:ext cx="4190999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607"/>
                <a:gridCol w="739301"/>
                <a:gridCol w="1774323"/>
                <a:gridCol w="413969"/>
                <a:gridCol w="685799"/>
              </a:tblGrid>
              <a:tr h="30480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ROB7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ROB6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437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ROB5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437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ROB4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437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ROB3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437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ROB2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437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LD F0, 10(R2)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ROB1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4241869"/>
              </p:ext>
            </p:extLst>
          </p:nvPr>
        </p:nvGraphicFramePr>
        <p:xfrm>
          <a:off x="437299" y="4566920"/>
          <a:ext cx="2284178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806"/>
                <a:gridCol w="736095"/>
                <a:gridCol w="1121277"/>
              </a:tblGrid>
              <a:tr h="30480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0" name="Text Box 64"/>
          <p:cNvSpPr txBox="1">
            <a:spLocks noChangeArrowheads="1"/>
          </p:cNvSpPr>
          <p:nvPr/>
        </p:nvSpPr>
        <p:spPr bwMode="auto">
          <a:xfrm>
            <a:off x="3629996" y="4225038"/>
            <a:ext cx="6149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 dirty="0" err="1">
                <a:latin typeface="+mn-lt"/>
              </a:rPr>
              <a:t>Dest</a:t>
            </a:r>
            <a:endParaRPr lang="en-US" sz="1800" b="1" dirty="0">
              <a:latin typeface="+mn-lt"/>
            </a:endParaRPr>
          </a:p>
        </p:txBody>
      </p:sp>
      <p:graphicFrame>
        <p:nvGraphicFramePr>
          <p:cNvPr id="91" name="Table 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0395053"/>
              </p:ext>
            </p:extLst>
          </p:nvPr>
        </p:nvGraphicFramePr>
        <p:xfrm>
          <a:off x="3735622" y="4566456"/>
          <a:ext cx="2284178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806"/>
                <a:gridCol w="790572"/>
                <a:gridCol w="1066800"/>
              </a:tblGrid>
              <a:tr h="30480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2" name="Table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34361"/>
              </p:ext>
            </p:extLst>
          </p:nvPr>
        </p:nvGraphicFramePr>
        <p:xfrm>
          <a:off x="6376766" y="5397223"/>
          <a:ext cx="1395634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1234"/>
                <a:gridCol w="91440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6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10+R2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741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2238</Words>
  <Application>Microsoft Office PowerPoint</Application>
  <PresentationFormat>On-screen Show (4:3)</PresentationFormat>
  <Paragraphs>953</Paragraphs>
  <Slides>26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Hardware-Based Speculation</vt:lpstr>
      <vt:lpstr>Exploiting More ILP</vt:lpstr>
      <vt:lpstr>Hardware-Based Speculation</vt:lpstr>
      <vt:lpstr>Speculating with Tomasulo</vt:lpstr>
      <vt:lpstr>Original Tomasulo Architecture</vt:lpstr>
      <vt:lpstr>Tomasulo and Reorder Buffer</vt:lpstr>
      <vt:lpstr>ROB Data Structure</vt:lpstr>
      <vt:lpstr>Instruction Execution</vt:lpstr>
      <vt:lpstr>Tomasulo With ROB</vt:lpstr>
      <vt:lpstr>Tomasulo With ROB</vt:lpstr>
      <vt:lpstr>Tomasulo With ROB</vt:lpstr>
      <vt:lpstr>Tomasulo With ROB</vt:lpstr>
      <vt:lpstr>Tomasulo With ROB</vt:lpstr>
      <vt:lpstr>Tomasulo With ROB</vt:lpstr>
      <vt:lpstr>Tomasulo With ROB</vt:lpstr>
      <vt:lpstr>Tomasulo With ROB</vt:lpstr>
      <vt:lpstr>Tomasulo With ROB</vt:lpstr>
      <vt:lpstr>Tomasulo With ROB</vt:lpstr>
      <vt:lpstr>Tomasulo With ROB</vt:lpstr>
      <vt:lpstr>Tomasulo With ROB</vt:lpstr>
      <vt:lpstr>Tomasulo With ROB</vt:lpstr>
      <vt:lpstr>Tomasulo With ROB</vt:lpstr>
      <vt:lpstr>Tomasulo With ROB</vt:lpstr>
      <vt:lpstr>Tomasulo With ROB</vt:lpstr>
      <vt:lpstr>Avoiding Memory Hazards</vt:lpstr>
      <vt:lpstr>Reorder Buffer Implementation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Hardware-Based Speculation</dc:title>
  <dc:creator>Kenrick</dc:creator>
  <cp:lastModifiedBy>Kenrick</cp:lastModifiedBy>
  <cp:revision>18</cp:revision>
  <dcterms:created xsi:type="dcterms:W3CDTF">2006-08-16T00:00:00Z</dcterms:created>
  <dcterms:modified xsi:type="dcterms:W3CDTF">2010-09-20T19:10:09Z</dcterms:modified>
</cp:coreProperties>
</file>