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083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80" autoAdjust="0"/>
    <p:restoredTop sz="90929"/>
  </p:normalViewPr>
  <p:slideViewPr>
    <p:cSldViewPr>
      <p:cViewPr varScale="1">
        <p:scale>
          <a:sx n="99" d="100"/>
          <a:sy n="99" d="100"/>
        </p:scale>
        <p:origin x="-2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304" cy="45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67" tIns="45534" rIns="91067" bIns="45534" numCol="1" anchor="t" anchorCtr="0" compatLnSpc="1">
            <a:prstTxWarp prst="textNoShape">
              <a:avLst/>
            </a:prstTxWarp>
          </a:bodyPr>
          <a:lstStyle>
            <a:lvl1pPr defTabSz="910859">
              <a:defRPr sz="1200"/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698" y="0"/>
            <a:ext cx="2971303" cy="45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67" tIns="45534" rIns="91067" bIns="45534" numCol="1" anchor="t" anchorCtr="0" compatLnSpc="1">
            <a:prstTxWarp prst="textNoShape">
              <a:avLst/>
            </a:prstTxWarp>
          </a:bodyPr>
          <a:lstStyle>
            <a:lvl1pPr algn="r" defTabSz="910859">
              <a:defRPr sz="1200"/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9492"/>
            <a:ext cx="2971304" cy="45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67" tIns="45534" rIns="91067" bIns="45534" numCol="1" anchor="b" anchorCtr="0" compatLnSpc="1">
            <a:prstTxWarp prst="textNoShape">
              <a:avLst/>
            </a:prstTxWarp>
          </a:bodyPr>
          <a:lstStyle>
            <a:lvl1pPr defTabSz="910859">
              <a:defRPr sz="1200"/>
            </a:lvl1pPr>
          </a:lstStyle>
          <a:p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698" y="8629492"/>
            <a:ext cx="2971303" cy="45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67" tIns="45534" rIns="91067" bIns="45534" numCol="1" anchor="b" anchorCtr="0" compatLnSpc="1">
            <a:prstTxWarp prst="textNoShape">
              <a:avLst/>
            </a:prstTxWarp>
          </a:bodyPr>
          <a:lstStyle>
            <a:lvl1pPr algn="r" defTabSz="910859">
              <a:defRPr sz="1200"/>
            </a:lvl1pPr>
          </a:lstStyle>
          <a:p>
            <a:fld id="{186A1F74-896B-4DE0-9FD2-209215795E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44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304" cy="45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67" tIns="45534" rIns="91067" bIns="45534" numCol="1" anchor="t" anchorCtr="0" compatLnSpc="1">
            <a:prstTxWarp prst="textNoShape">
              <a:avLst/>
            </a:prstTxWarp>
          </a:bodyPr>
          <a:lstStyle>
            <a:lvl1pPr defTabSz="910859"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698" y="0"/>
            <a:ext cx="2971303" cy="45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67" tIns="45534" rIns="91067" bIns="45534" numCol="1" anchor="t" anchorCtr="0" compatLnSpc="1">
            <a:prstTxWarp prst="textNoShape">
              <a:avLst/>
            </a:prstTxWarp>
          </a:bodyPr>
          <a:lstStyle>
            <a:lvl1pPr algn="r" defTabSz="910859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1038"/>
            <a:ext cx="4540250" cy="340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394" y="4314746"/>
            <a:ext cx="5027212" cy="4087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67" tIns="45534" rIns="91067" bIns="455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9492"/>
            <a:ext cx="2971304" cy="45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67" tIns="45534" rIns="91067" bIns="45534" numCol="1" anchor="b" anchorCtr="0" compatLnSpc="1">
            <a:prstTxWarp prst="textNoShape">
              <a:avLst/>
            </a:prstTxWarp>
          </a:bodyPr>
          <a:lstStyle>
            <a:lvl1pPr defTabSz="910859"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698" y="8629492"/>
            <a:ext cx="2971303" cy="45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67" tIns="45534" rIns="91067" bIns="45534" numCol="1" anchor="b" anchorCtr="0" compatLnSpc="1">
            <a:prstTxWarp prst="textNoShape">
              <a:avLst/>
            </a:prstTxWarp>
          </a:bodyPr>
          <a:lstStyle>
            <a:lvl1pPr algn="r" defTabSz="910859">
              <a:defRPr sz="1200"/>
            </a:lvl1pPr>
          </a:lstStyle>
          <a:p>
            <a:fld id="{27EC7AD8-3FF9-4DEF-8F37-B795F2474E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79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Assuming address</a:t>
            </a:r>
            <a:r>
              <a:rPr lang="en-US" baseline="0" dirty="0" smtClean="0"/>
              <a:t> space is statically distributed so the node containing the memory and directory for a given physical address is known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C7AD8-3FF9-4DEF-8F37-B795F2474EA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90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FB3E4-DFDC-4779-AC15-EE815198F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98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E1E2C-E073-4692-89E6-1367AFACA7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34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152400"/>
            <a:ext cx="21907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4198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C5B37-176E-4516-BC7C-33574BD5DB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C3783-6253-4279-A099-3D8C767B6D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2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A6A00-8518-461E-915D-1C738C72CA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3053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447800"/>
            <a:ext cx="43053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20B4D-6D30-440C-A82E-3FB559C8FC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8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AC3F0-9849-42AA-ABC9-8249FA7753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0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F114B-AB1B-4D4F-8EF0-34BFFDED26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7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8269D-A291-4273-ACDC-F4AE37BA7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3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8B8BE-DC70-4338-83C0-5D2DBAF5A4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9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B3E6D-71DB-48A5-B455-4292EB2D6A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8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447800"/>
            <a:ext cx="8763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53768B-29CF-4AEB-9A0C-38AC8609791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6C37-BA29-4942-8E92-BC5539C32229}" type="slidenum">
              <a:rPr lang="en-US"/>
              <a:pPr/>
              <a:t>1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Multiprocessor Cache Coherency</a:t>
            </a:r>
            <a:br>
              <a:rPr lang="en-US"/>
            </a:b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CS448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7DCA-DBDE-4E78-9C3B-EBC3D1D5CE62}" type="slidenum">
              <a:rPr lang="en-US"/>
              <a:pPr/>
              <a:t>10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Invalidation with Write-Back Cache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Snooping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Can use normal cache </a:t>
            </a:r>
            <a:r>
              <a:rPr lang="en-US" sz="2400" b="1"/>
              <a:t>valid</a:t>
            </a:r>
            <a:r>
              <a:rPr lang="en-US" sz="2400"/>
              <a:t>, </a:t>
            </a:r>
            <a:r>
              <a:rPr lang="en-US" sz="2400" b="1"/>
              <a:t>dirty</a:t>
            </a:r>
            <a:r>
              <a:rPr lang="en-US" sz="2400"/>
              <a:t> bits to invalidate or determine if we have the most updated copy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Add an extra </a:t>
            </a:r>
            <a:r>
              <a:rPr lang="en-US" sz="2400" b="1"/>
              <a:t>state</a:t>
            </a:r>
            <a:r>
              <a:rPr lang="en-US" sz="2400"/>
              <a:t> bit to indicate if a block is shared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Write to a block in the shared state generates an invalidation on the bus, marks the block as private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Writes to a block in the private state don’t generate invalidations since it should already be invalidated elsewhere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Move to the shared state when another processor has a read miss (tries to read this block from memory)</a:t>
            </a:r>
          </a:p>
          <a:p>
            <a:pPr>
              <a:lnSpc>
                <a:spcPct val="90000"/>
              </a:lnSpc>
            </a:pPr>
            <a:r>
              <a:rPr lang="en-US" sz="2800"/>
              <a:t>Example protocol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Each cache uses a finite-state transition diagram to determine the proper state and action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B583-FDFA-4C1C-8A0D-BC096814A12F}" type="slidenum">
              <a:rPr lang="en-US"/>
              <a:pPr/>
              <a:t>11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Write-Invalidate Write-Back Cache Coherence Protocol</a:t>
            </a:r>
          </a:p>
        </p:txBody>
      </p:sp>
      <p:pic>
        <p:nvPicPr>
          <p:cNvPr id="1525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83058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288925" y="6137275"/>
            <a:ext cx="7267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Action by CPU owner of cache                Action from Bus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6172200" y="5257800"/>
            <a:ext cx="2557463" cy="7016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Normal font = stimulus</a:t>
            </a:r>
          </a:p>
          <a:p>
            <a:r>
              <a:rPr lang="en-US" sz="2000" b="1"/>
              <a:t>Bold</a:t>
            </a:r>
            <a:r>
              <a:rPr lang="en-US" sz="2000"/>
              <a:t> font = action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2D4F-0F02-4A9D-B3D8-36D695F01EE9}" type="slidenum">
              <a:rPr lang="en-US"/>
              <a:pPr/>
              <a:t>12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/>
              <a:t>Explanation of Previous Slide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Left side: state transitions based on actions of the CPU associated with the cache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Right side: state transitions based on actions of other CPU’s placed on the bus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Example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CPU 1 starts in invalid; places read miss, reads block X, goes to shared state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CPU 1 re-reads block X, these are read hits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CPU 2 reads block X, places read miss, reads block X, goes to shared state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CPU 1 writes block X, always places write miss, moves to exclusive state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CPU 2 using right side reads write-miss and moves to Invalid state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CPU 1 writes or reads block X, stays in exclusive state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CPU 2 reads block X, places read miss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CPU 1 using right side gets read miss and moves to shared mode, supplies correct memory block to CPU 2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CPU 2 moves to shared mode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C348-8FB8-4563-9A29-44F2D603EE5C}" type="slidenum">
              <a:rPr lang="en-US"/>
              <a:pPr/>
              <a:t>13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Merged State Transition Diagram</a:t>
            </a:r>
          </a:p>
        </p:txBody>
      </p:sp>
      <p:pic>
        <p:nvPicPr>
          <p:cNvPr id="154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49911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5943600" y="1219200"/>
            <a:ext cx="2530475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In practice, we’ll have a single state transition diagram with both types of stimulus merged together</a:t>
            </a:r>
          </a:p>
          <a:p>
            <a:endParaRPr lang="en-US"/>
          </a:p>
          <a:p>
            <a:r>
              <a:rPr lang="en-US"/>
              <a:t>Functionally the same as the split diagram on the previous slide</a:t>
            </a:r>
          </a:p>
          <a:p>
            <a:endParaRPr lang="en-US"/>
          </a:p>
          <a:p>
            <a:r>
              <a:rPr lang="en-US"/>
              <a:t>Protocol somewhat simplified from those in use today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DB1F-1508-4230-94F3-346D1ABB9627}" type="slidenum">
              <a:rPr lang="en-US"/>
              <a:pPr/>
              <a:t>14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of Snooping Coherence Protocols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876800"/>
          </a:xfrm>
        </p:spPr>
        <p:txBody>
          <a:bodyPr/>
          <a:lstStyle/>
          <a:p>
            <a:r>
              <a:rPr lang="en-US"/>
              <a:t>Use the four parallel programs described earlier as a benchmark</a:t>
            </a:r>
          </a:p>
          <a:p>
            <a:pPr lvl="1"/>
            <a:r>
              <a:rPr lang="en-US"/>
              <a:t>Split cache misses into two sets</a:t>
            </a:r>
          </a:p>
          <a:p>
            <a:pPr lvl="2"/>
            <a:r>
              <a:rPr lang="en-US"/>
              <a:t>Coherence Misses – misses due to cache invalidation</a:t>
            </a:r>
          </a:p>
          <a:p>
            <a:pPr lvl="2"/>
            <a:r>
              <a:rPr lang="en-US"/>
              <a:t>Capacity Misses – actually capacity, compulsory and conflict misses, but most of these are capacity.   “Normal” cache misses from a uniprocessor</a:t>
            </a:r>
          </a:p>
          <a:p>
            <a:pPr lvl="2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32AA-93AC-48F5-AE66-2BCF1895CB14}" type="slidenum">
              <a:rPr lang="en-US"/>
              <a:pPr/>
              <a:t>15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 Rate vs. Processor Count</a:t>
            </a:r>
          </a:p>
        </p:txBody>
      </p:sp>
      <p:pic>
        <p:nvPicPr>
          <p:cNvPr id="1566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5943600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6248400" y="1524000"/>
            <a:ext cx="25146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Coherence Miss Rate goes up with processor count, more communication</a:t>
            </a:r>
          </a:p>
          <a:p>
            <a:endParaRPr lang="en-US"/>
          </a:p>
          <a:p>
            <a:r>
              <a:rPr lang="en-US"/>
              <a:t>Overall miss rate slightly down, due to more cache as we add more processors</a:t>
            </a:r>
          </a:p>
          <a:p>
            <a:endParaRPr lang="en-US"/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1524000" y="6248400"/>
            <a:ext cx="502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High-communication app would be bad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79059-F08A-4DC8-9EDB-3C465B405AF0}" type="slidenum">
              <a:rPr lang="en-US"/>
              <a:pPr/>
              <a:t>16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 Rate vs. Cache Size</a:t>
            </a:r>
          </a:p>
        </p:txBody>
      </p:sp>
      <p:pic>
        <p:nvPicPr>
          <p:cNvPr id="157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5057775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5394325" y="1412875"/>
            <a:ext cx="374967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/>
              <a:t>Fixed processor count = 16 </a:t>
            </a:r>
          </a:p>
          <a:p>
            <a:endParaRPr lang="en-US" dirty="0"/>
          </a:p>
          <a:p>
            <a:r>
              <a:rPr lang="en-US" dirty="0"/>
              <a:t>Miss rate drops as cache size increased, but varies on the application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Other variations </a:t>
            </a:r>
            <a:r>
              <a:rPr lang="en-US" dirty="0" smtClean="0"/>
              <a:t>possible: </a:t>
            </a:r>
            <a:r>
              <a:rPr lang="en-US" dirty="0"/>
              <a:t>block size, set-associative cache, etc.  Behaves similarly to the uniprocessor case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C0D8-35AB-4BD7-983F-E9A0E7BBCC9B}" type="slidenum">
              <a:rPr lang="en-US"/>
              <a:pPr/>
              <a:t>17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Shared Memory Architectures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Snooping protocol not so efficient on most DSM machines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Snooping requires a broadcast mechanism, which is easy to do on a bus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Most DSM systems don’t have a bus but a more complex system interconnect </a:t>
            </a:r>
            <a:r>
              <a:rPr lang="en-US" sz="2400" dirty="0" smtClean="0"/>
              <a:t>(LAN, mesh</a:t>
            </a:r>
            <a:r>
              <a:rPr lang="en-US" sz="2400" dirty="0"/>
              <a:t>, hypercube, etc.) so broadcast becomes a much more expensive operation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One solution: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Prevent coherency by marking shared data as </a:t>
            </a:r>
            <a:r>
              <a:rPr lang="en-US" sz="2400" dirty="0" err="1"/>
              <a:t>uncacheable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Private data can still be cached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shared data, we must always access through memory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Simple to implement, but can slow things down if programs are not written with this model in mind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Access to remote memory can be quite slow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C191-EC7E-409C-9707-A9F97B73D737}" type="slidenum">
              <a:rPr lang="en-US"/>
              <a:pPr/>
              <a:t>18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DSM Coherency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Another solution: software-based coherency</a:t>
            </a:r>
          </a:p>
          <a:p>
            <a:pPr lvl="1"/>
            <a:r>
              <a:rPr lang="en-US" sz="2400"/>
              <a:t>Possible but slow and conservative, every block that might be shared treated as if it is shared</a:t>
            </a:r>
          </a:p>
          <a:p>
            <a:r>
              <a:rPr lang="en-US" sz="2800"/>
              <a:t>Most popular alternative: Directory Protocol</a:t>
            </a:r>
          </a:p>
          <a:p>
            <a:pPr lvl="1"/>
            <a:r>
              <a:rPr lang="en-US" sz="2400"/>
              <a:t>Directory keeps the state of every block that may be cached</a:t>
            </a:r>
          </a:p>
          <a:p>
            <a:pPr lvl="1"/>
            <a:r>
              <a:rPr lang="en-US" sz="2400"/>
              <a:t>Information in the directory includes which caches have copies of the block, whether it is dirty, shared, etc.</a:t>
            </a:r>
          </a:p>
          <a:p>
            <a:pPr lvl="1"/>
            <a:r>
              <a:rPr lang="en-US" sz="2400"/>
              <a:t>Centralized version of snooping – this directory is always in the same location</a:t>
            </a:r>
          </a:p>
          <a:p>
            <a:pPr lvl="1"/>
            <a:r>
              <a:rPr lang="en-US" sz="2400"/>
              <a:t>Memory requirements for the directory are proportional to the number of memory blocks * number of processors</a:t>
            </a:r>
          </a:p>
          <a:p>
            <a:pPr lvl="1"/>
            <a:endParaRPr lang="en-US" sz="2400"/>
          </a:p>
          <a:p>
            <a:endParaRPr lang="en-US"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5690-4ECC-4668-8EA4-C15F3D1DFD06}" type="slidenum">
              <a:rPr lang="en-US"/>
              <a:pPr/>
              <a:t>19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 Protocol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Each directory must track the following states for its cache blocks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Shared?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If shared, what processors are sharing this block?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This prevents broadcast if we need to invalidate those blocks, instead we can send a message to only these specific processors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Uncached?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Set if no processor has a copy of the cache block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Exclusive?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Exactly one processor has a copy of the cache block and has written to it, so memory copy is out of date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processor of the exclusive block is called the </a:t>
            </a:r>
            <a:r>
              <a:rPr lang="en-US" sz="2000" b="1"/>
              <a:t>owner</a:t>
            </a:r>
            <a:r>
              <a:rPr lang="en-US" sz="2000"/>
              <a:t> of the block</a:t>
            </a:r>
          </a:p>
          <a:p>
            <a:pPr>
              <a:lnSpc>
                <a:spcPct val="90000"/>
              </a:lnSpc>
            </a:pPr>
            <a:r>
              <a:rPr lang="en-US" sz="2800"/>
              <a:t>Very similar to the snooping protocol, but the directory tracks of who has what data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C167-DDC0-4453-AFA4-CAC4787F3143}" type="slidenum">
              <a:rPr lang="en-US"/>
              <a:pPr/>
              <a:t>2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Cache Coherence?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 processors can have two different values for the same memory location</a:t>
            </a:r>
          </a:p>
        </p:txBody>
      </p:sp>
      <p:pic>
        <p:nvPicPr>
          <p:cNvPr id="143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95600"/>
            <a:ext cx="7086600" cy="212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6600" y="5396738"/>
            <a:ext cx="2846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Through Cache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EBADB-6C3E-4D42-BB0B-284FB3BF80EE}" type="slidenum">
              <a:rPr lang="en-US"/>
              <a:pPr/>
              <a:t>20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 Protocol for DSM </a:t>
            </a:r>
          </a:p>
        </p:txBody>
      </p:sp>
      <p:pic>
        <p:nvPicPr>
          <p:cNvPr id="1617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95400"/>
            <a:ext cx="6858000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769938" y="5791200"/>
            <a:ext cx="7535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Directory added to each node to implement cache coherence</a:t>
            </a:r>
          </a:p>
          <a:p>
            <a:r>
              <a:rPr lang="en-US"/>
              <a:t>Each directory tracks caching for memory in its node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3D2E-A403-48FA-9251-33F754375755}" type="slidenum">
              <a:rPr lang="en-US"/>
              <a:pPr/>
              <a:t>21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 Protocol Terminology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Local node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Node where a request originates</a:t>
            </a:r>
          </a:p>
          <a:p>
            <a:pPr>
              <a:lnSpc>
                <a:spcPct val="90000"/>
              </a:lnSpc>
            </a:pPr>
            <a:r>
              <a:rPr lang="en-US" sz="2800"/>
              <a:t>Home node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Node where the memory location and directory entry reside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Could be the local node as well</a:t>
            </a:r>
          </a:p>
          <a:p>
            <a:pPr>
              <a:lnSpc>
                <a:spcPct val="90000"/>
              </a:lnSpc>
            </a:pPr>
            <a:r>
              <a:rPr lang="en-US" sz="2800"/>
              <a:t>Remote node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Node that has a copy of a cache block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Might be exclusive or shared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Nodes will pass messages to one another; messages will move a directory between states in a transition diagram, just like with the snooping protocol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5374-183E-40B6-B6F2-1A49FF3AD7EB}" type="slidenum">
              <a:rPr lang="en-US"/>
              <a:pPr/>
              <a:t>22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/>
              <a:t>Directory Protocol Messages</a:t>
            </a:r>
          </a:p>
        </p:txBody>
      </p:sp>
      <p:pic>
        <p:nvPicPr>
          <p:cNvPr id="1638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066800"/>
            <a:ext cx="8370887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288925" y="5257800"/>
            <a:ext cx="73961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1-2 : Miss requests by local cache to home</a:t>
            </a:r>
          </a:p>
          <a:p>
            <a:r>
              <a:rPr lang="en-US" sz="2000"/>
              <a:t>3-5 : Home sends to remote cache when home needs to satisfy request</a:t>
            </a:r>
          </a:p>
          <a:p>
            <a:r>
              <a:rPr lang="en-US" sz="2000"/>
              <a:t>6 : Home sends requested data to local cache</a:t>
            </a:r>
          </a:p>
          <a:p>
            <a:r>
              <a:rPr lang="en-US" sz="2000"/>
              <a:t>7 : Block replaced, needs to be written back to home or fetch requested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B4B0-DDAE-4725-A31B-34825D3CB120}" type="slidenum">
              <a:rPr lang="en-US"/>
              <a:pPr/>
              <a:t>23</a:t>
            </a:fld>
            <a:endParaRPr lang="en-US"/>
          </a:p>
        </p:txBody>
      </p:sp>
      <p:pic>
        <p:nvPicPr>
          <p:cNvPr id="1658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4943475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Directory-Based State Transition Diagram</a:t>
            </a:r>
          </a:p>
        </p:txBody>
      </p:sp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5562600" y="2667000"/>
            <a:ext cx="298767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Same as the snooping protocol diagram, except we are sending explicit messages instead of putting data on a common bus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4158-8CF2-462C-898D-18F018477ED0}" type="slidenum">
              <a:rPr lang="en-US"/>
              <a:pPr/>
              <a:t>24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Directory-Based Performance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same parallel programs as for the snooping protocol for our benchmark</a:t>
            </a:r>
          </a:p>
          <a:p>
            <a:r>
              <a:rPr lang="en-US"/>
              <a:t>Miss rate broken into two categories</a:t>
            </a:r>
          </a:p>
          <a:p>
            <a:pPr lvl="1"/>
            <a:r>
              <a:rPr lang="en-US"/>
              <a:t>Local misses</a:t>
            </a:r>
          </a:p>
          <a:p>
            <a:pPr lvl="1"/>
            <a:r>
              <a:rPr lang="en-US"/>
              <a:t>Remote misses</a:t>
            </a:r>
          </a:p>
          <a:p>
            <a:pPr lvl="2"/>
            <a:r>
              <a:rPr lang="en-US"/>
              <a:t>Remote misses are much more expensive than local misses</a:t>
            </a:r>
          </a:p>
          <a:p>
            <a:pPr lvl="3"/>
            <a:r>
              <a:rPr lang="en-US"/>
              <a:t>Longer read latencies to traverse interconnect</a:t>
            </a:r>
          </a:p>
          <a:p>
            <a:pPr lvl="3"/>
            <a:r>
              <a:rPr lang="en-US"/>
              <a:t>Will want to have bigger caches to avoid the latencies</a:t>
            </a:r>
          </a:p>
          <a:p>
            <a:pPr lvl="2"/>
            <a:r>
              <a:rPr lang="en-US"/>
              <a:t>Mostly will be coherence misses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604C-C3F8-4D72-BED3-2D111FC8FC51}" type="slidenum">
              <a:rPr lang="en-US"/>
              <a:pPr/>
              <a:t>25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 Rate vs. Num Processors</a:t>
            </a:r>
          </a:p>
        </p:txBody>
      </p:sp>
      <p:pic>
        <p:nvPicPr>
          <p:cNvPr id="1679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56388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7940" name="Line 4"/>
          <p:cNvSpPr>
            <a:spLocks noChangeShapeType="1"/>
          </p:cNvSpPr>
          <p:nvPr/>
        </p:nvSpPr>
        <p:spPr bwMode="auto">
          <a:xfrm flipH="1" flipV="1">
            <a:off x="5410200" y="4876800"/>
            <a:ext cx="838200" cy="1143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1" name="Text Box 5"/>
          <p:cNvSpPr txBox="1">
            <a:spLocks noChangeArrowheads="1"/>
          </p:cNvSpPr>
          <p:nvPr/>
        </p:nvSpPr>
        <p:spPr bwMode="auto">
          <a:xfrm>
            <a:off x="5927725" y="5908675"/>
            <a:ext cx="191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Anomaly here</a:t>
            </a:r>
          </a:p>
        </p:txBody>
      </p:sp>
      <p:sp>
        <p:nvSpPr>
          <p:cNvPr id="167942" name="Text Box 6"/>
          <p:cNvSpPr txBox="1">
            <a:spLocks noChangeArrowheads="1"/>
          </p:cNvSpPr>
          <p:nvPr/>
        </p:nvSpPr>
        <p:spPr bwMode="auto">
          <a:xfrm>
            <a:off x="5927725" y="1450975"/>
            <a:ext cx="306387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As with snooping caches, remote misses increases somewhat as processor count increases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7C8C-8F4B-4978-BCDB-DC6E70BF60E9}" type="slidenum">
              <a:rPr lang="en-US"/>
              <a:pPr/>
              <a:t>26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 Rate vs. Cache Size</a:t>
            </a:r>
          </a:p>
        </p:txBody>
      </p:sp>
      <p:pic>
        <p:nvPicPr>
          <p:cNvPr id="1689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5524500" cy="501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6080125" y="1260475"/>
            <a:ext cx="2835275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P fixed at 64</a:t>
            </a:r>
          </a:p>
          <a:p>
            <a:endParaRPr lang="en-US"/>
          </a:p>
          <a:p>
            <a:r>
              <a:rPr lang="en-US"/>
              <a:t>Miss rates decrease as cache size grows, as you would expect!</a:t>
            </a:r>
          </a:p>
          <a:p>
            <a:endParaRPr lang="en-US"/>
          </a:p>
          <a:p>
            <a:r>
              <a:rPr lang="en-US"/>
              <a:t>Plateau varies with the application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A158-739A-4687-893F-ABF92A9CE158}" type="slidenum">
              <a:rPr lang="en-US"/>
              <a:pPr/>
              <a:t>27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Coherence protocols may be needed for correct program behavior</a:t>
            </a:r>
          </a:p>
          <a:p>
            <a:pPr>
              <a:lnSpc>
                <a:spcPct val="90000"/>
              </a:lnSpc>
            </a:pPr>
            <a:r>
              <a:rPr lang="en-US" sz="2800"/>
              <a:t>Most common protocol is write-back cache, write invalidation</a:t>
            </a:r>
          </a:p>
          <a:p>
            <a:pPr>
              <a:lnSpc>
                <a:spcPct val="90000"/>
              </a:lnSpc>
            </a:pPr>
            <a:r>
              <a:rPr lang="en-US" sz="2800"/>
              <a:t>Can use snooping or directory based mechanism to implement coherence</a:t>
            </a:r>
          </a:p>
          <a:p>
            <a:pPr>
              <a:lnSpc>
                <a:spcPct val="90000"/>
              </a:lnSpc>
            </a:pPr>
            <a:r>
              <a:rPr lang="en-US" sz="2800"/>
              <a:t>Coherence requests become more important in programs that are less optimized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Optimized programs will access most data locally and have fewer requests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Exactly how the cache miss rates affect CPU performance depends on the memory system, interconnect, latency, bandwidth, etc.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2544-537C-4B26-8491-6AC0A09E719E}" type="slidenum">
              <a:rPr lang="en-US"/>
              <a:pPr/>
              <a:t>3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Coherence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Defines what values can be returned by a read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Coherent if: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If P writes to X then reads X, with no writes to X by other </a:t>
            </a:r>
            <a:r>
              <a:rPr lang="en-US" sz="2000" dirty="0" smtClean="0"/>
              <a:t>processors, then the value read should be that </a:t>
            </a:r>
            <a:r>
              <a:rPr lang="en-US" sz="2000" dirty="0"/>
              <a:t>written by P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If P writes to X and then another processor reads from X, if read/write sufficiently separated </a:t>
            </a:r>
            <a:r>
              <a:rPr lang="en-US" sz="2000" dirty="0" smtClean="0"/>
              <a:t>then the value read should be that </a:t>
            </a:r>
            <a:r>
              <a:rPr lang="en-US" sz="2000" dirty="0"/>
              <a:t>written by </a:t>
            </a:r>
            <a:r>
              <a:rPr lang="en-US" sz="2000" dirty="0" smtClean="0"/>
              <a:t>P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Writes to the same location are serialized; two writes to the same location by any two processors are seen in the same order by all processors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Consistency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Determines when a written value will be returned by a read, we’ll need to define a memory consistency </a:t>
            </a:r>
            <a:r>
              <a:rPr lang="en-US" sz="2400" dirty="0" smtClean="0"/>
              <a:t>model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For now assume all processors see effect of all writes before a write completes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3BBF9-7EB9-4CD7-B90B-B7FE66B1F81F}" type="slidenum">
              <a:rPr lang="en-US"/>
              <a:pPr/>
              <a:t>4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Techniques to Enforce Coherence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Directory-based</a:t>
            </a:r>
          </a:p>
          <a:p>
            <a:pPr lvl="1"/>
            <a:r>
              <a:rPr lang="en-US" dirty="0"/>
              <a:t>Centralized Directory holds the status of sharing a block of physical memory</a:t>
            </a:r>
          </a:p>
          <a:p>
            <a:pPr lvl="1"/>
            <a:r>
              <a:rPr lang="en-US" dirty="0"/>
              <a:t>Used with DSM </a:t>
            </a:r>
            <a:r>
              <a:rPr lang="en-US" dirty="0" smtClean="0"/>
              <a:t>machines; scales to larger processor counts but higher overhead than snooping</a:t>
            </a:r>
            <a:endParaRPr lang="en-US" dirty="0"/>
          </a:p>
          <a:p>
            <a:r>
              <a:rPr lang="en-US" dirty="0"/>
              <a:t>Snooping</a:t>
            </a:r>
          </a:p>
          <a:p>
            <a:pPr lvl="1"/>
            <a:r>
              <a:rPr lang="en-US" dirty="0"/>
              <a:t>No centralized directory</a:t>
            </a:r>
          </a:p>
          <a:p>
            <a:pPr lvl="1"/>
            <a:r>
              <a:rPr lang="en-US" dirty="0"/>
              <a:t>Each cache “snoops” or listens to maintain coherency among caches</a:t>
            </a:r>
          </a:p>
          <a:p>
            <a:pPr lvl="1"/>
            <a:r>
              <a:rPr lang="en-US" dirty="0"/>
              <a:t>Used with CSM machines using a bus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E152-4248-4BB7-8FFA-2E49D5297A3A}" type="slidenum">
              <a:rPr lang="en-US"/>
              <a:pPr/>
              <a:t>5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sz="4000" dirty="0" smtClean="0"/>
              <a:t>Snooping Protocols </a:t>
            </a:r>
            <a:r>
              <a:rPr lang="en-US" sz="4000" dirty="0"/>
              <a:t>for Coherency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4876800"/>
          </a:xfrm>
        </p:spPr>
        <p:txBody>
          <a:bodyPr/>
          <a:lstStyle/>
          <a:p>
            <a:r>
              <a:rPr lang="en-US" sz="2000" dirty="0"/>
              <a:t>Write Invalidate: When one processor writes, invalidate all copies of this data that may be in other </a:t>
            </a:r>
            <a:r>
              <a:rPr lang="en-US" sz="2000" dirty="0" smtClean="0"/>
              <a:t>caches – Write Back Cache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>
              <a:buFontTx/>
              <a:buNone/>
            </a:pPr>
            <a:endParaRPr lang="en-US" sz="2000" dirty="0"/>
          </a:p>
          <a:p>
            <a:pPr lvl="1">
              <a:buFontTx/>
              <a:buNone/>
            </a:pPr>
            <a:endParaRPr lang="en-US" sz="2000" dirty="0"/>
          </a:p>
          <a:p>
            <a:pPr lvl="1">
              <a:buFontTx/>
              <a:buNone/>
            </a:pPr>
            <a:endParaRPr lang="en-US" sz="2000" dirty="0"/>
          </a:p>
          <a:p>
            <a:pPr lvl="1">
              <a:buFontTx/>
              <a:buNone/>
            </a:pPr>
            <a:endParaRPr lang="en-US" sz="2000" dirty="0"/>
          </a:p>
          <a:p>
            <a:r>
              <a:rPr lang="en-US" sz="2000" dirty="0"/>
              <a:t>Write Broadcast: When one processor writes, broadcast the value and update any copies that may be in other caches</a:t>
            </a:r>
          </a:p>
        </p:txBody>
      </p:sp>
      <p:pic>
        <p:nvPicPr>
          <p:cNvPr id="146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256588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64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4495800"/>
            <a:ext cx="8345487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0D53-CD02-4B0D-B48D-DE5D4CAB2282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Performance Differences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Multiple writes to the same word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Multiple broadcasts using update protocol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Only one initial invalidation using invalidate protocol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Multiword Cache Bocks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Invalidation works on cache blocks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Update must work on individual bytes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Delay between writing a word and reading it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Less in write update, data immediately into reader’s cache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Higher in invalidate, reader must cache miss and go to memory to fetch the data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Usually Write Invalidate is </a:t>
            </a:r>
            <a:r>
              <a:rPr lang="en-US" sz="2800" dirty="0" smtClean="0"/>
              <a:t>used; less bandwidth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55A7-0260-48B2-BF9A-391B8EAA19E3}" type="slidenum">
              <a:rPr lang="en-US"/>
              <a:pPr/>
              <a:t>7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Invalidation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Bus-based scheme</a:t>
            </a:r>
          </a:p>
          <a:p>
            <a:pPr lvl="1"/>
            <a:r>
              <a:rPr lang="en-US"/>
              <a:t>Processor to invalidate acquires the bus</a:t>
            </a:r>
          </a:p>
          <a:p>
            <a:pPr lvl="1"/>
            <a:r>
              <a:rPr lang="en-US"/>
              <a:t>Broadcasts the address to invalidate</a:t>
            </a:r>
          </a:p>
          <a:p>
            <a:pPr lvl="1"/>
            <a:r>
              <a:rPr lang="en-US"/>
              <a:t>All other processors continuously snoop on the bus watching the addresses</a:t>
            </a:r>
          </a:p>
          <a:p>
            <a:pPr lvl="2"/>
            <a:r>
              <a:rPr lang="en-US"/>
              <a:t>If an address is invalidated that matches an address in its cache, then the corresponding data is invalidated</a:t>
            </a:r>
          </a:p>
          <a:p>
            <a:pPr lvl="1"/>
            <a:r>
              <a:rPr lang="en-US"/>
              <a:t>Serialization of the bus forces serialization of access automatically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A542-AFED-4067-9BFC-690D1C1FB9C7}" type="slidenum">
              <a:rPr lang="en-US"/>
              <a:pPr/>
              <a:t>8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Invalidation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Write-through cache</a:t>
            </a:r>
          </a:p>
          <a:p>
            <a:pPr lvl="1"/>
            <a:r>
              <a:rPr lang="en-US"/>
              <a:t>To locate a data item when a cache miss occurs, just go to memory (since memory will contain the most up-to-date value in a write-through cache)</a:t>
            </a:r>
          </a:p>
          <a:p>
            <a:r>
              <a:rPr lang="en-US"/>
              <a:t>Write-back cache</a:t>
            </a:r>
          </a:p>
          <a:p>
            <a:pPr lvl="1"/>
            <a:r>
              <a:rPr lang="en-US"/>
              <a:t>What problem do we have reading in data on a cache miss when all processors use write-back caches?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4AC05-D118-456A-89D0-82CFCCB52331}" type="slidenum">
              <a:rPr lang="en-US"/>
              <a:pPr/>
              <a:t>9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Invalidation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Write-Back Cache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May need to find the most recent value of a data item in some other processor’s cache, not in memory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We can do this using the same snooping scheme for cache misses and writes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Each processor snoops every address placed on the bus when a read is requested from memory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If a processor has a dirty copy of the requested cache block (i.e. one we wrote to and is hence updated), provide that cache block to the requestor and abort the memory access</a:t>
            </a:r>
          </a:p>
          <a:p>
            <a:pPr>
              <a:lnSpc>
                <a:spcPct val="90000"/>
              </a:lnSpc>
            </a:pPr>
            <a:r>
              <a:rPr lang="en-US" sz="2800"/>
              <a:t>Since write-back caches generate lower memory requirements, they are preferred in multiprocessors despite increased complexity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1724</Words>
  <Application>Microsoft Office PowerPoint</Application>
  <PresentationFormat>On-screen Show (4:3)</PresentationFormat>
  <Paragraphs>217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Multiprocessor Cache Coherency </vt:lpstr>
      <vt:lpstr>What is Cache Coherence?</vt:lpstr>
      <vt:lpstr>Terminology</vt:lpstr>
      <vt:lpstr>Techniques to Enforce Coherence</vt:lpstr>
      <vt:lpstr>Snooping Protocols for Coherency</vt:lpstr>
      <vt:lpstr>Performance Differences</vt:lpstr>
      <vt:lpstr>Implementing Invalidation</vt:lpstr>
      <vt:lpstr>Implementing Invalidation</vt:lpstr>
      <vt:lpstr>Implementing Invalidation</vt:lpstr>
      <vt:lpstr>Invalidation with Write-Back Cache</vt:lpstr>
      <vt:lpstr>Write-Invalidate Write-Back Cache Coherence Protocol</vt:lpstr>
      <vt:lpstr>Explanation of Previous Slide</vt:lpstr>
      <vt:lpstr>Merged State Transition Diagram</vt:lpstr>
      <vt:lpstr>Performance of Snooping Coherence Protocols</vt:lpstr>
      <vt:lpstr>Miss Rate vs. Processor Count</vt:lpstr>
      <vt:lpstr>Miss Rate vs. Cache Size</vt:lpstr>
      <vt:lpstr>Distributed Shared Memory Architectures</vt:lpstr>
      <vt:lpstr>DSM Coherency</vt:lpstr>
      <vt:lpstr>Directory Protocol</vt:lpstr>
      <vt:lpstr>Directory Protocol for DSM </vt:lpstr>
      <vt:lpstr>Directory Protocol Terminology</vt:lpstr>
      <vt:lpstr>Directory Protocol Messages</vt:lpstr>
      <vt:lpstr>Directory-Based State Transition Diagram</vt:lpstr>
      <vt:lpstr>Directory-Based Performance</vt:lpstr>
      <vt:lpstr>Miss Rate vs. Num Processors</vt:lpstr>
      <vt:lpstr>Miss Rate vs. Cache Size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Pipelining 2</dc:title>
  <dc:creator>Kenrick Mock</dc:creator>
  <cp:lastModifiedBy>Kenrick</cp:lastModifiedBy>
  <cp:revision>203</cp:revision>
  <cp:lastPrinted>2010-10-04T08:49:42Z</cp:lastPrinted>
  <dcterms:created xsi:type="dcterms:W3CDTF">1601-01-01T00:00:00Z</dcterms:created>
  <dcterms:modified xsi:type="dcterms:W3CDTF">2010-10-04T09:27:24Z</dcterms:modified>
</cp:coreProperties>
</file>