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58" r:id="rId4"/>
    <p:sldId id="259" r:id="rId5"/>
    <p:sldId id="284" r:id="rId6"/>
    <p:sldId id="285" r:id="rId7"/>
    <p:sldId id="260" r:id="rId8"/>
    <p:sldId id="261" r:id="rId9"/>
    <p:sldId id="264" r:id="rId10"/>
    <p:sldId id="265" r:id="rId11"/>
    <p:sldId id="266" r:id="rId12"/>
    <p:sldId id="280" r:id="rId13"/>
    <p:sldId id="287" r:id="rId14"/>
    <p:sldId id="267" r:id="rId15"/>
    <p:sldId id="286" r:id="rId16"/>
    <p:sldId id="268" r:id="rId17"/>
    <p:sldId id="270" r:id="rId18"/>
    <p:sldId id="271" r:id="rId19"/>
    <p:sldId id="269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1" r:id="rId29"/>
    <p:sldId id="282" r:id="rId30"/>
    <p:sldId id="283" r:id="rId3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rick" initials="K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80" autoAdjust="0"/>
    <p:restoredTop sz="90929"/>
  </p:normalViewPr>
  <p:slideViewPr>
    <p:cSldViewPr>
      <p:cViewPr varScale="1">
        <p:scale>
          <a:sx n="99" d="100"/>
          <a:sy n="99" d="100"/>
        </p:scale>
        <p:origin x="-21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9390" cy="480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5" tIns="48323" rIns="96645" bIns="48323" numCol="1" anchor="t" anchorCtr="0" compatLnSpc="1">
            <a:prstTxWarp prst="textNoShape">
              <a:avLst/>
            </a:prstTxWarp>
          </a:bodyPr>
          <a:lstStyle>
            <a:lvl1pPr defTabSz="966648">
              <a:defRPr sz="1300"/>
            </a:lvl1pPr>
          </a:lstStyle>
          <a:p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811" y="1"/>
            <a:ext cx="3169389" cy="480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5" tIns="48323" rIns="96645" bIns="48323" numCol="1" anchor="t" anchorCtr="0" compatLnSpc="1">
            <a:prstTxWarp prst="textNoShape">
              <a:avLst/>
            </a:prstTxWarp>
          </a:bodyPr>
          <a:lstStyle>
            <a:lvl1pPr algn="r" defTabSz="966648">
              <a:defRPr sz="1300"/>
            </a:lvl1pPr>
          </a:lstStyle>
          <a:p>
            <a:endParaRPr lang="en-US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141"/>
            <a:ext cx="3169390" cy="480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5" tIns="48323" rIns="96645" bIns="48323" numCol="1" anchor="b" anchorCtr="0" compatLnSpc="1">
            <a:prstTxWarp prst="textNoShape">
              <a:avLst/>
            </a:prstTxWarp>
          </a:bodyPr>
          <a:lstStyle>
            <a:lvl1pPr defTabSz="966648">
              <a:defRPr sz="1300"/>
            </a:lvl1pPr>
          </a:lstStyle>
          <a:p>
            <a:endParaRPr lang="en-US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811" y="9121141"/>
            <a:ext cx="3169389" cy="480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5" tIns="48323" rIns="96645" bIns="48323" numCol="1" anchor="b" anchorCtr="0" compatLnSpc="1">
            <a:prstTxWarp prst="textNoShape">
              <a:avLst/>
            </a:prstTxWarp>
          </a:bodyPr>
          <a:lstStyle>
            <a:lvl1pPr algn="r" defTabSz="966648">
              <a:defRPr sz="1300"/>
            </a:lvl1pPr>
          </a:lstStyle>
          <a:p>
            <a:fld id="{31F312EC-C20B-4AB4-BA8A-8783EFEBBB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5650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9390" cy="480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5" tIns="48323" rIns="96645" bIns="48323" numCol="1" anchor="t" anchorCtr="0" compatLnSpc="1">
            <a:prstTxWarp prst="textNoShape">
              <a:avLst/>
            </a:prstTxWarp>
          </a:bodyPr>
          <a:lstStyle>
            <a:lvl1pPr defTabSz="966648">
              <a:defRPr sz="13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811" y="1"/>
            <a:ext cx="3169389" cy="480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5" tIns="48323" rIns="96645" bIns="48323" numCol="1" anchor="t" anchorCtr="0" compatLnSpc="1">
            <a:prstTxWarp prst="textNoShape">
              <a:avLst/>
            </a:prstTxWarp>
          </a:bodyPr>
          <a:lstStyle>
            <a:lvl1pPr algn="r" defTabSz="966648">
              <a:defRPr sz="13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420" y="4560571"/>
            <a:ext cx="5362360" cy="4320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5" tIns="48323" rIns="96645" bIns="483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141"/>
            <a:ext cx="3169390" cy="480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5" tIns="48323" rIns="96645" bIns="48323" numCol="1" anchor="b" anchorCtr="0" compatLnSpc="1">
            <a:prstTxWarp prst="textNoShape">
              <a:avLst/>
            </a:prstTxWarp>
          </a:bodyPr>
          <a:lstStyle>
            <a:lvl1pPr defTabSz="966648">
              <a:defRPr sz="1300"/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811" y="9121141"/>
            <a:ext cx="3169389" cy="480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5" tIns="48323" rIns="96645" bIns="48323" numCol="1" anchor="b" anchorCtr="0" compatLnSpc="1">
            <a:prstTxWarp prst="textNoShape">
              <a:avLst/>
            </a:prstTxWarp>
          </a:bodyPr>
          <a:lstStyle>
            <a:lvl1pPr algn="r" defTabSz="966648">
              <a:defRPr sz="1300"/>
            </a:lvl1pPr>
          </a:lstStyle>
          <a:p>
            <a:fld id="{37CE734F-92EC-41F3-904A-F548232803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1434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Problem: many</a:t>
            </a:r>
            <a:r>
              <a:rPr lang="en-US" baseline="0" dirty="0" smtClean="0"/>
              <a:t> problems have insufficient parallelism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E734F-92EC-41F3-904A-F54823280342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001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0BFE00-EF36-4EE4-9996-38E6B1AA151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58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CD525A-AC6C-4760-A438-399B2C1052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638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152400"/>
            <a:ext cx="21907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4198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C66446-C974-4C4C-A1C0-F8C3218CEA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80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555CA1-D2AA-45F8-8BA3-3AC428C983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708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6805AB-0CCC-418C-838C-1A48F785E5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01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447800"/>
            <a:ext cx="43053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447800"/>
            <a:ext cx="43053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6B2B42-662A-4653-A90A-BE35042C1A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975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443E7F-E930-4CCB-A179-20BDCD4574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160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BFB0A-A0D3-4523-8950-E9248684DDE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523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745AB0-7999-436C-9D54-24452C6AE9A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674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0D2F76-8245-44B2-A955-3C9B7EA0E5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90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D80006-6643-48D8-BA00-9685BB63F0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921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447800"/>
            <a:ext cx="87630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24D2959-2A9B-4F50-873F-A6402D32ED6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C94F-1B97-4ECD-B69C-68C1CE95F10E}" type="slidenum">
              <a:rPr lang="en-US"/>
              <a:pPr/>
              <a:t>1</a:t>
            </a:fld>
            <a:endParaRPr lang="en-US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Multiprocessors and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Thread Level Parallelism</a:t>
            </a:r>
            <a:br>
              <a:rPr lang="en-US" dirty="0" smtClean="0"/>
            </a:br>
            <a:r>
              <a:rPr lang="en-US" dirty="0" smtClean="0"/>
              <a:t>Chapter 4, Appendix H</a:t>
            </a:r>
            <a:endParaRPr lang="en-US" dirty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CS448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247FB-8ECB-46D5-8AEC-420F54FDFE9B}" type="slidenum">
              <a:rPr lang="en-US"/>
              <a:pPr/>
              <a:t>10</a:t>
            </a:fld>
            <a:endParaRPr lang="en-US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Centralized Shared Memory</a:t>
            </a:r>
          </a:p>
        </p:txBody>
      </p:sp>
      <p:pic>
        <p:nvPicPr>
          <p:cNvPr id="12288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19200"/>
            <a:ext cx="7010400" cy="5043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2884" name="Text Box 4"/>
          <p:cNvSpPr txBox="1">
            <a:spLocks noChangeArrowheads="1"/>
          </p:cNvSpPr>
          <p:nvPr/>
        </p:nvSpPr>
        <p:spPr bwMode="auto">
          <a:xfrm>
            <a:off x="212725" y="6213475"/>
            <a:ext cx="4046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Note: cache coherency problem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0AEC-BCAC-4CC3-B7E9-FD32B06769A7}" type="slidenum">
              <a:rPr lang="en-US"/>
              <a:pPr/>
              <a:t>11</a:t>
            </a:fld>
            <a:endParaRPr lang="en-US"/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Distributed Shared Memory</a:t>
            </a:r>
          </a:p>
        </p:txBody>
      </p:sp>
      <p:pic>
        <p:nvPicPr>
          <p:cNvPr id="12390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7800"/>
            <a:ext cx="8229600" cy="410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E4C46-BBE7-45E7-82B6-0BE2C8153340}" type="slidenum">
              <a:rPr lang="en-US"/>
              <a:pPr/>
              <a:t>12</a:t>
            </a:fld>
            <a:endParaRPr lang="en-US"/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Interconnection Networks</a:t>
            </a:r>
          </a:p>
        </p:txBody>
      </p:sp>
      <p:pic>
        <p:nvPicPr>
          <p:cNvPr id="13824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828800"/>
            <a:ext cx="1624013" cy="153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8244" name="Text Box 4"/>
          <p:cNvSpPr txBox="1">
            <a:spLocks noChangeArrowheads="1"/>
          </p:cNvSpPr>
          <p:nvPr/>
        </p:nvSpPr>
        <p:spPr bwMode="auto">
          <a:xfrm>
            <a:off x="3870325" y="3546475"/>
            <a:ext cx="1311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2D Mesh</a:t>
            </a:r>
          </a:p>
        </p:txBody>
      </p:sp>
      <p:sp>
        <p:nvSpPr>
          <p:cNvPr id="138245" name="Oval 5"/>
          <p:cNvSpPr>
            <a:spLocks noChangeArrowheads="1"/>
          </p:cNvSpPr>
          <p:nvPr/>
        </p:nvSpPr>
        <p:spPr bwMode="auto">
          <a:xfrm>
            <a:off x="1066800" y="2819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46" name="Line 6"/>
          <p:cNvSpPr>
            <a:spLocks noChangeShapeType="1"/>
          </p:cNvSpPr>
          <p:nvPr/>
        </p:nvSpPr>
        <p:spPr bwMode="auto">
          <a:xfrm>
            <a:off x="762000" y="26670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247" name="Oval 7"/>
          <p:cNvSpPr>
            <a:spLocks noChangeArrowheads="1"/>
          </p:cNvSpPr>
          <p:nvPr/>
        </p:nvSpPr>
        <p:spPr bwMode="auto">
          <a:xfrm>
            <a:off x="1600200" y="2819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48" name="Oval 8"/>
          <p:cNvSpPr>
            <a:spLocks noChangeArrowheads="1"/>
          </p:cNvSpPr>
          <p:nvPr/>
        </p:nvSpPr>
        <p:spPr bwMode="auto">
          <a:xfrm>
            <a:off x="2286000" y="2819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50" name="Line 10"/>
          <p:cNvSpPr>
            <a:spLocks noChangeShapeType="1"/>
          </p:cNvSpPr>
          <p:nvPr/>
        </p:nvSpPr>
        <p:spPr bwMode="auto">
          <a:xfrm flipV="1">
            <a:off x="1143000" y="2667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251" name="Line 11"/>
          <p:cNvSpPr>
            <a:spLocks noChangeShapeType="1"/>
          </p:cNvSpPr>
          <p:nvPr/>
        </p:nvSpPr>
        <p:spPr bwMode="auto">
          <a:xfrm flipV="1">
            <a:off x="1676400" y="2667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252" name="Line 12"/>
          <p:cNvSpPr>
            <a:spLocks noChangeShapeType="1"/>
          </p:cNvSpPr>
          <p:nvPr/>
        </p:nvSpPr>
        <p:spPr bwMode="auto">
          <a:xfrm flipV="1">
            <a:off x="2362200" y="2667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253" name="Text Box 13"/>
          <p:cNvSpPr txBox="1">
            <a:spLocks noChangeArrowheads="1"/>
          </p:cNvSpPr>
          <p:nvPr/>
        </p:nvSpPr>
        <p:spPr bwMode="auto">
          <a:xfrm>
            <a:off x="1066800" y="3200400"/>
            <a:ext cx="658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Bus</a:t>
            </a:r>
          </a:p>
        </p:txBody>
      </p:sp>
      <p:pic>
        <p:nvPicPr>
          <p:cNvPr id="13825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562600"/>
            <a:ext cx="993775" cy="674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8255" name="Text Box 15"/>
          <p:cNvSpPr txBox="1">
            <a:spLocks noChangeArrowheads="1"/>
          </p:cNvSpPr>
          <p:nvPr/>
        </p:nvSpPr>
        <p:spPr bwMode="auto">
          <a:xfrm>
            <a:off x="609600" y="4800600"/>
            <a:ext cx="1520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Hypercube</a:t>
            </a:r>
          </a:p>
        </p:txBody>
      </p:sp>
      <p:pic>
        <p:nvPicPr>
          <p:cNvPr id="138256" name="Picture 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4876800"/>
            <a:ext cx="879475" cy="152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8257" name="Picture 1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4251325"/>
            <a:ext cx="3006725" cy="260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of Large Scale Multiprocessors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BFB0A-A0D3-4523-8950-E9248684DDEB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43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8" y="1524000"/>
            <a:ext cx="8199437" cy="498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27035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9CEA3-395D-46FA-A006-2B2AA814C0B1}" type="slidenum">
              <a:rPr lang="en-US"/>
              <a:pPr/>
              <a:t>14</a:t>
            </a:fld>
            <a:endParaRPr lang="en-US"/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Models for Memory, Communications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Shared Memory</a:t>
            </a:r>
          </a:p>
          <a:p>
            <a:pPr lvl="1"/>
            <a:r>
              <a:rPr lang="en-US" sz="2400" dirty="0"/>
              <a:t>Does not mean there is a single centralized </a:t>
            </a:r>
            <a:r>
              <a:rPr lang="en-US" sz="2400" dirty="0" smtClean="0"/>
              <a:t>memory, but the address space is shared (same physical address on two processors refers to the same location in memory)</a:t>
            </a:r>
            <a:endParaRPr lang="en-US" sz="2400" dirty="0"/>
          </a:p>
          <a:p>
            <a:r>
              <a:rPr lang="en-US" sz="2800" dirty="0"/>
              <a:t>Address Space</a:t>
            </a:r>
          </a:p>
          <a:p>
            <a:pPr lvl="1"/>
            <a:r>
              <a:rPr lang="en-US" sz="2400" dirty="0"/>
              <a:t>May consist of multiple private address spaces logically disjoint in addition to shared memory</a:t>
            </a:r>
          </a:p>
          <a:p>
            <a:pPr lvl="1"/>
            <a:r>
              <a:rPr lang="en-US" sz="2400" dirty="0"/>
              <a:t>Essentially separate computers; sometimes called a multicomputer machine</a:t>
            </a:r>
          </a:p>
          <a:p>
            <a:pPr lvl="1"/>
            <a:r>
              <a:rPr lang="en-US" sz="2400" dirty="0"/>
              <a:t>For machines with multiple </a:t>
            </a:r>
            <a:r>
              <a:rPr lang="en-US" sz="2400" dirty="0" smtClean="0"/>
              <a:t>private address </a:t>
            </a:r>
            <a:r>
              <a:rPr lang="en-US" sz="2400" dirty="0"/>
              <a:t>spaces, communication of data performed by explicitly passing data between processors</a:t>
            </a:r>
          </a:p>
          <a:p>
            <a:pPr lvl="2"/>
            <a:r>
              <a:rPr lang="en-US" sz="2000" dirty="0"/>
              <a:t>Called </a:t>
            </a:r>
            <a:r>
              <a:rPr lang="en-US" sz="2000" i="1" dirty="0"/>
              <a:t>Message Passing Machines</a:t>
            </a:r>
          </a:p>
          <a:p>
            <a:pPr lvl="2"/>
            <a:endParaRPr lang="en-US" sz="2000" i="1" dirty="0"/>
          </a:p>
          <a:p>
            <a:endParaRPr lang="en-US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of Parallel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you want to achieve a speedup of 80 with 100 processors.  What fraction of the original computation can be sequential?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FractionParallel</a:t>
            </a:r>
            <a:r>
              <a:rPr lang="en-US" dirty="0" smtClean="0"/>
              <a:t> = 0.9975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55CA1-D2AA-45F8-8BA3-3AC428C9830C}" type="slidenum">
              <a:rPr lang="en-US" smtClean="0"/>
              <a:pPr/>
              <a:t>15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990600" y="3124200"/>
                <a:ext cx="6995056" cy="8153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S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pee</m:t>
                    </m:r>
                    <m:r>
                      <a:rPr lang="en-US" b="0" i="1" smtClean="0">
                        <a:latin typeface="Cambria Math"/>
                      </a:rPr>
                      <m:t>𝑑𝑢𝑝𝑂𝑣𝑒𝑟𝑎𝑙𝑙</m:t>
                    </m:r>
                    <m:r>
                      <a:rPr lang="en-US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f>
                          <m:f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𝐹𝑟𝑎𝑐𝑡𝑖𝑜𝑛𝑃𝑎𝑟𝑎𝑙𝑙𝑒𝑙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𝑆𝑝𝑒𝑒𝑑𝑢𝑝𝑃𝑎𝑟𝑎𝑙𝑙𝑒𝑙</m:t>
                            </m:r>
                          </m:den>
                        </m:f>
                        <m:r>
                          <a:rPr lang="en-US" b="0" i="1" smtClean="0">
                            <a:latin typeface="Cambria Math"/>
                          </a:rPr>
                          <m:t>+(1−</m:t>
                        </m:r>
                        <m:r>
                          <a:rPr lang="en-US" b="0" i="1" smtClean="0">
                            <a:latin typeface="Cambria Math"/>
                          </a:rPr>
                          <m:t>𝐹𝑟𝑎𝑐𝑡𝑖𝑜𝑛𝑃𝑎𝑟𝑎𝑙𝑙𝑒𝑙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124200"/>
                <a:ext cx="6995056" cy="815351"/>
              </a:xfrm>
              <a:prstGeom prst="rect">
                <a:avLst/>
              </a:prstGeom>
              <a:blipFill rotWithShape="1">
                <a:blip r:embed="rId3"/>
                <a:stretch>
                  <a:fillRect l="-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1039108" y="4876800"/>
                <a:ext cx="4997074" cy="778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80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f>
                          <m:f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𝐹𝑟𝑎𝑐𝑡𝑖𝑜𝑛𝑃𝑎𝑟𝑎𝑙𝑙𝑒𝑙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100</m:t>
                            </m:r>
                          </m:den>
                        </m:f>
                        <m:r>
                          <a:rPr lang="en-US" b="0" i="1" smtClean="0">
                            <a:latin typeface="Cambria Math"/>
                          </a:rPr>
                          <m:t>+(1−</m:t>
                        </m:r>
                        <m:r>
                          <a:rPr lang="en-US" b="0" i="1" smtClean="0">
                            <a:latin typeface="Cambria Math"/>
                          </a:rPr>
                          <m:t>𝐹𝑟𝑎𝑐𝑡𝑖𝑜𝑛𝑃𝑎𝑟𝑎𝑙𝑙𝑒𝑙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9108" y="4876800"/>
                <a:ext cx="4997074" cy="778931"/>
              </a:xfrm>
              <a:prstGeom prst="rect">
                <a:avLst/>
              </a:prstGeom>
              <a:blipFill rotWithShape="1">
                <a:blip r:embed="rId4"/>
                <a:stretch>
                  <a:fillRect l="-18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609600" y="4241705"/>
            <a:ext cx="58560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Assume parallel with all processors fully used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1524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722B6-FFED-4404-AB6D-F86A83D43F8B}" type="slidenum">
              <a:rPr lang="en-US"/>
              <a:pPr/>
              <a:t>16</a:t>
            </a:fld>
            <a:endParaRPr lang="en-US"/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r>
              <a:rPr lang="en-US"/>
              <a:t>Message Passing Machines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7630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Data transmitted through interconnect similar to sending over a LAN</a:t>
            </a:r>
          </a:p>
          <a:p>
            <a:pPr>
              <a:lnSpc>
                <a:spcPct val="90000"/>
              </a:lnSpc>
            </a:pPr>
            <a:r>
              <a:rPr lang="en-US" sz="2800"/>
              <a:t>For processor A to access or operate on data in processor B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 sends message to request data or operation to B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Message considered a </a:t>
            </a:r>
            <a:r>
              <a:rPr lang="en-US" sz="2400" i="1"/>
              <a:t>Remote Procedure Call</a:t>
            </a:r>
            <a:r>
              <a:rPr lang="en-US" sz="2400"/>
              <a:t> (RPC)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B performs operation or access on behalf of A and returns the result with a reply message</a:t>
            </a:r>
          </a:p>
          <a:p>
            <a:pPr>
              <a:lnSpc>
                <a:spcPct val="90000"/>
              </a:lnSpc>
            </a:pPr>
            <a:r>
              <a:rPr lang="en-US" sz="2800"/>
              <a:t>Synchronous when A waits for reply before continuing</a:t>
            </a:r>
          </a:p>
          <a:p>
            <a:pPr>
              <a:lnSpc>
                <a:spcPct val="90000"/>
              </a:lnSpc>
            </a:pPr>
            <a:r>
              <a:rPr lang="en-US" sz="2800"/>
              <a:t>Asynchronous when A continues operating while waiting for reply from B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Program libraries exist to make RPC and message passing easier, e.g. MPI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DC2C8-1303-415B-9F9F-A5CD7E47A47A}" type="slidenum">
              <a:rPr lang="en-US"/>
              <a:pPr/>
              <a:t>17</a:t>
            </a:fld>
            <a:endParaRPr lang="en-US"/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Comparison of Communication Mechanisms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Shared Memory Communication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Compatibility with well-understood mechanisms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Ease of programming, similar to uniprocessor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Low overhead for communicating small items	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Memory mapping in hardware, not through OS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Can use hardware-controlled caching to reduce frequency of remote communication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Message Passing Communication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Hardware can be simplified in some cases (we’ll see coherent caching problems </a:t>
            </a:r>
            <a:r>
              <a:rPr lang="en-US" sz="2400" dirty="0" smtClean="0"/>
              <a:t>shortly)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Communication is explicit, forcing programmers to pay attention and optimize (like delayed branch)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Could be a disadvantage as well!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8C8AC-FF2A-4B1D-8D10-6F034DAAE101}" type="slidenum">
              <a:rPr lang="en-US"/>
              <a:pPr/>
              <a:t>18</a:t>
            </a:fld>
            <a:endParaRPr lang="en-US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Should Match SW to HW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Message Passing model on shared memory architecture</a:t>
            </a:r>
          </a:p>
          <a:p>
            <a:pPr lvl="1"/>
            <a:r>
              <a:rPr lang="en-US" sz="2400"/>
              <a:t>Not too difficult, could “send” data by copying from one portion of the address space to another</a:t>
            </a:r>
          </a:p>
          <a:p>
            <a:r>
              <a:rPr lang="en-US" sz="2800"/>
              <a:t>Shared Memory on Message Passing architecture</a:t>
            </a:r>
          </a:p>
          <a:p>
            <a:pPr lvl="1"/>
            <a:r>
              <a:rPr lang="en-US" sz="2400"/>
              <a:t>More difficult, without hw support for shared memory, the OS will need to handle things</a:t>
            </a:r>
          </a:p>
          <a:p>
            <a:pPr lvl="1"/>
            <a:r>
              <a:rPr lang="en-US" sz="2400"/>
              <a:t>High overhead for sending small loads and stores</a:t>
            </a:r>
          </a:p>
          <a:p>
            <a:r>
              <a:rPr lang="en-US" sz="2800"/>
              <a:t>In either case, the resulting system will be slower than if the natural mapping from SW to HW is used</a:t>
            </a:r>
          </a:p>
          <a:p>
            <a:endParaRPr lang="en-US" sz="28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66C0E-B9F9-475A-8D62-8D20B78DF7C8}" type="slidenum">
              <a:rPr lang="en-US"/>
              <a:pPr/>
              <a:t>19</a:t>
            </a:fld>
            <a:endParaRPr lang="en-US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Communication Performance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7630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Communication Bandwidth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Data rate we can transmit data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Determined by communication hardware, mechanism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Slowest node for a data path can determine the communication bandwidth</a:t>
            </a:r>
          </a:p>
          <a:p>
            <a:pPr>
              <a:lnSpc>
                <a:spcPct val="90000"/>
              </a:lnSpc>
            </a:pPr>
            <a:r>
              <a:rPr lang="en-US" sz="2800"/>
              <a:t>Communication Latency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Propagation time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Latency = Sender overhead + Time of Flight + Transmission time + Receiver overhead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Crucial metric to performance!  </a:t>
            </a:r>
          </a:p>
          <a:p>
            <a:pPr>
              <a:lnSpc>
                <a:spcPct val="90000"/>
              </a:lnSpc>
            </a:pPr>
            <a:r>
              <a:rPr lang="en-US" sz="2800"/>
              <a:t>Latency Hiding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Methods to hide latency by overlapping operations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But puts additional burden on software system and the programmer in many cases</a:t>
            </a:r>
          </a:p>
          <a:p>
            <a:pPr>
              <a:lnSpc>
                <a:spcPct val="90000"/>
              </a:lnSpc>
            </a:pPr>
            <a:endParaRPr lang="en-US" sz="2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81E95-D87A-4EE3-9BCE-0AD59EB994CD}" type="slidenum">
              <a:rPr lang="en-US"/>
              <a:pPr/>
              <a:t>2</a:t>
            </a:fld>
            <a:endParaRPr lang="en-US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Greed for Speed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Two general approaches to making computers faster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Faster uniprocessor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All the techniques we’ve been looking at so far, plus others…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Nice since existing programs still work without changing them, except may need to be re-compiled with optimizations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But diminishing returns with higher cost, as with Amdahl’s law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Parallel processor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Typically a collection general purpose uniprocessors today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Large variation in memory access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Required for high-end computer systems, e.g. supercomputing, DOE ASCI </a:t>
            </a:r>
            <a:r>
              <a:rPr lang="en-US" sz="2400" dirty="0" smtClean="0"/>
              <a:t>(Accelerated Strategic Computing Initiative) program</a:t>
            </a:r>
            <a:endParaRPr lang="en-US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F0567-07E4-4DF5-B0AD-FF9D6B9BEA56}" type="slidenum">
              <a:rPr lang="en-US"/>
              <a:pPr/>
              <a:t>20</a:t>
            </a:fld>
            <a:endParaRPr lang="en-US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Sample Remote Access Times</a:t>
            </a:r>
          </a:p>
        </p:txBody>
      </p:sp>
      <p:pic>
        <p:nvPicPr>
          <p:cNvPr id="130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352800"/>
            <a:ext cx="8351838" cy="284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0052" name="Text Box 4"/>
          <p:cNvSpPr txBox="1">
            <a:spLocks noChangeArrowheads="1"/>
          </p:cNvSpPr>
          <p:nvPr/>
        </p:nvSpPr>
        <p:spPr bwMode="auto">
          <a:xfrm>
            <a:off x="457200" y="1524000"/>
            <a:ext cx="79248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Large latency of remote access can significantly impact performance</a:t>
            </a:r>
          </a:p>
          <a:p>
            <a:endParaRPr lang="en-US"/>
          </a:p>
          <a:p>
            <a:r>
              <a:rPr lang="en-US"/>
              <a:t>Must take into account in designing algorithms!</a:t>
            </a:r>
          </a:p>
        </p:txBody>
      </p:sp>
      <p:sp>
        <p:nvSpPr>
          <p:cNvPr id="130053" name="Text Box 5"/>
          <p:cNvSpPr txBox="1">
            <a:spLocks noChangeArrowheads="1"/>
          </p:cNvSpPr>
          <p:nvPr/>
        </p:nvSpPr>
        <p:spPr bwMode="auto">
          <a:xfrm>
            <a:off x="441325" y="6289675"/>
            <a:ext cx="7897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Load time for shared memory, Reply time for Message Passing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2FBFD-A772-4959-BB0D-5BA80983D86B}" type="slidenum">
              <a:rPr lang="en-US"/>
              <a:pPr/>
              <a:t>21</a:t>
            </a:fld>
            <a:endParaRPr lang="en-US"/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Performance Example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Unfortunately, stringing together N processors with performance P does not give us N*P as the new performance</a:t>
            </a:r>
          </a:p>
          <a:p>
            <a:pPr lvl="1"/>
            <a:r>
              <a:rPr lang="en-US"/>
              <a:t>Factors coming into play</a:t>
            </a:r>
          </a:p>
          <a:p>
            <a:pPr lvl="2"/>
            <a:r>
              <a:rPr lang="en-US"/>
              <a:t>Amount of parallelism</a:t>
            </a:r>
          </a:p>
          <a:p>
            <a:pPr lvl="2"/>
            <a:r>
              <a:rPr lang="en-US"/>
              <a:t>Conventional factors (TLB miss, cache miss, etc.)</a:t>
            </a:r>
          </a:p>
          <a:p>
            <a:pPr lvl="2"/>
            <a:r>
              <a:rPr lang="en-US"/>
              <a:t>Shared memory overhead</a:t>
            </a:r>
          </a:p>
          <a:p>
            <a:pPr lvl="2"/>
            <a:r>
              <a:rPr lang="en-US"/>
              <a:t>Message passing overhead</a:t>
            </a:r>
          </a:p>
          <a:p>
            <a:r>
              <a:rPr lang="en-US"/>
              <a:t>Can modify uniprocessor performance model:</a:t>
            </a:r>
          </a:p>
          <a:p>
            <a:pPr lvl="1"/>
            <a:r>
              <a:rPr lang="en-US" sz="2400"/>
              <a:t>CPUTime = IC * CPI * Parallel_Overhead * CycleTime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56EEA-22A9-418F-8B80-6232B2E36789}" type="slidenum">
              <a:rPr lang="en-US"/>
              <a:pPr/>
              <a:t>22</a:t>
            </a:fld>
            <a:endParaRPr lang="en-US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/>
              <a:t>Communications Cost Example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7630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Multiprocessor with: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2000ns to handle remote memory reference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All other references hit in local cache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Cycle time is 10ns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Base CPI is 1.0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How much faster if there is no communication vs. 0.5% of instructions involve remote communications?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New effective CPI: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CPI(new) = </a:t>
            </a:r>
            <a:r>
              <a:rPr lang="en-US" sz="2000" dirty="0" err="1"/>
              <a:t>Base_CPI</a:t>
            </a:r>
            <a:r>
              <a:rPr lang="en-US" sz="2000" dirty="0"/>
              <a:t> + </a:t>
            </a:r>
            <a:r>
              <a:rPr lang="en-US" sz="2000" dirty="0" err="1"/>
              <a:t>RemoteRequestRate</a:t>
            </a:r>
            <a:r>
              <a:rPr lang="en-US" sz="2000" dirty="0"/>
              <a:t> * </a:t>
            </a:r>
            <a:r>
              <a:rPr lang="en-US" sz="2000" dirty="0" err="1"/>
              <a:t>RemoteRequestCost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 err="1"/>
              <a:t>RemoteRequestCost</a:t>
            </a:r>
            <a:r>
              <a:rPr lang="en-US" sz="2000" dirty="0"/>
              <a:t> = 2000ns / 10ns  = 200 cycles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CPI(new) = 1.0 + (0.05)(200)  = 2.0</a:t>
            </a:r>
          </a:p>
          <a:p>
            <a:pPr>
              <a:lnSpc>
                <a:spcPct val="90000"/>
              </a:lnSpc>
            </a:pPr>
            <a:r>
              <a:rPr lang="en-US" sz="2200" dirty="0"/>
              <a:t>All local machine is twice as fast as the new machine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Means we’d like to limit communications as much as possible (e.g. cache)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Of course this doesn’t include the work done by other processors in parallelizing an application!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2BA1A-F2C1-40AF-9872-20FF32090F66}" type="slidenum">
              <a:rPr lang="en-US"/>
              <a:pPr/>
              <a:t>23</a:t>
            </a:fld>
            <a:endParaRPr lang="en-US"/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Sample Machines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Central Shared Memory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Sequent Symmetry S-81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Bus interconnect, thirty 386 CPU’s with separate FPU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IBM ES/9000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Crossbar interconnect, 6 ES/9000 CPU’s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BBN TC- 2000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Butterfly switch interconnect, 512 Motorola 68000 CPU’s, hybrid NUMA architecture with preferred memory </a:t>
            </a:r>
            <a:r>
              <a:rPr lang="en-US" sz="2000" dirty="0" smtClean="0"/>
              <a:t>module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Modern multicore Intel/AMD processor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sz="2800" dirty="0"/>
              <a:t>Distributed Shared Memory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IBM Blue Gene</a:t>
            </a:r>
            <a:endParaRPr lang="en-US" sz="2400" dirty="0"/>
          </a:p>
          <a:p>
            <a:pPr lvl="2">
              <a:lnSpc>
                <a:spcPct val="90000"/>
              </a:lnSpc>
            </a:pPr>
            <a:r>
              <a:rPr lang="en-US" sz="2000" dirty="0" smtClean="0"/>
              <a:t>Custom cluster, 64K nodes, 2 PowerPC 440’s per node, 3D Torus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400" dirty="0" err="1"/>
              <a:t>nCube</a:t>
            </a:r>
            <a:endParaRPr lang="en-US" sz="2400" dirty="0"/>
          </a:p>
          <a:p>
            <a:pPr lvl="2">
              <a:lnSpc>
                <a:spcPct val="90000"/>
              </a:lnSpc>
            </a:pPr>
            <a:r>
              <a:rPr lang="en-US" sz="2000" dirty="0"/>
              <a:t>Hypercube, custom CISC CPU, 64Mb per node, up to 8196 nodes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093A6-9734-4E29-BDC3-1F05C529032C}" type="slidenum">
              <a:rPr lang="en-US"/>
              <a:pPr/>
              <a:t>24</a:t>
            </a:fld>
            <a:endParaRPr lang="en-US"/>
          </a:p>
        </p:txBody>
      </p:sp>
      <p:sp>
        <p:nvSpPr>
          <p:cNvPr id="134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Application Domain</a:t>
            </a:r>
          </a:p>
        </p:txBody>
      </p:sp>
      <p:sp>
        <p:nvSpPr>
          <p:cNvPr id="13414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Multiprocessing performance is closely related to the application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Much more care must be taken in construction a </a:t>
            </a:r>
            <a:r>
              <a:rPr lang="en-US" sz="2400" i="1"/>
              <a:t>parallel algorithm</a:t>
            </a:r>
            <a:r>
              <a:rPr lang="en-US" sz="2400"/>
              <a:t> to take advantage of the hardware than for a uniprocessor machine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With uniprocessor, could rely on compiler techniques, hardware such as pipelining, etc. to help us out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Not so much of this help available for parallel machines, more of a burden on the programmer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Performance can vary significantly from one application to another, e.g.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Matrix multiplication – lots of places for parallelism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Computing a checksum – less room for parallelism, lots of dependencies on previous calculations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EAE56-426A-4C89-9C78-BDBC25E28EE8}" type="slidenum">
              <a:rPr lang="en-US"/>
              <a:pPr/>
              <a:t>25</a:t>
            </a:fld>
            <a:endParaRPr lang="en-US"/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Problems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Fast Fourier Transform</a:t>
            </a:r>
          </a:p>
          <a:p>
            <a:pPr lvl="1"/>
            <a:r>
              <a:rPr lang="en-US"/>
              <a:t>Convert signal from time to frequency domain</a:t>
            </a:r>
          </a:p>
          <a:p>
            <a:r>
              <a:rPr lang="en-US"/>
              <a:t>LU Kernel</a:t>
            </a:r>
          </a:p>
          <a:p>
            <a:pPr lvl="1"/>
            <a:r>
              <a:rPr lang="en-US"/>
              <a:t>Solve linear algebra computations</a:t>
            </a:r>
          </a:p>
          <a:p>
            <a:r>
              <a:rPr lang="en-US"/>
              <a:t>Barnes</a:t>
            </a:r>
          </a:p>
          <a:p>
            <a:r>
              <a:rPr lang="en-US"/>
              <a:t>Ocean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3E6C8-4009-4CA8-8EC9-ED518F0CDA74}" type="slidenum">
              <a:rPr lang="en-US"/>
              <a:pPr/>
              <a:t>26</a:t>
            </a:fld>
            <a:endParaRPr lang="en-US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/>
              <a:t>Barnes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763000" cy="4876800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US" sz="2400" dirty="0"/>
              <a:t>Galaxy evolution, N-bodies with gravitational forces acting on them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To reduce computational time required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Gravity drops off as square of the distance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Takes advantage of this property by treating “far away” bodies as a single point of combined mass at the centroid of the bodies, reducing N items to a single item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Each node represents an </a:t>
            </a:r>
            <a:r>
              <a:rPr lang="en-US" sz="2000" dirty="0" err="1"/>
              <a:t>octree</a:t>
            </a:r>
            <a:r>
              <a:rPr lang="en-US" sz="2000" dirty="0"/>
              <a:t>, or eight children representing eight cubes in </a:t>
            </a:r>
            <a:r>
              <a:rPr lang="en-US" sz="2000" dirty="0" smtClean="0"/>
              <a:t>space; recursively divide a cube into eight smaller cubes</a:t>
            </a:r>
            <a:endParaRPr lang="en-US" sz="2000" dirty="0"/>
          </a:p>
          <a:p>
            <a:pPr lvl="2">
              <a:lnSpc>
                <a:spcPct val="90000"/>
              </a:lnSpc>
            </a:pPr>
            <a:r>
              <a:rPr lang="en-US" sz="2000" dirty="0"/>
              <a:t>Tree created to represent density of objects in space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Challenges for parallelism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Each processor given some </a:t>
            </a:r>
            <a:r>
              <a:rPr lang="en-US" sz="2000" dirty="0" err="1"/>
              <a:t>subtree</a:t>
            </a:r>
            <a:r>
              <a:rPr lang="en-US" sz="2000" dirty="0"/>
              <a:t> to work on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Distribution of bodies is non-uniform and changes over time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So we must re-partition work among the processes to maintain balance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Requires communicating small amounts of data, implying shared-memory architecture may be most efficient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452EA-EB17-456E-AEF5-2474CC333FC2}" type="slidenum">
              <a:rPr lang="en-US"/>
              <a:pPr/>
              <a:t>27</a:t>
            </a:fld>
            <a:endParaRPr lang="en-US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Ocean</a:t>
            </a:r>
          </a:p>
        </p:txBody>
      </p:sp>
      <p:sp>
        <p:nvSpPr>
          <p:cNvPr id="1372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763000" cy="4876800"/>
          </a:xfrm>
          <a:noFill/>
          <a:ln/>
        </p:spPr>
        <p:txBody>
          <a:bodyPr/>
          <a:lstStyle/>
          <a:p>
            <a:pPr lvl="1"/>
            <a:r>
              <a:rPr lang="en-US" sz="2400"/>
              <a:t>Ocean simulation, influence of eddy and currents on large-scale flow in the ocean</a:t>
            </a:r>
          </a:p>
          <a:p>
            <a:pPr lvl="1"/>
            <a:r>
              <a:rPr lang="en-US" sz="2400"/>
              <a:t>To reduce computational time required</a:t>
            </a:r>
          </a:p>
          <a:p>
            <a:pPr lvl="2"/>
            <a:r>
              <a:rPr lang="en-US" sz="2000"/>
              <a:t>Ocean is broken up into grids, more grids gives more resolution and increases accuracy but requires more processing</a:t>
            </a:r>
          </a:p>
          <a:p>
            <a:pPr lvl="2"/>
            <a:r>
              <a:rPr lang="en-US" sz="2000"/>
              <a:t>Processing a grid cell requires data from neighboring cells</a:t>
            </a:r>
          </a:p>
          <a:p>
            <a:pPr lvl="1"/>
            <a:r>
              <a:rPr lang="en-US" sz="2400"/>
              <a:t>Challenges for parallelism</a:t>
            </a:r>
          </a:p>
          <a:p>
            <a:pPr lvl="2"/>
            <a:r>
              <a:rPr lang="en-US" sz="2000"/>
              <a:t>Each processor given a grid cell to work on</a:t>
            </a:r>
          </a:p>
          <a:p>
            <a:pPr lvl="2"/>
            <a:r>
              <a:rPr lang="en-US" sz="2000"/>
              <a:t>Processors must communicate with their neighbors in a synchronized fashion before proceeding to the next step</a:t>
            </a:r>
          </a:p>
          <a:p>
            <a:pPr lvl="2"/>
            <a:r>
              <a:rPr lang="en-US" sz="2000"/>
              <a:t>Implies a DSM machine laid out in a mesh format would match nicely to this problem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DA23E-5A18-43F9-8501-835C148303B7}" type="slidenum">
              <a:rPr lang="en-US"/>
              <a:pPr/>
              <a:t>28</a:t>
            </a:fld>
            <a:endParaRPr lang="en-US"/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Computation vs. Communication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A key factor in the performance of parallel programs is the ratio of computation to communication</a:t>
            </a:r>
          </a:p>
          <a:p>
            <a:pPr lvl="1"/>
            <a:r>
              <a:rPr lang="en-US" sz="2400"/>
              <a:t>High implies lots of computation for each datum communicated (good since communication is expensive)</a:t>
            </a:r>
          </a:p>
          <a:p>
            <a:r>
              <a:rPr lang="en-US" sz="2800"/>
              <a:t>Analysis of computation vs. communication varies on the problem and algorithm</a:t>
            </a:r>
          </a:p>
          <a:p>
            <a:pPr lvl="1"/>
            <a:r>
              <a:rPr lang="en-US" sz="2400"/>
              <a:t>Results shown on next slide for the four sample apps</a:t>
            </a:r>
          </a:p>
          <a:p>
            <a:pPr lvl="1"/>
            <a:r>
              <a:rPr lang="en-US" sz="2400"/>
              <a:t>We won’t show how we arose at these figures (work like this left for the Algorithms class)</a:t>
            </a:r>
          </a:p>
          <a:p>
            <a:pPr lvl="1"/>
            <a:r>
              <a:rPr lang="en-US" sz="2400"/>
              <a:t>P = number of processors</a:t>
            </a:r>
          </a:p>
          <a:p>
            <a:pPr lvl="1"/>
            <a:r>
              <a:rPr lang="en-US" sz="2400"/>
              <a:t>N = data set size</a:t>
            </a:r>
          </a:p>
          <a:p>
            <a:pPr lvl="1"/>
            <a:endParaRPr lang="en-US" sz="24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CA96-C953-4C7E-AC0B-E1F6843F933C}" type="slidenum">
              <a:rPr lang="en-US"/>
              <a:pPr/>
              <a:t>29</a:t>
            </a:fld>
            <a:endParaRPr lang="en-US"/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/>
              <a:t>Computation vs. Communication</a:t>
            </a:r>
          </a:p>
        </p:txBody>
      </p:sp>
      <p:pic>
        <p:nvPicPr>
          <p:cNvPr id="140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914400"/>
            <a:ext cx="6103938" cy="266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0292" name="Text Box 4"/>
          <p:cNvSpPr txBox="1">
            <a:spLocks noChangeArrowheads="1"/>
          </p:cNvSpPr>
          <p:nvPr/>
        </p:nvSpPr>
        <p:spPr bwMode="auto">
          <a:xfrm>
            <a:off x="441325" y="3540125"/>
            <a:ext cx="8702675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		Scaling on a per-processor basis</a:t>
            </a:r>
          </a:p>
          <a:p>
            <a:r>
              <a:rPr lang="en-US"/>
              <a:t>Computation:  As P increases, computation goes down </a:t>
            </a:r>
          </a:p>
          <a:p>
            <a:r>
              <a:rPr lang="en-US"/>
              <a:t>Communication:  As P increases, comm.  goes down but less slowly 	than computation</a:t>
            </a:r>
          </a:p>
          <a:p>
            <a:r>
              <a:rPr lang="en-US"/>
              <a:t>Ratio: As P increases, computation-to-comm ratio goes down, which 	is bad.  If data size the same, more inefficiencies in comm.</a:t>
            </a:r>
          </a:p>
          <a:p>
            <a:r>
              <a:rPr lang="en-US"/>
              <a:t>	Equation tells us how to balance N with P to maintain</a:t>
            </a:r>
          </a:p>
          <a:p>
            <a:r>
              <a:rPr lang="en-US"/>
              <a:t>	any desired amount of work spent in computation or comm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1A394-9083-43B9-BB90-7107AADA9C77}" type="slidenum">
              <a:rPr lang="en-US"/>
              <a:pPr/>
              <a:t>3</a:t>
            </a:fld>
            <a:endParaRPr lang="en-US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Parallel Processing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Advantages</a:t>
            </a:r>
          </a:p>
          <a:p>
            <a:pPr lvl="1">
              <a:lnSpc>
                <a:spcPct val="90000"/>
              </a:lnSpc>
            </a:pPr>
            <a:r>
              <a:rPr lang="en-US"/>
              <a:t>Performance gains possible</a:t>
            </a:r>
          </a:p>
          <a:p>
            <a:pPr lvl="1">
              <a:lnSpc>
                <a:spcPct val="90000"/>
              </a:lnSpc>
            </a:pPr>
            <a:r>
              <a:rPr lang="en-US"/>
              <a:t>Can be relatively inexpensive today with commodity processors</a:t>
            </a:r>
          </a:p>
          <a:p>
            <a:pPr>
              <a:lnSpc>
                <a:spcPct val="90000"/>
              </a:lnSpc>
            </a:pPr>
            <a:r>
              <a:rPr lang="en-US"/>
              <a:t>Disadvantages</a:t>
            </a:r>
          </a:p>
          <a:p>
            <a:pPr lvl="1">
              <a:lnSpc>
                <a:spcPct val="90000"/>
              </a:lnSpc>
            </a:pPr>
            <a:r>
              <a:rPr lang="en-US"/>
              <a:t>Software must now be changed radically to take advantage of the parallel machine</a:t>
            </a:r>
          </a:p>
          <a:p>
            <a:pPr lvl="1">
              <a:lnSpc>
                <a:spcPct val="90000"/>
              </a:lnSpc>
            </a:pPr>
            <a:r>
              <a:rPr lang="en-US"/>
              <a:t>Hardware challenges</a:t>
            </a:r>
          </a:p>
          <a:p>
            <a:pPr lvl="1">
              <a:lnSpc>
                <a:spcPct val="90000"/>
              </a:lnSpc>
            </a:pPr>
            <a:r>
              <a:rPr lang="en-US"/>
              <a:t>New types of overhead and organizational problems await the parallel machine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50697-EDB2-4C23-BE3B-6F1B0E2A366F}" type="slidenum">
              <a:rPr lang="en-US"/>
              <a:pPr/>
              <a:t>30</a:t>
            </a:fld>
            <a:endParaRPr lang="en-US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OS Workload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There is also overhead with the OS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Just as we have with a uniprocessor</a:t>
            </a:r>
          </a:p>
          <a:p>
            <a:pPr>
              <a:lnSpc>
                <a:spcPct val="90000"/>
              </a:lnSpc>
            </a:pPr>
            <a:r>
              <a:rPr lang="en-US" sz="2800"/>
              <a:t>Example on eight-processor system running “make”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Distribution of execution time:</a:t>
            </a:r>
          </a:p>
          <a:p>
            <a:pPr lvl="1">
              <a:lnSpc>
                <a:spcPct val="90000"/>
              </a:lnSpc>
            </a:pPr>
            <a:endParaRPr lang="en-US" sz="2400"/>
          </a:p>
          <a:p>
            <a:pPr lvl="1">
              <a:lnSpc>
                <a:spcPct val="90000"/>
              </a:lnSpc>
            </a:pPr>
            <a:endParaRPr lang="en-US" sz="2400"/>
          </a:p>
          <a:p>
            <a:pPr lvl="1">
              <a:lnSpc>
                <a:spcPct val="90000"/>
              </a:lnSpc>
            </a:pPr>
            <a:endParaRPr lang="en-US" sz="2400"/>
          </a:p>
          <a:p>
            <a:pPr lvl="1">
              <a:lnSpc>
                <a:spcPct val="90000"/>
              </a:lnSpc>
            </a:pPr>
            <a:endParaRPr lang="en-US" sz="2400"/>
          </a:p>
          <a:p>
            <a:pPr lvl="1">
              <a:lnSpc>
                <a:spcPct val="90000"/>
              </a:lnSpc>
            </a:pPr>
            <a:r>
              <a:rPr lang="en-US" sz="2400"/>
              <a:t>Most time actually spent idle waiting on the disk!</a:t>
            </a:r>
          </a:p>
          <a:p>
            <a:pPr>
              <a:lnSpc>
                <a:spcPct val="90000"/>
              </a:lnSpc>
            </a:pPr>
            <a:r>
              <a:rPr lang="en-US" sz="2800"/>
              <a:t>Bottom line:  Application behavior a key factor on performance with a parallel machine, thought must be given into the algorithm and performance-related issues</a:t>
            </a:r>
          </a:p>
        </p:txBody>
      </p:sp>
      <p:pic>
        <p:nvPicPr>
          <p:cNvPr id="1413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143250"/>
            <a:ext cx="5153025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2AD3-66AA-49CA-BEFE-D0644BD06B2F}" type="slidenum">
              <a:rPr lang="en-US"/>
              <a:pPr/>
              <a:t>4</a:t>
            </a:fld>
            <a:endParaRPr lang="en-US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Parallelism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We’ve already seen some sorts of parallelism…</a:t>
            </a:r>
          </a:p>
          <a:p>
            <a:pPr lvl="1">
              <a:lnSpc>
                <a:spcPct val="90000"/>
              </a:lnSpc>
            </a:pPr>
            <a:r>
              <a:rPr lang="en-US" sz="2400" dirty="0" err="1"/>
              <a:t>lookahead</a:t>
            </a:r>
            <a:r>
              <a:rPr lang="en-US" sz="2400" dirty="0"/>
              <a:t> and pipelining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data and control parallelism</a:t>
            </a:r>
          </a:p>
          <a:p>
            <a:pPr lvl="1">
              <a:lnSpc>
                <a:spcPct val="90000"/>
              </a:lnSpc>
            </a:pPr>
            <a:r>
              <a:rPr lang="en-US" sz="2400" dirty="0" err="1"/>
              <a:t>vectorization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concurrency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interleaving </a:t>
            </a:r>
            <a:r>
              <a:rPr lang="en-US" sz="2400" dirty="0"/>
              <a:t>physical subsystems (e.g. memory)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multiplicity and replication (e.g. multiple functional units)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time and space sharing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multitasking and multiprogramming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multithreading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distributed computing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We’ll focus primarily on multiprocessing here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Rise of the MIMD Processor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MIMDs offer flexibility</a:t>
            </a:r>
          </a:p>
          <a:p>
            <a:pPr lvl="1"/>
            <a:r>
              <a:rPr lang="en-US" dirty="0" smtClean="0"/>
              <a:t>Can function as a single-user multiprocessor for high performance on one application or as </a:t>
            </a:r>
            <a:r>
              <a:rPr lang="en-US" dirty="0" err="1" smtClean="0"/>
              <a:t>multiprogrammed</a:t>
            </a:r>
            <a:r>
              <a:rPr lang="en-US" dirty="0" smtClean="0"/>
              <a:t> multiprocessors running separate tasks</a:t>
            </a:r>
          </a:p>
          <a:p>
            <a:r>
              <a:rPr lang="en-US" dirty="0" smtClean="0"/>
              <a:t>MIMDs can use COTS processors</a:t>
            </a:r>
          </a:p>
          <a:p>
            <a:pPr lvl="1"/>
            <a:r>
              <a:rPr lang="en-US" dirty="0" smtClean="0"/>
              <a:t>Nearly all multiprocessors today use the same microprocessors found in workstations or single processor machines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55CA1-D2AA-45F8-8BA3-3AC428C983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901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Multicore</a:t>
            </a:r>
          </a:p>
          <a:p>
            <a:pPr lvl="1"/>
            <a:r>
              <a:rPr lang="en-US" sz="2400" dirty="0" smtClean="0"/>
              <a:t>Multiple processors on a chip, typically share the same bus to memory and L2 cache</a:t>
            </a:r>
          </a:p>
          <a:p>
            <a:r>
              <a:rPr lang="en-US" sz="2800" dirty="0" smtClean="0"/>
              <a:t>Cluster</a:t>
            </a:r>
          </a:p>
          <a:p>
            <a:pPr lvl="1"/>
            <a:r>
              <a:rPr lang="en-US" sz="2400" dirty="0" smtClean="0"/>
              <a:t>Standard components and networking technology to leverage commodity technology</a:t>
            </a:r>
          </a:p>
          <a:p>
            <a:pPr lvl="2"/>
            <a:r>
              <a:rPr lang="en-US" sz="2000" dirty="0" smtClean="0"/>
              <a:t>Often blades or rack-mounted servers</a:t>
            </a:r>
          </a:p>
          <a:p>
            <a:pPr lvl="1"/>
            <a:r>
              <a:rPr lang="en-US" sz="2400" dirty="0" smtClean="0"/>
              <a:t>Custom clusters may include specialized interconnect design</a:t>
            </a:r>
          </a:p>
          <a:p>
            <a:r>
              <a:rPr lang="en-US" sz="2800" dirty="0" smtClean="0"/>
              <a:t>Thread/Process</a:t>
            </a:r>
          </a:p>
          <a:p>
            <a:pPr lvl="1"/>
            <a:r>
              <a:rPr lang="en-US" sz="2400" dirty="0" smtClean="0"/>
              <a:t>Program with its own address space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55CA1-D2AA-45F8-8BA3-3AC428C983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267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22B4-19C6-4665-BF75-277361B52C5D}" type="slidenum">
              <a:rPr lang="en-US"/>
              <a:pPr/>
              <a:t>7</a:t>
            </a:fld>
            <a:endParaRPr lang="en-US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Multiprocessing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few issues that stand out from uniprocessing</a:t>
            </a:r>
          </a:p>
          <a:p>
            <a:pPr lvl="1"/>
            <a:r>
              <a:rPr lang="en-US"/>
              <a:t>Communication</a:t>
            </a:r>
          </a:p>
          <a:p>
            <a:pPr lvl="2"/>
            <a:r>
              <a:rPr lang="en-US"/>
              <a:t>Interprocessor communication now comes into play</a:t>
            </a:r>
          </a:p>
          <a:p>
            <a:pPr lvl="2"/>
            <a:r>
              <a:rPr lang="en-US"/>
              <a:t>Can treat similarly to I/O</a:t>
            </a:r>
          </a:p>
          <a:p>
            <a:pPr lvl="2"/>
            <a:r>
              <a:rPr lang="en-US"/>
              <a:t>Issues of latency and bandwidth</a:t>
            </a:r>
          </a:p>
          <a:p>
            <a:pPr lvl="1"/>
            <a:r>
              <a:rPr lang="en-US"/>
              <a:t>Resource allocation</a:t>
            </a:r>
          </a:p>
          <a:p>
            <a:pPr lvl="2"/>
            <a:r>
              <a:rPr lang="en-US"/>
              <a:t>Allocated by programmer, compiler, hardware?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A9F07-37D7-4C0F-969A-0A8F0FEFDBB1}" type="slidenum">
              <a:rPr lang="en-US"/>
              <a:pPr/>
              <a:t>8</a:t>
            </a:fld>
            <a:endParaRPr lang="en-US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153400" cy="1143000"/>
          </a:xfrm>
        </p:spPr>
        <p:txBody>
          <a:bodyPr/>
          <a:lstStyle/>
          <a:p>
            <a:r>
              <a:rPr lang="en-US"/>
              <a:t>Communication among Multiple Processors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7630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Software perspective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Shared memory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E.g. one processor writes to memory location X, second processor reads from memory location X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Gets complicated with local vs. remote memory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Sharing and access model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Issues of speed, contention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Explicitly send messages to specific processors via send and receive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Similar to how computers operate on a network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Usually seen as message passing</a:t>
            </a:r>
          </a:p>
          <a:p>
            <a:pPr>
              <a:lnSpc>
                <a:spcPct val="90000"/>
              </a:lnSpc>
            </a:pPr>
            <a:r>
              <a:rPr lang="en-US" sz="2400"/>
              <a:t>Hardware perspective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Software and hardware models should not conflict for efficiency 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E.g. software treats “broadcast to all” as a cheap operation, when processor hardware does not support broadcast efficiently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0ADE8-674E-4E14-A1F4-3745C3AB2CA1}" type="slidenum">
              <a:rPr lang="en-US"/>
              <a:pPr/>
              <a:t>9</a:t>
            </a:fld>
            <a:endParaRPr lang="en-US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MIMD Architecture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Two general classes of MIMD machines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Centralized Shared-Memory (CSM) Architectures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Typically used with a small number of processors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Connected to a single centralized memory somehow, typically via a bus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Sometimes called Uniform Memory Access (UMA) </a:t>
            </a:r>
            <a:r>
              <a:rPr lang="en-US" sz="2000" dirty="0" smtClean="0"/>
              <a:t>machines or Symmetric (shared-memory) Multiprocessors (SMP)</a:t>
            </a:r>
            <a:endParaRPr lang="en-US" sz="2000" dirty="0"/>
          </a:p>
          <a:p>
            <a:pPr lvl="2">
              <a:lnSpc>
                <a:spcPct val="90000"/>
              </a:lnSpc>
            </a:pPr>
            <a:r>
              <a:rPr lang="en-US" sz="2000" dirty="0"/>
              <a:t>Scalability issues with larger number of processors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Distributed Shared Memory (DSM) Architecture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Individual nodes contain memory, interconnected by some type of network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Easy to scale up memory, good if most accesses are to local memory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Latency and bandwidth issues between processors becomes key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Sometimes called Non-Uniform Memory Access (NUMA) machines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Hybrid machines incorporating features of both are also possible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1228</TotalTime>
  <Words>1812</Words>
  <Application>Microsoft Office PowerPoint</Application>
  <PresentationFormat>On-screen Show (4:3)</PresentationFormat>
  <Paragraphs>284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Times New Roman</vt:lpstr>
      <vt:lpstr>Default Design</vt:lpstr>
      <vt:lpstr>Multiprocessors and Thread Level Parallelism Chapter 4, Appendix H</vt:lpstr>
      <vt:lpstr>The Greed for Speed</vt:lpstr>
      <vt:lpstr>Parallel Processing</vt:lpstr>
      <vt:lpstr>Types of Parallelism</vt:lpstr>
      <vt:lpstr>Rise of the MIMD Processor</vt:lpstr>
      <vt:lpstr>Terms</vt:lpstr>
      <vt:lpstr>Multiprocessing</vt:lpstr>
      <vt:lpstr>Communication among Multiple Processors</vt:lpstr>
      <vt:lpstr>MIMD Architecture</vt:lpstr>
      <vt:lpstr>Centralized Shared Memory</vt:lpstr>
      <vt:lpstr>Distributed Shared Memory</vt:lpstr>
      <vt:lpstr>Example Interconnection Networks</vt:lpstr>
      <vt:lpstr>Classes of Large Scale Multiprocessors</vt:lpstr>
      <vt:lpstr>Models for Memory, Communications</vt:lpstr>
      <vt:lpstr>Challenges of Parallel Processing</vt:lpstr>
      <vt:lpstr>Message Passing Machines</vt:lpstr>
      <vt:lpstr>Comparison of Communication Mechanisms</vt:lpstr>
      <vt:lpstr>Should Match SW to HW</vt:lpstr>
      <vt:lpstr>Communication Performance</vt:lpstr>
      <vt:lpstr>Sample Remote Access Times</vt:lpstr>
      <vt:lpstr>Performance Example</vt:lpstr>
      <vt:lpstr>Communications Cost Example</vt:lpstr>
      <vt:lpstr>Sample Machines</vt:lpstr>
      <vt:lpstr>Application Domain</vt:lpstr>
      <vt:lpstr>Example Problems</vt:lpstr>
      <vt:lpstr>Barnes</vt:lpstr>
      <vt:lpstr>Ocean</vt:lpstr>
      <vt:lpstr>Computation vs. Communication</vt:lpstr>
      <vt:lpstr>Computation vs. Communication</vt:lpstr>
      <vt:lpstr>OS Workload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Pipelining 2</dc:title>
  <dc:creator>Kenrick Mock</dc:creator>
  <cp:lastModifiedBy>Kenrick</cp:lastModifiedBy>
  <cp:revision>165</cp:revision>
  <cp:lastPrinted>2010-09-29T08:39:04Z</cp:lastPrinted>
  <dcterms:created xsi:type="dcterms:W3CDTF">1601-01-01T00:00:00Z</dcterms:created>
  <dcterms:modified xsi:type="dcterms:W3CDTF">2010-09-29T08:42:41Z</dcterms:modified>
</cp:coreProperties>
</file>