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087" autoAdjust="0"/>
  </p:normalViewPr>
  <p:slideViewPr>
    <p:cSldViewPr>
      <p:cViewPr varScale="1">
        <p:scale>
          <a:sx n="99" d="100"/>
          <a:sy n="99" d="100"/>
        </p:scale>
        <p:origin x="-3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740AE-7AD5-4097-873A-9AF12E4E1669}" type="datetimeFigureOut">
              <a:rPr lang="en-US" smtClean="0"/>
              <a:t>10/18/2010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08B890-C7DC-477C-8BB4-6BC877567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057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CPU driven by sequential code performance;</a:t>
            </a:r>
            <a:r>
              <a:rPr lang="en-US" baseline="0" dirty="0" smtClean="0"/>
              <a:t> extracting ILP, branch prediction, ROB, out of order execution, etc.</a:t>
            </a:r>
          </a:p>
          <a:p>
            <a:r>
              <a:rPr lang="en-US" baseline="0" dirty="0" smtClean="0"/>
              <a:t>Graphics focused on pixel-based processing, parallelism  -  now on every workstation, no longer just supercomputer</a:t>
            </a:r>
          </a:p>
          <a:p>
            <a:r>
              <a:rPr lang="en-US" baseline="0" dirty="0" smtClean="0"/>
              <a:t>Size a factor for many fields, e.g. medical MRI; supercomputer in a workstation sized package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8B890-C7DC-477C-8BB4-6BC87756720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2196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A92041-DA3D-4FF6-A0B6-09EA51B6F40F}" type="slidenum">
              <a:rPr lang="en-US"/>
              <a:pPr/>
              <a:t>7</a:t>
            </a:fld>
            <a:endParaRPr 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Joint CPU/GPU operation</a:t>
            </a:r>
          </a:p>
          <a:p>
            <a:r>
              <a:rPr lang="en-US" dirty="0" smtClean="0"/>
              <a:t>Each SP can process a FP multiply and a FP multiply/add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AB9488-B341-4A1C-9F1C-E3746599DEBF}" type="slidenum">
              <a:rPr lang="en-US"/>
              <a:pPr/>
              <a:t>9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76275"/>
            <a:ext cx="4552950" cy="3416300"/>
          </a:xfrm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2510" y="4342579"/>
            <a:ext cx="4972980" cy="4142126"/>
          </a:xfrm>
        </p:spPr>
        <p:txBody>
          <a:bodyPr/>
          <a:lstStyle/>
          <a:p>
            <a:r>
              <a:rPr lang="en-US" altLang="ja-JP"/>
              <a:t>Do not go over all of the different applications.  Let them read them instead.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94FBAB-6771-44FE-8D62-D68458484066}" type="slidenum">
              <a:rPr lang="en-US"/>
              <a:pPr/>
              <a:t>10</a:t>
            </a:fld>
            <a:endParaRPr 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76275"/>
            <a:ext cx="4552950" cy="3416300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2510" y="4342579"/>
            <a:ext cx="4972980" cy="4142126"/>
          </a:xfrm>
        </p:spPr>
        <p:txBody>
          <a:bodyPr/>
          <a:lstStyle/>
          <a:p>
            <a:r>
              <a:rPr lang="en-US" altLang="ja-JP"/>
              <a:t>This leads to memory wall: Why we can</a:t>
            </a:r>
            <a:r>
              <a:rPr lang="en-US" altLang="ja-JP">
                <a:latin typeface="Arial Narrow"/>
              </a:rPr>
              <a:t>’</a:t>
            </a:r>
            <a:r>
              <a:rPr lang="en-US" altLang="ja-JP"/>
              <a:t>t transparently extend out the current model to the future application space: memory wall.  How does the meaning of the memory wall change as we transition into architectures that target the super-application space.</a:t>
            </a:r>
          </a:p>
          <a:p>
            <a:r>
              <a:rPr lang="en-US" altLang="ja-JP"/>
              <a:t>Lessons learned from Itanium</a:t>
            </a: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C25B10-3F94-4206-8FA3-FB7FC6282FED}" type="slidenum">
              <a:rPr lang="en-US"/>
              <a:pPr/>
              <a:t>11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607" y="4344144"/>
            <a:ext cx="5028787" cy="4113939"/>
          </a:xfrm>
        </p:spPr>
        <p:txBody>
          <a:bodyPr/>
          <a:lstStyle/>
          <a:p>
            <a:r>
              <a:rPr lang="en-US" dirty="0"/>
              <a:t>LBM: Fluid simulation </a:t>
            </a:r>
          </a:p>
          <a:p>
            <a:endParaRPr lang="en-US" dirty="0"/>
          </a:p>
          <a:p>
            <a:r>
              <a:rPr lang="en-US" dirty="0"/>
              <a:t>About 20 versions were tried for each app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Amdahl’s Law</a:t>
            </a: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7F21D4-BC4E-40B4-9563-FA8AD5C0BB2C}" type="slidenum">
              <a:rPr lang="en-US"/>
              <a:pPr/>
              <a:t>12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607" y="4344144"/>
            <a:ext cx="5028787" cy="4113939"/>
          </a:xfrm>
        </p:spPr>
        <p:txBody>
          <a:bodyPr/>
          <a:lstStyle/>
          <a:p>
            <a:r>
              <a:rPr lang="en-US" dirty="0"/>
              <a:t>All kernels have large numbers of simultaneously executing </a:t>
            </a:r>
            <a:r>
              <a:rPr lang="en-US" dirty="0" smtClean="0"/>
              <a:t>threads</a:t>
            </a:r>
            <a:endParaRPr lang="en-US" dirty="0"/>
          </a:p>
          <a:p>
            <a:r>
              <a:rPr lang="en-US" dirty="0"/>
              <a:t>Most of the 10X kernels saturate memory </a:t>
            </a:r>
            <a:r>
              <a:rPr lang="en-US" dirty="0" smtClean="0"/>
              <a:t>bandwidth</a:t>
            </a:r>
          </a:p>
          <a:p>
            <a:r>
              <a:rPr lang="en-US" dirty="0" smtClean="0"/>
              <a:t>Can get</a:t>
            </a:r>
            <a:r>
              <a:rPr lang="en-US" baseline="0" dirty="0" smtClean="0"/>
              <a:t> better quality as well as being faster; e.g. solve instead of approximate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92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86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86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57200" y="6248400"/>
            <a:ext cx="4191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© David Kirk/NVIDIA and Wen-mei W. Hwu, 2007-2010</a:t>
            </a:r>
          </a:p>
          <a:p>
            <a:r>
              <a:rPr lang="en-US"/>
              <a:t>ECE 408, University of Illinois, Urbana-Champaign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0093559-D7ED-476B-8141-C304F7A822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9336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92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7924800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886200"/>
            <a:ext cx="7924800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57200" y="6248400"/>
            <a:ext cx="4191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© David Kirk/NVIDIA and Wen-mei W. Hwu, 2007-2010</a:t>
            </a:r>
          </a:p>
          <a:p>
            <a:r>
              <a:rPr lang="en-US"/>
              <a:t>ECE 408, University of Illinois, Urbana-Champaign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BE311E8-3AF0-4B76-B589-509A7909E0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1295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92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524000"/>
            <a:ext cx="7924800" cy="45720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6248400"/>
            <a:ext cx="4191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© David Kirk/NVIDIA and Wen-mei W. Hwu, 2007-2010</a:t>
            </a:r>
          </a:p>
          <a:p>
            <a:r>
              <a:rPr lang="en-US"/>
              <a:t>ECE 408, University of Illinois, Urbana-Champaign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7D9110E-E080-4704-B12A-F64F6305DE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4987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92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7924800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886200"/>
            <a:ext cx="7924800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57200" y="6248400"/>
            <a:ext cx="4191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© David Kirk/NVIDIA and Wen-mei W. Hwu, 2007-2010</a:t>
            </a:r>
          </a:p>
          <a:p>
            <a:r>
              <a:rPr lang="en-US"/>
              <a:t>ECE 408, University of Illinois, Urbana-Champaign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2302054-2116-4287-8E5B-88554B60F3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901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jpeg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 to GPU’s for Parallel Computing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49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661" name="Object 5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576114076"/>
              </p:ext>
            </p:extLst>
          </p:nvPr>
        </p:nvGraphicFramePr>
        <p:xfrm>
          <a:off x="3543300" y="4048125"/>
          <a:ext cx="5103813" cy="280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Visio" r:id="rId4" imgW="5454091" imgH="3003499" progId="Visio.Drawing.11">
                  <p:embed/>
                </p:oleObj>
              </mc:Choice>
              <mc:Fallback>
                <p:oleObj name="Visio" r:id="rId4" imgW="5454091" imgH="3003499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3300" y="4048125"/>
                        <a:ext cx="5103813" cy="280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4000"/>
              <a:t>Stretching Traditional Architectures</a:t>
            </a:r>
            <a:r>
              <a:rPr lang="en-US"/>
              <a:t> 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990600"/>
            <a:ext cx="7772400" cy="1997075"/>
          </a:xfrm>
        </p:spPr>
        <p:txBody>
          <a:bodyPr>
            <a:normAutofit fontScale="85000" lnSpcReduction="20000"/>
          </a:bodyPr>
          <a:lstStyle/>
          <a:p>
            <a:pPr marL="350838" indent="-350838"/>
            <a:r>
              <a:rPr lang="en-US" altLang="ja-JP" sz="2800">
                <a:ea typeface="ＭＳ Ｐゴシック" pitchFamily="34" charset="-128"/>
              </a:rPr>
              <a:t>Traditional parallel architectures cover some super-applications</a:t>
            </a:r>
          </a:p>
          <a:p>
            <a:pPr marL="693738" lvl="1" indent="-228600"/>
            <a:r>
              <a:rPr lang="en-US" altLang="ja-JP" sz="2400">
                <a:ea typeface="ＭＳ Ｐゴシック" pitchFamily="34" charset="-128"/>
              </a:rPr>
              <a:t>DSP, GPU, network apps, Scientific</a:t>
            </a:r>
          </a:p>
          <a:p>
            <a:pPr marL="350838" indent="-350838"/>
            <a:r>
              <a:rPr lang="en-US" altLang="ja-JP" sz="2800">
                <a:ea typeface="ＭＳ Ｐゴシック" pitchFamily="34" charset="-128"/>
              </a:rPr>
              <a:t>The game is to grow mainstream architectures </a:t>
            </a:r>
            <a:r>
              <a:rPr lang="en-US" altLang="ja-JP" sz="2800">
                <a:latin typeface="Arial Narrow"/>
                <a:ea typeface="ＭＳ Ｐゴシック" pitchFamily="34" charset="-128"/>
              </a:rPr>
              <a:t>“</a:t>
            </a:r>
            <a:r>
              <a:rPr lang="en-US" altLang="ja-JP" sz="2800">
                <a:ea typeface="ＭＳ Ｐゴシック" pitchFamily="34" charset="-128"/>
              </a:rPr>
              <a:t>out</a:t>
            </a:r>
            <a:r>
              <a:rPr lang="en-US" altLang="ja-JP" sz="2800">
                <a:latin typeface="Arial Narrow"/>
                <a:ea typeface="ＭＳ Ｐゴシック" pitchFamily="34" charset="-128"/>
              </a:rPr>
              <a:t>”</a:t>
            </a:r>
            <a:r>
              <a:rPr lang="en-US" altLang="ja-JP" sz="2800">
                <a:ea typeface="ＭＳ Ｐゴシック" pitchFamily="34" charset="-128"/>
              </a:rPr>
              <a:t> or domain-specific architectures </a:t>
            </a:r>
            <a:r>
              <a:rPr lang="en-US" altLang="ja-JP" sz="2800">
                <a:latin typeface="Arial Narrow"/>
                <a:ea typeface="ＭＳ Ｐゴシック" pitchFamily="34" charset="-128"/>
              </a:rPr>
              <a:t>“</a:t>
            </a:r>
            <a:r>
              <a:rPr lang="en-US" altLang="ja-JP" sz="2800">
                <a:ea typeface="ＭＳ Ｐゴシック" pitchFamily="34" charset="-128"/>
              </a:rPr>
              <a:t>in</a:t>
            </a:r>
            <a:r>
              <a:rPr lang="en-US" altLang="ja-JP" sz="2800">
                <a:latin typeface="Arial Narrow"/>
                <a:ea typeface="ＭＳ Ｐゴシック" pitchFamily="34" charset="-128"/>
              </a:rPr>
              <a:t>”</a:t>
            </a:r>
            <a:endParaRPr lang="en-US" altLang="ja-JP" sz="2800">
              <a:ea typeface="ＭＳ Ｐゴシック" pitchFamily="34" charset="-128"/>
            </a:endParaRPr>
          </a:p>
          <a:p>
            <a:pPr marL="693738" lvl="1" indent="-228600"/>
            <a:r>
              <a:rPr lang="en-US" altLang="ja-JP" sz="2400">
                <a:ea typeface="ＭＳ Ｐゴシック" pitchFamily="34" charset="-128"/>
              </a:rPr>
              <a:t>CUDA is latter</a:t>
            </a:r>
          </a:p>
          <a:p>
            <a:pPr marL="350838" indent="-350838"/>
            <a:endParaRPr lang="en-US" altLang="ja-JP" sz="2800">
              <a:ea typeface="ＭＳ Ｐゴシック" pitchFamily="34" charset="-128"/>
            </a:endParaRPr>
          </a:p>
        </p:txBody>
      </p:sp>
      <p:pic>
        <p:nvPicPr>
          <p:cNvPr id="70660" name="Picture 4" descr="peach-halves"/>
          <p:cNvPicPr>
            <a:picLocks noGrp="1" noChangeAspect="1" noChangeArrowheads="1"/>
          </p:cNvPicPr>
          <p:nvPr>
            <p:ph sz="half" idx="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4806950"/>
            <a:ext cx="2552700" cy="1504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85708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2628"/>
            <a:ext cx="8610600" cy="1143000"/>
          </a:xfrm>
        </p:spPr>
        <p:txBody>
          <a:bodyPr/>
          <a:lstStyle/>
          <a:p>
            <a:r>
              <a:rPr lang="en-US" sz="4000" dirty="0" smtClean="0"/>
              <a:t>Sample of Previous GPU Projects</a:t>
            </a:r>
            <a:endParaRPr lang="en-US" sz="4000" dirty="0"/>
          </a:p>
        </p:txBody>
      </p:sp>
      <p:graphicFrame>
        <p:nvGraphicFramePr>
          <p:cNvPr id="78851" name="Group 3"/>
          <p:cNvGraphicFramePr>
            <a:graphicFrameLocks noGrp="1"/>
          </p:cNvGraphicFramePr>
          <p:nvPr>
            <p:ph idx="1"/>
          </p:nvPr>
        </p:nvGraphicFramePr>
        <p:xfrm>
          <a:off x="228600" y="998538"/>
          <a:ext cx="8686800" cy="5571174"/>
        </p:xfrm>
        <a:graphic>
          <a:graphicData uri="http://schemas.openxmlformats.org/drawingml/2006/table">
            <a:tbl>
              <a:tblPr/>
              <a:tblGrid>
                <a:gridCol w="1660525"/>
                <a:gridCol w="3444875"/>
                <a:gridCol w="1295400"/>
                <a:gridCol w="1143000"/>
                <a:gridCol w="1143000"/>
              </a:tblGrid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Application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Source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Kernel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 time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H.264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SPEC ‘06 version, change in guess vector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34,811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LBM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SPEC ‘06 version, change to single precision and print fewer reports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1,481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&gt;99%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RC5-72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Distributed.net RC5-72 challenge client code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1,979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&gt;99%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Finite element modeling, simulation of 3D graded materials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1,874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RPES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Rye Polynomial Equation Solver, quantum chem, 2-electron repulsion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1,104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Petri Net simulation of a distributed system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&gt;99%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SAXPY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Single-precision implementation of saxpy, used in Linpack’s Gaussian elim. routine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&gt;99%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TRACF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Two Point Angular Correlation Function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FDTD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Finite-Difference Time Domain analysis of 2D electromagnetic wave propagation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1,365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MRI-Q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Computing a matrix Q, a scanner’s configuration in MRI reconstruction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&gt;99%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009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924800" cy="1143000"/>
          </a:xfrm>
        </p:spPr>
        <p:txBody>
          <a:bodyPr/>
          <a:lstStyle/>
          <a:p>
            <a:r>
              <a:rPr lang="en-US"/>
              <a:t>Speedup of Applications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4038600"/>
            <a:ext cx="7924800" cy="1639888"/>
          </a:xfrm>
        </p:spPr>
        <p:txBody>
          <a:bodyPr>
            <a:normAutofit/>
          </a:bodyPr>
          <a:lstStyle/>
          <a:p>
            <a:pPr marL="234950" indent="-179388">
              <a:lnSpc>
                <a:spcPct val="90000"/>
              </a:lnSpc>
            </a:pPr>
            <a:r>
              <a:rPr lang="en-US" sz="2000" dirty="0"/>
              <a:t>GeForce 8800 GTX vs. 2.2GHz Opteron 248 </a:t>
            </a:r>
          </a:p>
          <a:p>
            <a:pPr marL="234950" indent="-179388">
              <a:lnSpc>
                <a:spcPct val="90000"/>
              </a:lnSpc>
            </a:pPr>
            <a:r>
              <a:rPr lang="en-US" sz="2000" dirty="0"/>
              <a:t>10</a:t>
            </a:r>
            <a:r>
              <a:rPr lang="en-US" sz="2000" dirty="0">
                <a:sym typeface="Symbol" pitchFamily="18" charset="2"/>
              </a:rPr>
              <a:t> speedup in a kernel is typical, as long as the kernel can occupy enough parallel threads</a:t>
            </a:r>
          </a:p>
          <a:p>
            <a:pPr marL="234950" indent="-179388">
              <a:lnSpc>
                <a:spcPct val="90000"/>
              </a:lnSpc>
            </a:pPr>
            <a:r>
              <a:rPr lang="en-US" sz="2000" dirty="0">
                <a:sym typeface="Symbol" pitchFamily="18" charset="2"/>
              </a:rPr>
              <a:t>25 to 400 speedup if the function’s data requirements and control flow suit the GPU and the application is </a:t>
            </a:r>
            <a:r>
              <a:rPr lang="en-US" sz="2000" dirty="0" smtClean="0">
                <a:sym typeface="Symbol" pitchFamily="18" charset="2"/>
              </a:rPr>
              <a:t>optimized</a:t>
            </a:r>
            <a:endParaRPr lang="en-US" sz="2000" dirty="0">
              <a:sym typeface="Symbol" pitchFamily="18" charset="2"/>
            </a:endParaRPr>
          </a:p>
        </p:txBody>
      </p:sp>
      <p:graphicFrame>
        <p:nvGraphicFramePr>
          <p:cNvPr id="80900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0" y="838200"/>
          <a:ext cx="9144000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Visio" r:id="rId4" imgW="6849656" imgH="2739676" progId="Visio.Drawing.11">
                  <p:embed/>
                </p:oleObj>
              </mc:Choice>
              <mc:Fallback>
                <p:oleObj name="Visio" r:id="rId4" imgW="6849656" imgH="2739676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838200"/>
                        <a:ext cx="9144000" cy="3657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085946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Rest of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Learn how to program massively parallel processors and achieve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high performance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functionality and maintainability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scalability across future generations</a:t>
            </a:r>
          </a:p>
          <a:p>
            <a:pPr>
              <a:lnSpc>
                <a:spcPct val="90000"/>
              </a:lnSpc>
            </a:pPr>
            <a:r>
              <a:rPr lang="en-US" dirty="0"/>
              <a:t>Acquire technical knowledge required to achieve the above goals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principles and patterns of parallel programming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processor architecture features and constraints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programming API, tools and </a:t>
            </a:r>
            <a:r>
              <a:rPr lang="en-US" dirty="0" smtClean="0"/>
              <a:t>techniques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Overview of architecture first, then introduce architecture as we go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12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Your own, if CUDA-enabled; will use CUDA SDK in C</a:t>
            </a:r>
          </a:p>
          <a:p>
            <a:pPr lvl="1"/>
            <a:r>
              <a:rPr lang="en-US" dirty="0" smtClean="0"/>
              <a:t>Compute Unified Device Architecture</a:t>
            </a:r>
          </a:p>
          <a:p>
            <a:pPr lvl="1"/>
            <a:r>
              <a:rPr lang="en-US" dirty="0" smtClean="0"/>
              <a:t>NVIDIA G80 or newer</a:t>
            </a:r>
          </a:p>
          <a:p>
            <a:pPr lvl="1"/>
            <a:r>
              <a:rPr lang="en-US" dirty="0" smtClean="0"/>
              <a:t>G80 emulator won’t quite work</a:t>
            </a:r>
          </a:p>
          <a:p>
            <a:r>
              <a:rPr lang="en-US" dirty="0" smtClean="0"/>
              <a:t>Lab machine – Tesla</a:t>
            </a:r>
          </a:p>
          <a:p>
            <a:pPr lvl="1"/>
            <a:r>
              <a:rPr lang="en-US" dirty="0" smtClean="0"/>
              <a:t>Ubuntu</a:t>
            </a:r>
          </a:p>
          <a:p>
            <a:pPr lvl="1"/>
            <a:r>
              <a:rPr lang="en-US" dirty="0" smtClean="0"/>
              <a:t>Quad core Xeon, 2 </a:t>
            </a:r>
            <a:r>
              <a:rPr lang="en-US" dirty="0" err="1" smtClean="0"/>
              <a:t>Ghz</a:t>
            </a:r>
            <a:endParaRPr lang="en-US" dirty="0" smtClean="0"/>
          </a:p>
          <a:p>
            <a:pPr lvl="1"/>
            <a:r>
              <a:rPr lang="en-US" dirty="0" smtClean="0"/>
              <a:t>16 Gb memory</a:t>
            </a:r>
          </a:p>
          <a:p>
            <a:pPr lvl="1"/>
            <a:r>
              <a:rPr lang="en-US" dirty="0" smtClean="0"/>
              <a:t>Two </a:t>
            </a:r>
            <a:r>
              <a:rPr lang="en-US" dirty="0"/>
              <a:t>Tesla C1060 “Tesla </a:t>
            </a:r>
            <a:r>
              <a:rPr lang="en-US" dirty="0" smtClean="0"/>
              <a:t>C1060 Computing Processor Board”</a:t>
            </a:r>
          </a:p>
          <a:p>
            <a:pPr lvl="2"/>
            <a:r>
              <a:rPr lang="en-US" dirty="0" smtClean="0"/>
              <a:t>240 Cores</a:t>
            </a:r>
          </a:p>
          <a:p>
            <a:pPr lvl="2"/>
            <a:r>
              <a:rPr lang="en-US" dirty="0" smtClean="0"/>
              <a:t>1.3 </a:t>
            </a:r>
            <a:r>
              <a:rPr lang="en-US" dirty="0" err="1" smtClean="0"/>
              <a:t>Ghz</a:t>
            </a:r>
            <a:r>
              <a:rPr lang="en-US" dirty="0" smtClean="0"/>
              <a:t> Clock</a:t>
            </a:r>
          </a:p>
          <a:p>
            <a:pPr lvl="2"/>
            <a:r>
              <a:rPr lang="en-US" dirty="0" smtClean="0"/>
              <a:t>4 Gb memory</a:t>
            </a:r>
          </a:p>
          <a:p>
            <a:pPr lvl="1"/>
            <a:r>
              <a:rPr lang="en-US" dirty="0" smtClean="0"/>
              <a:t>MD5 test</a:t>
            </a:r>
          </a:p>
          <a:p>
            <a:pPr lvl="2"/>
            <a:r>
              <a:rPr lang="en-US" dirty="0" smtClean="0"/>
              <a:t>Average </a:t>
            </a:r>
            <a:r>
              <a:rPr lang="en-US" dirty="0"/>
              <a:t>363.67 </a:t>
            </a:r>
            <a:r>
              <a:rPr lang="en-US" dirty="0" err="1" smtClean="0"/>
              <a:t>Mhash</a:t>
            </a:r>
            <a:r>
              <a:rPr lang="en-US" dirty="0" smtClean="0"/>
              <a:t>/s</a:t>
            </a:r>
          </a:p>
          <a:p>
            <a:pPr lvl="2"/>
            <a:r>
              <a:rPr lang="en-US" dirty="0" smtClean="0"/>
              <a:t>2x 3.2 </a:t>
            </a:r>
            <a:r>
              <a:rPr lang="en-US" dirty="0" err="1" smtClean="0"/>
              <a:t>Ghz</a:t>
            </a:r>
            <a:r>
              <a:rPr lang="en-US" dirty="0" smtClean="0"/>
              <a:t> Xeon: 42 </a:t>
            </a:r>
            <a:r>
              <a:rPr lang="en-US" dirty="0" err="1" smtClean="0"/>
              <a:t>Mhash</a:t>
            </a:r>
            <a:r>
              <a:rPr lang="en-US" dirty="0" smtClean="0"/>
              <a:t>/s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237" y="4648200"/>
            <a:ext cx="3048000" cy="142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7044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 use our Beowulf cluster for MPI, beancounter.math.uaa.alaska.edu</a:t>
            </a:r>
          </a:p>
          <a:p>
            <a:pPr lvl="1"/>
            <a:r>
              <a:rPr lang="en-US" dirty="0"/>
              <a:t>13 custom-built </a:t>
            </a:r>
            <a:r>
              <a:rPr lang="en-US" dirty="0" smtClean="0"/>
              <a:t>boxes each </a:t>
            </a:r>
            <a:r>
              <a:rPr lang="en-US" dirty="0"/>
              <a:t>containing a dual processor 1 </a:t>
            </a:r>
            <a:r>
              <a:rPr lang="en-US" dirty="0" err="1"/>
              <a:t>Ghz</a:t>
            </a:r>
            <a:r>
              <a:rPr lang="en-US" dirty="0"/>
              <a:t> Pentium </a:t>
            </a:r>
            <a:r>
              <a:rPr lang="en-US" dirty="0" smtClean="0"/>
              <a:t>III, </a:t>
            </a:r>
            <a:r>
              <a:rPr lang="en-US" dirty="0"/>
              <a:t>768 Mb of shared </a:t>
            </a:r>
            <a:r>
              <a:rPr lang="en-US" dirty="0" smtClean="0"/>
              <a:t>memory</a:t>
            </a:r>
          </a:p>
          <a:p>
            <a:pPr lvl="1"/>
            <a:r>
              <a:rPr lang="en-US" dirty="0" smtClean="0"/>
              <a:t>Total </a:t>
            </a:r>
            <a:r>
              <a:rPr lang="en-US" dirty="0"/>
              <a:t>of 27 nodes, including the master. </a:t>
            </a:r>
            <a:endParaRPr lang="en-US" dirty="0" smtClean="0"/>
          </a:p>
          <a:p>
            <a:pPr lvl="1"/>
            <a:r>
              <a:rPr lang="en-US" dirty="0" err="1" smtClean="0"/>
              <a:t>NetBSD</a:t>
            </a:r>
            <a:r>
              <a:rPr lang="en-US" dirty="0" smtClean="0"/>
              <a:t> 2.0F</a:t>
            </a:r>
          </a:p>
          <a:p>
            <a:pPr lvl="1"/>
            <a:r>
              <a:rPr lang="en-US" dirty="0" smtClean="0"/>
              <a:t>Connected </a:t>
            </a:r>
            <a:r>
              <a:rPr lang="en-US" dirty="0"/>
              <a:t>through a 100Mbps switch.</a:t>
            </a:r>
          </a:p>
        </p:txBody>
      </p:sp>
    </p:spTree>
    <p:extLst>
      <p:ext uri="{BB962C8B-B14F-4D97-AF65-F5344CB8AC3E}">
        <p14:creationId xmlns:p14="http://schemas.microsoft.com/office/powerpoint/2010/main" val="127360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3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Why Massively Parallel </a:t>
            </a:r>
            <a:r>
              <a:rPr lang="en-US" sz="4000" dirty="0" smtClean="0"/>
              <a:t>Processors</a:t>
            </a:r>
            <a:endParaRPr lang="en-US" sz="4000" dirty="0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295400"/>
            <a:ext cx="8458200" cy="5029200"/>
          </a:xfrm>
        </p:spPr>
        <p:txBody>
          <a:bodyPr>
            <a:normAutofit/>
          </a:bodyPr>
          <a:lstStyle/>
          <a:p>
            <a:pPr marL="457200" indent="-457200">
              <a:lnSpc>
                <a:spcPct val="80000"/>
              </a:lnSpc>
            </a:pPr>
            <a:r>
              <a:rPr lang="en-US" sz="2800" dirty="0"/>
              <a:t>A quiet revolution and potential build-up</a:t>
            </a:r>
          </a:p>
          <a:p>
            <a:pPr marL="974725" lvl="1" indent="-403225">
              <a:lnSpc>
                <a:spcPct val="80000"/>
              </a:lnSpc>
            </a:pPr>
            <a:r>
              <a:rPr lang="en-US" sz="2000" dirty="0" smtClean="0"/>
              <a:t>2006 Calculation</a:t>
            </a:r>
            <a:r>
              <a:rPr lang="en-US" sz="2000" dirty="0"/>
              <a:t>: 367 GFLOPS vs. 32 GFLOPS</a:t>
            </a:r>
            <a:endParaRPr lang="en-US" sz="2000" dirty="0">
              <a:solidFill>
                <a:schemeClr val="accent2"/>
              </a:solidFill>
            </a:endParaRPr>
          </a:p>
          <a:p>
            <a:pPr marL="974725" lvl="1" indent="-403225">
              <a:lnSpc>
                <a:spcPct val="80000"/>
              </a:lnSpc>
            </a:pPr>
            <a:r>
              <a:rPr lang="en-US" sz="2000" dirty="0" smtClean="0"/>
              <a:t>G80 Memory </a:t>
            </a:r>
            <a:r>
              <a:rPr lang="en-US" sz="2000" dirty="0"/>
              <a:t>Bandwidth: 86.4 GB/s vs. 8.4 GB/s</a:t>
            </a:r>
          </a:p>
          <a:p>
            <a:pPr marL="974725" lvl="1" indent="-403225">
              <a:lnSpc>
                <a:spcPct val="80000"/>
              </a:lnSpc>
            </a:pPr>
            <a:r>
              <a:rPr lang="en-US" sz="2000" dirty="0"/>
              <a:t>Until </a:t>
            </a:r>
            <a:r>
              <a:rPr lang="en-US" sz="2000" dirty="0" smtClean="0"/>
              <a:t>recently, </a:t>
            </a:r>
            <a:r>
              <a:rPr lang="en-US" sz="2000" dirty="0"/>
              <a:t>programmed through graphics API</a:t>
            </a:r>
          </a:p>
          <a:p>
            <a:pPr marL="457200" indent="-457200">
              <a:lnSpc>
                <a:spcPct val="80000"/>
              </a:lnSpc>
            </a:pPr>
            <a:endParaRPr lang="en-US" sz="2000" dirty="0"/>
          </a:p>
          <a:p>
            <a:pPr marL="457200" indent="-457200">
              <a:lnSpc>
                <a:spcPct val="80000"/>
              </a:lnSpc>
            </a:pPr>
            <a:endParaRPr lang="en-US" sz="2400" dirty="0"/>
          </a:p>
          <a:p>
            <a:pPr marL="457200" indent="-457200">
              <a:lnSpc>
                <a:spcPct val="80000"/>
              </a:lnSpc>
            </a:pPr>
            <a:endParaRPr lang="en-US" sz="2400" dirty="0"/>
          </a:p>
          <a:p>
            <a:pPr marL="974725" lvl="1" indent="-403225">
              <a:lnSpc>
                <a:spcPct val="80000"/>
              </a:lnSpc>
            </a:pPr>
            <a:endParaRPr lang="en-US" sz="2000" dirty="0"/>
          </a:p>
          <a:p>
            <a:pPr marL="974725" lvl="1" indent="-403225">
              <a:lnSpc>
                <a:spcPct val="80000"/>
              </a:lnSpc>
            </a:pPr>
            <a:endParaRPr lang="en-US" sz="1800" dirty="0"/>
          </a:p>
          <a:p>
            <a:pPr marL="974725" lvl="1" indent="-403225">
              <a:lnSpc>
                <a:spcPct val="80000"/>
              </a:lnSpc>
            </a:pPr>
            <a:endParaRPr lang="en-US" sz="1800" dirty="0"/>
          </a:p>
          <a:p>
            <a:pPr marL="974725" lvl="1" indent="-403225">
              <a:lnSpc>
                <a:spcPct val="80000"/>
              </a:lnSpc>
            </a:pPr>
            <a:endParaRPr lang="en-US" sz="1800" dirty="0"/>
          </a:p>
          <a:p>
            <a:pPr marL="974725" lvl="1" indent="-403225">
              <a:lnSpc>
                <a:spcPct val="80000"/>
              </a:lnSpc>
            </a:pPr>
            <a:endParaRPr lang="en-US" sz="1800" dirty="0"/>
          </a:p>
          <a:p>
            <a:pPr marL="974725" lvl="1" indent="-403225">
              <a:lnSpc>
                <a:spcPct val="80000"/>
              </a:lnSpc>
            </a:pPr>
            <a:endParaRPr lang="en-US" sz="1800" dirty="0"/>
          </a:p>
          <a:p>
            <a:pPr marL="974725" lvl="1" indent="-403225">
              <a:lnSpc>
                <a:spcPct val="80000"/>
              </a:lnSpc>
            </a:pPr>
            <a:endParaRPr lang="en-US" sz="2000" dirty="0"/>
          </a:p>
          <a:p>
            <a:pPr marL="974725" lvl="1" indent="-403225">
              <a:lnSpc>
                <a:spcPct val="80000"/>
              </a:lnSpc>
            </a:pPr>
            <a:r>
              <a:rPr lang="en-US" sz="2000" dirty="0"/>
              <a:t>GPU in every PC and workstation – massive volume and potential impact</a:t>
            </a:r>
          </a:p>
        </p:txBody>
      </p:sp>
      <p:pic>
        <p:nvPicPr>
          <p:cNvPr id="75786" name="Picture 10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37" t="29652" r="23337" b="4393"/>
          <a:stretch>
            <a:fillRect/>
          </a:stretch>
        </p:blipFill>
        <p:spPr>
          <a:xfrm>
            <a:off x="1981200" y="2743200"/>
            <a:ext cx="4519218" cy="2743200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6200357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114" name="Group 2"/>
          <p:cNvGrpSpPr>
            <a:grpSpLocks/>
          </p:cNvGrpSpPr>
          <p:nvPr/>
        </p:nvGrpSpPr>
        <p:grpSpPr bwMode="auto">
          <a:xfrm>
            <a:off x="4724400" y="2133600"/>
            <a:ext cx="3352800" cy="2743200"/>
            <a:chOff x="3044" y="1052"/>
            <a:chExt cx="1987" cy="1441"/>
          </a:xfrm>
        </p:grpSpPr>
        <p:sp>
          <p:nvSpPr>
            <p:cNvPr id="90115" name="Rectangle 3"/>
            <p:cNvSpPr>
              <a:spLocks noChangeArrowheads="1"/>
            </p:cNvSpPr>
            <p:nvPr/>
          </p:nvSpPr>
          <p:spPr bwMode="auto">
            <a:xfrm>
              <a:off x="3044" y="2245"/>
              <a:ext cx="1987" cy="248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0" rIns="0" bIns="0" anchor="ctr"/>
            <a:lstStyle/>
            <a:p>
              <a:r>
                <a:rPr lang="en-US" sz="1200" b="1">
                  <a:solidFill>
                    <a:schemeClr val="bg1"/>
                  </a:solidFill>
                  <a:latin typeface="Arial" charset="0"/>
                </a:rPr>
                <a:t>DRAM</a:t>
              </a:r>
            </a:p>
          </p:txBody>
        </p:sp>
        <p:grpSp>
          <p:nvGrpSpPr>
            <p:cNvPr id="90116" name="Group 4"/>
            <p:cNvGrpSpPr>
              <a:grpSpLocks/>
            </p:cNvGrpSpPr>
            <p:nvPr/>
          </p:nvGrpSpPr>
          <p:grpSpPr bwMode="auto">
            <a:xfrm>
              <a:off x="3046" y="1052"/>
              <a:ext cx="1984" cy="1086"/>
              <a:chOff x="1888" y="2761"/>
              <a:chExt cx="1984" cy="1086"/>
            </a:xfrm>
          </p:grpSpPr>
          <p:grpSp>
            <p:nvGrpSpPr>
              <p:cNvPr id="90117" name="Group 5"/>
              <p:cNvGrpSpPr>
                <a:grpSpLocks/>
              </p:cNvGrpSpPr>
              <p:nvPr/>
            </p:nvGrpSpPr>
            <p:grpSpPr bwMode="auto">
              <a:xfrm>
                <a:off x="1888" y="2761"/>
                <a:ext cx="1984" cy="118"/>
                <a:chOff x="-141" y="2876"/>
                <a:chExt cx="1984" cy="118"/>
              </a:xfrm>
            </p:grpSpPr>
            <p:grpSp>
              <p:nvGrpSpPr>
                <p:cNvPr id="90118" name="Group 6"/>
                <p:cNvGrpSpPr>
                  <a:grpSpLocks/>
                </p:cNvGrpSpPr>
                <p:nvPr/>
              </p:nvGrpSpPr>
              <p:grpSpPr bwMode="auto">
                <a:xfrm>
                  <a:off x="-141" y="2876"/>
                  <a:ext cx="124" cy="115"/>
                  <a:chOff x="707" y="1508"/>
                  <a:chExt cx="124" cy="109"/>
                </a:xfrm>
              </p:grpSpPr>
              <p:sp>
                <p:nvSpPr>
                  <p:cNvPr id="90119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707" y="1508"/>
                    <a:ext cx="124" cy="52"/>
                  </a:xfrm>
                  <a:prstGeom prst="rect">
                    <a:avLst/>
                  </a:prstGeom>
                  <a:solidFill>
                    <a:srgbClr val="FFCC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45720" tIns="0" rIns="0" bIns="0" anchor="ctr"/>
                  <a:lstStyle/>
                  <a:p>
                    <a:endParaRPr lang="en-US" sz="1200" b="1">
                      <a:solidFill>
                        <a:schemeClr val="bg1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90120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707" y="1565"/>
                    <a:ext cx="124" cy="52"/>
                  </a:xfrm>
                  <a:prstGeom prst="rect">
                    <a:avLst/>
                  </a:prstGeom>
                  <a:solidFill>
                    <a:srgbClr val="FF66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45720" tIns="0" rIns="0" bIns="0" anchor="ctr"/>
                  <a:lstStyle/>
                  <a:p>
                    <a:endParaRPr lang="en-US" sz="1200" b="1">
                      <a:solidFill>
                        <a:schemeClr val="bg1"/>
                      </a:solidFill>
                      <a:latin typeface="Arial" charset="0"/>
                    </a:endParaRPr>
                  </a:p>
                </p:txBody>
              </p:sp>
            </p:grpSp>
            <p:sp>
              <p:nvSpPr>
                <p:cNvPr id="90121" name="Rectangle 9"/>
                <p:cNvSpPr>
                  <a:spLocks noChangeArrowheads="1"/>
                </p:cNvSpPr>
                <p:nvPr/>
              </p:nvSpPr>
              <p:spPr bwMode="auto">
                <a:xfrm>
                  <a:off x="0" y="2879"/>
                  <a:ext cx="1843" cy="115"/>
                </a:xfrm>
                <a:prstGeom prst="rect">
                  <a:avLst/>
                </a:prstGeom>
                <a:solidFill>
                  <a:srgbClr val="99FF66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pPr algn="ctr"/>
                  <a:endParaRPr lang="en-US" sz="1400" b="1">
                    <a:solidFill>
                      <a:schemeClr val="bg1"/>
                    </a:solidFill>
                    <a:latin typeface="Arial" charset="0"/>
                  </a:endParaRPr>
                </a:p>
              </p:txBody>
            </p:sp>
            <p:sp>
              <p:nvSpPr>
                <p:cNvPr id="90122" name="Line 10"/>
                <p:cNvSpPr>
                  <a:spLocks noChangeShapeType="1"/>
                </p:cNvSpPr>
                <p:nvPr/>
              </p:nvSpPr>
              <p:spPr bwMode="auto">
                <a:xfrm>
                  <a:off x="115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123" name="Line 11"/>
                <p:cNvSpPr>
                  <a:spLocks noChangeShapeType="1"/>
                </p:cNvSpPr>
                <p:nvPr/>
              </p:nvSpPr>
              <p:spPr bwMode="auto">
                <a:xfrm>
                  <a:off x="230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124" name="Line 12"/>
                <p:cNvSpPr>
                  <a:spLocks noChangeShapeType="1"/>
                </p:cNvSpPr>
                <p:nvPr/>
              </p:nvSpPr>
              <p:spPr bwMode="auto">
                <a:xfrm>
                  <a:off x="345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125" name="Line 13"/>
                <p:cNvSpPr>
                  <a:spLocks noChangeShapeType="1"/>
                </p:cNvSpPr>
                <p:nvPr/>
              </p:nvSpPr>
              <p:spPr bwMode="auto">
                <a:xfrm>
                  <a:off x="460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126" name="Line 14"/>
                <p:cNvSpPr>
                  <a:spLocks noChangeShapeType="1"/>
                </p:cNvSpPr>
                <p:nvPr/>
              </p:nvSpPr>
              <p:spPr bwMode="auto">
                <a:xfrm>
                  <a:off x="575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127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690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128" name="Line 16"/>
                <p:cNvSpPr>
                  <a:spLocks noChangeShapeType="1"/>
                </p:cNvSpPr>
                <p:nvPr/>
              </p:nvSpPr>
              <p:spPr bwMode="auto">
                <a:xfrm flipH="1">
                  <a:off x="1381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129" name="Line 17"/>
                <p:cNvSpPr>
                  <a:spLocks noChangeShapeType="1"/>
                </p:cNvSpPr>
                <p:nvPr/>
              </p:nvSpPr>
              <p:spPr bwMode="auto">
                <a:xfrm flipH="1">
                  <a:off x="806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130" name="Line 18"/>
                <p:cNvSpPr>
                  <a:spLocks noChangeShapeType="1"/>
                </p:cNvSpPr>
                <p:nvPr/>
              </p:nvSpPr>
              <p:spPr bwMode="auto">
                <a:xfrm flipH="1">
                  <a:off x="921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131" name="Line 19"/>
                <p:cNvSpPr>
                  <a:spLocks noChangeShapeType="1"/>
                </p:cNvSpPr>
                <p:nvPr/>
              </p:nvSpPr>
              <p:spPr bwMode="auto">
                <a:xfrm flipH="1">
                  <a:off x="1036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132" name="Line 20"/>
                <p:cNvSpPr>
                  <a:spLocks noChangeShapeType="1"/>
                </p:cNvSpPr>
                <p:nvPr/>
              </p:nvSpPr>
              <p:spPr bwMode="auto">
                <a:xfrm flipH="1">
                  <a:off x="1151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133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1266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134" name="Line 22"/>
                <p:cNvSpPr>
                  <a:spLocks noChangeShapeType="1"/>
                </p:cNvSpPr>
                <p:nvPr/>
              </p:nvSpPr>
              <p:spPr bwMode="auto">
                <a:xfrm flipH="1">
                  <a:off x="1497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135" name="Line 23"/>
                <p:cNvSpPr>
                  <a:spLocks noChangeShapeType="1"/>
                </p:cNvSpPr>
                <p:nvPr/>
              </p:nvSpPr>
              <p:spPr bwMode="auto">
                <a:xfrm flipH="1">
                  <a:off x="1612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136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1727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0137" name="Group 25"/>
              <p:cNvGrpSpPr>
                <a:grpSpLocks/>
              </p:cNvGrpSpPr>
              <p:nvPr/>
            </p:nvGrpSpPr>
            <p:grpSpPr bwMode="auto">
              <a:xfrm>
                <a:off x="1888" y="2899"/>
                <a:ext cx="1984" cy="118"/>
                <a:chOff x="-141" y="2876"/>
                <a:chExt cx="1984" cy="118"/>
              </a:xfrm>
            </p:grpSpPr>
            <p:grpSp>
              <p:nvGrpSpPr>
                <p:cNvPr id="90138" name="Group 26"/>
                <p:cNvGrpSpPr>
                  <a:grpSpLocks/>
                </p:cNvGrpSpPr>
                <p:nvPr/>
              </p:nvGrpSpPr>
              <p:grpSpPr bwMode="auto">
                <a:xfrm>
                  <a:off x="-141" y="2876"/>
                  <a:ext cx="124" cy="115"/>
                  <a:chOff x="707" y="1508"/>
                  <a:chExt cx="124" cy="109"/>
                </a:xfrm>
              </p:grpSpPr>
              <p:sp>
                <p:nvSpPr>
                  <p:cNvPr id="90139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707" y="1508"/>
                    <a:ext cx="124" cy="52"/>
                  </a:xfrm>
                  <a:prstGeom prst="rect">
                    <a:avLst/>
                  </a:prstGeom>
                  <a:solidFill>
                    <a:srgbClr val="FFCC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45720" tIns="0" rIns="0" bIns="0" anchor="ctr"/>
                  <a:lstStyle/>
                  <a:p>
                    <a:endParaRPr lang="en-US" sz="1200" b="1">
                      <a:solidFill>
                        <a:schemeClr val="bg1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90140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707" y="1565"/>
                    <a:ext cx="124" cy="52"/>
                  </a:xfrm>
                  <a:prstGeom prst="rect">
                    <a:avLst/>
                  </a:prstGeom>
                  <a:solidFill>
                    <a:srgbClr val="FF66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45720" tIns="0" rIns="0" bIns="0" anchor="ctr"/>
                  <a:lstStyle/>
                  <a:p>
                    <a:endParaRPr lang="en-US" sz="1200" b="1">
                      <a:solidFill>
                        <a:schemeClr val="bg1"/>
                      </a:solidFill>
                      <a:latin typeface="Arial" charset="0"/>
                    </a:endParaRPr>
                  </a:p>
                </p:txBody>
              </p:sp>
            </p:grpSp>
            <p:sp>
              <p:nvSpPr>
                <p:cNvPr id="90141" name="Rectangle 29"/>
                <p:cNvSpPr>
                  <a:spLocks noChangeArrowheads="1"/>
                </p:cNvSpPr>
                <p:nvPr/>
              </p:nvSpPr>
              <p:spPr bwMode="auto">
                <a:xfrm>
                  <a:off x="0" y="2879"/>
                  <a:ext cx="1843" cy="115"/>
                </a:xfrm>
                <a:prstGeom prst="rect">
                  <a:avLst/>
                </a:prstGeom>
                <a:solidFill>
                  <a:srgbClr val="99FF66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pPr algn="ctr"/>
                  <a:endParaRPr lang="en-US" sz="1400" b="1">
                    <a:solidFill>
                      <a:schemeClr val="bg1"/>
                    </a:solidFill>
                    <a:latin typeface="Arial" charset="0"/>
                  </a:endParaRPr>
                </a:p>
              </p:txBody>
            </p:sp>
            <p:sp>
              <p:nvSpPr>
                <p:cNvPr id="90142" name="Line 30"/>
                <p:cNvSpPr>
                  <a:spLocks noChangeShapeType="1"/>
                </p:cNvSpPr>
                <p:nvPr/>
              </p:nvSpPr>
              <p:spPr bwMode="auto">
                <a:xfrm>
                  <a:off x="115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143" name="Line 31"/>
                <p:cNvSpPr>
                  <a:spLocks noChangeShapeType="1"/>
                </p:cNvSpPr>
                <p:nvPr/>
              </p:nvSpPr>
              <p:spPr bwMode="auto">
                <a:xfrm>
                  <a:off x="230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144" name="Line 32"/>
                <p:cNvSpPr>
                  <a:spLocks noChangeShapeType="1"/>
                </p:cNvSpPr>
                <p:nvPr/>
              </p:nvSpPr>
              <p:spPr bwMode="auto">
                <a:xfrm>
                  <a:off x="345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145" name="Line 33"/>
                <p:cNvSpPr>
                  <a:spLocks noChangeShapeType="1"/>
                </p:cNvSpPr>
                <p:nvPr/>
              </p:nvSpPr>
              <p:spPr bwMode="auto">
                <a:xfrm>
                  <a:off x="460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146" name="Line 34"/>
                <p:cNvSpPr>
                  <a:spLocks noChangeShapeType="1"/>
                </p:cNvSpPr>
                <p:nvPr/>
              </p:nvSpPr>
              <p:spPr bwMode="auto">
                <a:xfrm>
                  <a:off x="575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147" name="Line 35"/>
                <p:cNvSpPr>
                  <a:spLocks noChangeShapeType="1"/>
                </p:cNvSpPr>
                <p:nvPr/>
              </p:nvSpPr>
              <p:spPr bwMode="auto">
                <a:xfrm flipH="1">
                  <a:off x="690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148" name="Line 36"/>
                <p:cNvSpPr>
                  <a:spLocks noChangeShapeType="1"/>
                </p:cNvSpPr>
                <p:nvPr/>
              </p:nvSpPr>
              <p:spPr bwMode="auto">
                <a:xfrm flipH="1">
                  <a:off x="1381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149" name="Line 37"/>
                <p:cNvSpPr>
                  <a:spLocks noChangeShapeType="1"/>
                </p:cNvSpPr>
                <p:nvPr/>
              </p:nvSpPr>
              <p:spPr bwMode="auto">
                <a:xfrm flipH="1">
                  <a:off x="806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150" name="Line 38"/>
                <p:cNvSpPr>
                  <a:spLocks noChangeShapeType="1"/>
                </p:cNvSpPr>
                <p:nvPr/>
              </p:nvSpPr>
              <p:spPr bwMode="auto">
                <a:xfrm flipH="1">
                  <a:off x="921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151" name="Line 39"/>
                <p:cNvSpPr>
                  <a:spLocks noChangeShapeType="1"/>
                </p:cNvSpPr>
                <p:nvPr/>
              </p:nvSpPr>
              <p:spPr bwMode="auto">
                <a:xfrm flipH="1">
                  <a:off x="1036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152" name="Line 40"/>
                <p:cNvSpPr>
                  <a:spLocks noChangeShapeType="1"/>
                </p:cNvSpPr>
                <p:nvPr/>
              </p:nvSpPr>
              <p:spPr bwMode="auto">
                <a:xfrm flipH="1">
                  <a:off x="1151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153" name="Line 41"/>
                <p:cNvSpPr>
                  <a:spLocks noChangeShapeType="1"/>
                </p:cNvSpPr>
                <p:nvPr/>
              </p:nvSpPr>
              <p:spPr bwMode="auto">
                <a:xfrm flipH="1">
                  <a:off x="1266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154" name="Line 42"/>
                <p:cNvSpPr>
                  <a:spLocks noChangeShapeType="1"/>
                </p:cNvSpPr>
                <p:nvPr/>
              </p:nvSpPr>
              <p:spPr bwMode="auto">
                <a:xfrm flipH="1">
                  <a:off x="1497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155" name="Line 43"/>
                <p:cNvSpPr>
                  <a:spLocks noChangeShapeType="1"/>
                </p:cNvSpPr>
                <p:nvPr/>
              </p:nvSpPr>
              <p:spPr bwMode="auto">
                <a:xfrm flipH="1">
                  <a:off x="1612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156" name="Line 44"/>
                <p:cNvSpPr>
                  <a:spLocks noChangeShapeType="1"/>
                </p:cNvSpPr>
                <p:nvPr/>
              </p:nvSpPr>
              <p:spPr bwMode="auto">
                <a:xfrm flipH="1">
                  <a:off x="1727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0157" name="Group 45"/>
              <p:cNvGrpSpPr>
                <a:grpSpLocks/>
              </p:cNvGrpSpPr>
              <p:nvPr/>
            </p:nvGrpSpPr>
            <p:grpSpPr bwMode="auto">
              <a:xfrm>
                <a:off x="1888" y="3037"/>
                <a:ext cx="1984" cy="118"/>
                <a:chOff x="-141" y="2876"/>
                <a:chExt cx="1984" cy="118"/>
              </a:xfrm>
            </p:grpSpPr>
            <p:grpSp>
              <p:nvGrpSpPr>
                <p:cNvPr id="90158" name="Group 46"/>
                <p:cNvGrpSpPr>
                  <a:grpSpLocks/>
                </p:cNvGrpSpPr>
                <p:nvPr/>
              </p:nvGrpSpPr>
              <p:grpSpPr bwMode="auto">
                <a:xfrm>
                  <a:off x="-141" y="2876"/>
                  <a:ext cx="124" cy="115"/>
                  <a:chOff x="707" y="1508"/>
                  <a:chExt cx="124" cy="109"/>
                </a:xfrm>
              </p:grpSpPr>
              <p:sp>
                <p:nvSpPr>
                  <p:cNvPr id="90159" name="Rectangle 47"/>
                  <p:cNvSpPr>
                    <a:spLocks noChangeArrowheads="1"/>
                  </p:cNvSpPr>
                  <p:nvPr/>
                </p:nvSpPr>
                <p:spPr bwMode="auto">
                  <a:xfrm>
                    <a:off x="707" y="1508"/>
                    <a:ext cx="124" cy="52"/>
                  </a:xfrm>
                  <a:prstGeom prst="rect">
                    <a:avLst/>
                  </a:prstGeom>
                  <a:solidFill>
                    <a:srgbClr val="FFCC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45720" tIns="0" rIns="0" bIns="0" anchor="ctr"/>
                  <a:lstStyle/>
                  <a:p>
                    <a:endParaRPr lang="en-US" sz="1200" b="1">
                      <a:solidFill>
                        <a:schemeClr val="bg1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90160" name="Rectangle 48"/>
                  <p:cNvSpPr>
                    <a:spLocks noChangeArrowheads="1"/>
                  </p:cNvSpPr>
                  <p:nvPr/>
                </p:nvSpPr>
                <p:spPr bwMode="auto">
                  <a:xfrm>
                    <a:off x="707" y="1565"/>
                    <a:ext cx="124" cy="52"/>
                  </a:xfrm>
                  <a:prstGeom prst="rect">
                    <a:avLst/>
                  </a:prstGeom>
                  <a:solidFill>
                    <a:srgbClr val="FF66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45720" tIns="0" rIns="0" bIns="0" anchor="ctr"/>
                  <a:lstStyle/>
                  <a:p>
                    <a:endParaRPr lang="en-US" sz="1200" b="1">
                      <a:solidFill>
                        <a:schemeClr val="bg1"/>
                      </a:solidFill>
                      <a:latin typeface="Arial" charset="0"/>
                    </a:endParaRPr>
                  </a:p>
                </p:txBody>
              </p:sp>
            </p:grpSp>
            <p:sp>
              <p:nvSpPr>
                <p:cNvPr id="90161" name="Rectangle 49"/>
                <p:cNvSpPr>
                  <a:spLocks noChangeArrowheads="1"/>
                </p:cNvSpPr>
                <p:nvPr/>
              </p:nvSpPr>
              <p:spPr bwMode="auto">
                <a:xfrm>
                  <a:off x="0" y="2879"/>
                  <a:ext cx="1843" cy="115"/>
                </a:xfrm>
                <a:prstGeom prst="rect">
                  <a:avLst/>
                </a:prstGeom>
                <a:solidFill>
                  <a:srgbClr val="99FF66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pPr algn="ctr"/>
                  <a:endParaRPr lang="en-US" sz="1400" b="1">
                    <a:solidFill>
                      <a:schemeClr val="bg1"/>
                    </a:solidFill>
                    <a:latin typeface="Arial" charset="0"/>
                  </a:endParaRPr>
                </a:p>
              </p:txBody>
            </p:sp>
            <p:sp>
              <p:nvSpPr>
                <p:cNvPr id="90162" name="Line 50"/>
                <p:cNvSpPr>
                  <a:spLocks noChangeShapeType="1"/>
                </p:cNvSpPr>
                <p:nvPr/>
              </p:nvSpPr>
              <p:spPr bwMode="auto">
                <a:xfrm>
                  <a:off x="115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163" name="Line 51"/>
                <p:cNvSpPr>
                  <a:spLocks noChangeShapeType="1"/>
                </p:cNvSpPr>
                <p:nvPr/>
              </p:nvSpPr>
              <p:spPr bwMode="auto">
                <a:xfrm>
                  <a:off x="230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164" name="Line 52"/>
                <p:cNvSpPr>
                  <a:spLocks noChangeShapeType="1"/>
                </p:cNvSpPr>
                <p:nvPr/>
              </p:nvSpPr>
              <p:spPr bwMode="auto">
                <a:xfrm>
                  <a:off x="345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165" name="Line 53"/>
                <p:cNvSpPr>
                  <a:spLocks noChangeShapeType="1"/>
                </p:cNvSpPr>
                <p:nvPr/>
              </p:nvSpPr>
              <p:spPr bwMode="auto">
                <a:xfrm>
                  <a:off x="460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166" name="Line 54"/>
                <p:cNvSpPr>
                  <a:spLocks noChangeShapeType="1"/>
                </p:cNvSpPr>
                <p:nvPr/>
              </p:nvSpPr>
              <p:spPr bwMode="auto">
                <a:xfrm>
                  <a:off x="575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167" name="Line 55"/>
                <p:cNvSpPr>
                  <a:spLocks noChangeShapeType="1"/>
                </p:cNvSpPr>
                <p:nvPr/>
              </p:nvSpPr>
              <p:spPr bwMode="auto">
                <a:xfrm flipH="1">
                  <a:off x="690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168" name="Line 56"/>
                <p:cNvSpPr>
                  <a:spLocks noChangeShapeType="1"/>
                </p:cNvSpPr>
                <p:nvPr/>
              </p:nvSpPr>
              <p:spPr bwMode="auto">
                <a:xfrm flipH="1">
                  <a:off x="1381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169" name="Line 57"/>
                <p:cNvSpPr>
                  <a:spLocks noChangeShapeType="1"/>
                </p:cNvSpPr>
                <p:nvPr/>
              </p:nvSpPr>
              <p:spPr bwMode="auto">
                <a:xfrm flipH="1">
                  <a:off x="806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170" name="Line 58"/>
                <p:cNvSpPr>
                  <a:spLocks noChangeShapeType="1"/>
                </p:cNvSpPr>
                <p:nvPr/>
              </p:nvSpPr>
              <p:spPr bwMode="auto">
                <a:xfrm flipH="1">
                  <a:off x="921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171" name="Line 59"/>
                <p:cNvSpPr>
                  <a:spLocks noChangeShapeType="1"/>
                </p:cNvSpPr>
                <p:nvPr/>
              </p:nvSpPr>
              <p:spPr bwMode="auto">
                <a:xfrm flipH="1">
                  <a:off x="1036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172" name="Line 60"/>
                <p:cNvSpPr>
                  <a:spLocks noChangeShapeType="1"/>
                </p:cNvSpPr>
                <p:nvPr/>
              </p:nvSpPr>
              <p:spPr bwMode="auto">
                <a:xfrm flipH="1">
                  <a:off x="1151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173" name="Line 61"/>
                <p:cNvSpPr>
                  <a:spLocks noChangeShapeType="1"/>
                </p:cNvSpPr>
                <p:nvPr/>
              </p:nvSpPr>
              <p:spPr bwMode="auto">
                <a:xfrm flipH="1">
                  <a:off x="1266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174" name="Line 62"/>
                <p:cNvSpPr>
                  <a:spLocks noChangeShapeType="1"/>
                </p:cNvSpPr>
                <p:nvPr/>
              </p:nvSpPr>
              <p:spPr bwMode="auto">
                <a:xfrm flipH="1">
                  <a:off x="1497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175" name="Line 63"/>
                <p:cNvSpPr>
                  <a:spLocks noChangeShapeType="1"/>
                </p:cNvSpPr>
                <p:nvPr/>
              </p:nvSpPr>
              <p:spPr bwMode="auto">
                <a:xfrm flipH="1">
                  <a:off x="1612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176" name="Line 64"/>
                <p:cNvSpPr>
                  <a:spLocks noChangeShapeType="1"/>
                </p:cNvSpPr>
                <p:nvPr/>
              </p:nvSpPr>
              <p:spPr bwMode="auto">
                <a:xfrm flipH="1">
                  <a:off x="1727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0177" name="Group 65"/>
              <p:cNvGrpSpPr>
                <a:grpSpLocks/>
              </p:cNvGrpSpPr>
              <p:nvPr/>
            </p:nvGrpSpPr>
            <p:grpSpPr bwMode="auto">
              <a:xfrm>
                <a:off x="1888" y="3175"/>
                <a:ext cx="1984" cy="118"/>
                <a:chOff x="-141" y="2876"/>
                <a:chExt cx="1984" cy="118"/>
              </a:xfrm>
            </p:grpSpPr>
            <p:grpSp>
              <p:nvGrpSpPr>
                <p:cNvPr id="90178" name="Group 66"/>
                <p:cNvGrpSpPr>
                  <a:grpSpLocks/>
                </p:cNvGrpSpPr>
                <p:nvPr/>
              </p:nvGrpSpPr>
              <p:grpSpPr bwMode="auto">
                <a:xfrm>
                  <a:off x="-141" y="2876"/>
                  <a:ext cx="124" cy="115"/>
                  <a:chOff x="707" y="1508"/>
                  <a:chExt cx="124" cy="109"/>
                </a:xfrm>
              </p:grpSpPr>
              <p:sp>
                <p:nvSpPr>
                  <p:cNvPr id="90179" name="Rectangle 67"/>
                  <p:cNvSpPr>
                    <a:spLocks noChangeArrowheads="1"/>
                  </p:cNvSpPr>
                  <p:nvPr/>
                </p:nvSpPr>
                <p:spPr bwMode="auto">
                  <a:xfrm>
                    <a:off x="707" y="1508"/>
                    <a:ext cx="124" cy="52"/>
                  </a:xfrm>
                  <a:prstGeom prst="rect">
                    <a:avLst/>
                  </a:prstGeom>
                  <a:solidFill>
                    <a:srgbClr val="FFCC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45720" tIns="0" rIns="0" bIns="0" anchor="ctr"/>
                  <a:lstStyle/>
                  <a:p>
                    <a:endParaRPr lang="en-US" sz="1200" b="1">
                      <a:solidFill>
                        <a:schemeClr val="bg1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90180" name="Rectangle 68"/>
                  <p:cNvSpPr>
                    <a:spLocks noChangeArrowheads="1"/>
                  </p:cNvSpPr>
                  <p:nvPr/>
                </p:nvSpPr>
                <p:spPr bwMode="auto">
                  <a:xfrm>
                    <a:off x="707" y="1565"/>
                    <a:ext cx="124" cy="52"/>
                  </a:xfrm>
                  <a:prstGeom prst="rect">
                    <a:avLst/>
                  </a:prstGeom>
                  <a:solidFill>
                    <a:srgbClr val="FF66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45720" tIns="0" rIns="0" bIns="0" anchor="ctr"/>
                  <a:lstStyle/>
                  <a:p>
                    <a:endParaRPr lang="en-US" sz="1200" b="1">
                      <a:solidFill>
                        <a:schemeClr val="bg1"/>
                      </a:solidFill>
                      <a:latin typeface="Arial" charset="0"/>
                    </a:endParaRPr>
                  </a:p>
                </p:txBody>
              </p:sp>
            </p:grpSp>
            <p:sp>
              <p:nvSpPr>
                <p:cNvPr id="90181" name="Rectangle 69"/>
                <p:cNvSpPr>
                  <a:spLocks noChangeArrowheads="1"/>
                </p:cNvSpPr>
                <p:nvPr/>
              </p:nvSpPr>
              <p:spPr bwMode="auto">
                <a:xfrm>
                  <a:off x="0" y="2879"/>
                  <a:ext cx="1843" cy="115"/>
                </a:xfrm>
                <a:prstGeom prst="rect">
                  <a:avLst/>
                </a:prstGeom>
                <a:solidFill>
                  <a:srgbClr val="99FF66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pPr algn="ctr"/>
                  <a:endParaRPr lang="en-US" sz="1400" b="1">
                    <a:solidFill>
                      <a:schemeClr val="bg1"/>
                    </a:solidFill>
                    <a:latin typeface="Arial" charset="0"/>
                  </a:endParaRPr>
                </a:p>
              </p:txBody>
            </p:sp>
            <p:sp>
              <p:nvSpPr>
                <p:cNvPr id="90182" name="Line 70"/>
                <p:cNvSpPr>
                  <a:spLocks noChangeShapeType="1"/>
                </p:cNvSpPr>
                <p:nvPr/>
              </p:nvSpPr>
              <p:spPr bwMode="auto">
                <a:xfrm>
                  <a:off x="115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183" name="Line 71"/>
                <p:cNvSpPr>
                  <a:spLocks noChangeShapeType="1"/>
                </p:cNvSpPr>
                <p:nvPr/>
              </p:nvSpPr>
              <p:spPr bwMode="auto">
                <a:xfrm>
                  <a:off x="230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184" name="Line 72"/>
                <p:cNvSpPr>
                  <a:spLocks noChangeShapeType="1"/>
                </p:cNvSpPr>
                <p:nvPr/>
              </p:nvSpPr>
              <p:spPr bwMode="auto">
                <a:xfrm>
                  <a:off x="345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185" name="Line 73"/>
                <p:cNvSpPr>
                  <a:spLocks noChangeShapeType="1"/>
                </p:cNvSpPr>
                <p:nvPr/>
              </p:nvSpPr>
              <p:spPr bwMode="auto">
                <a:xfrm>
                  <a:off x="460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186" name="Line 74"/>
                <p:cNvSpPr>
                  <a:spLocks noChangeShapeType="1"/>
                </p:cNvSpPr>
                <p:nvPr/>
              </p:nvSpPr>
              <p:spPr bwMode="auto">
                <a:xfrm>
                  <a:off x="575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187" name="Line 75"/>
                <p:cNvSpPr>
                  <a:spLocks noChangeShapeType="1"/>
                </p:cNvSpPr>
                <p:nvPr/>
              </p:nvSpPr>
              <p:spPr bwMode="auto">
                <a:xfrm flipH="1">
                  <a:off x="690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188" name="Line 76"/>
                <p:cNvSpPr>
                  <a:spLocks noChangeShapeType="1"/>
                </p:cNvSpPr>
                <p:nvPr/>
              </p:nvSpPr>
              <p:spPr bwMode="auto">
                <a:xfrm flipH="1">
                  <a:off x="1381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189" name="Line 77"/>
                <p:cNvSpPr>
                  <a:spLocks noChangeShapeType="1"/>
                </p:cNvSpPr>
                <p:nvPr/>
              </p:nvSpPr>
              <p:spPr bwMode="auto">
                <a:xfrm flipH="1">
                  <a:off x="806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190" name="Line 78"/>
                <p:cNvSpPr>
                  <a:spLocks noChangeShapeType="1"/>
                </p:cNvSpPr>
                <p:nvPr/>
              </p:nvSpPr>
              <p:spPr bwMode="auto">
                <a:xfrm flipH="1">
                  <a:off x="921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191" name="Line 79"/>
                <p:cNvSpPr>
                  <a:spLocks noChangeShapeType="1"/>
                </p:cNvSpPr>
                <p:nvPr/>
              </p:nvSpPr>
              <p:spPr bwMode="auto">
                <a:xfrm flipH="1">
                  <a:off x="1036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192" name="Line 80"/>
                <p:cNvSpPr>
                  <a:spLocks noChangeShapeType="1"/>
                </p:cNvSpPr>
                <p:nvPr/>
              </p:nvSpPr>
              <p:spPr bwMode="auto">
                <a:xfrm flipH="1">
                  <a:off x="1151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193" name="Line 81"/>
                <p:cNvSpPr>
                  <a:spLocks noChangeShapeType="1"/>
                </p:cNvSpPr>
                <p:nvPr/>
              </p:nvSpPr>
              <p:spPr bwMode="auto">
                <a:xfrm flipH="1">
                  <a:off x="1266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194" name="Line 82"/>
                <p:cNvSpPr>
                  <a:spLocks noChangeShapeType="1"/>
                </p:cNvSpPr>
                <p:nvPr/>
              </p:nvSpPr>
              <p:spPr bwMode="auto">
                <a:xfrm flipH="1">
                  <a:off x="1497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195" name="Line 83"/>
                <p:cNvSpPr>
                  <a:spLocks noChangeShapeType="1"/>
                </p:cNvSpPr>
                <p:nvPr/>
              </p:nvSpPr>
              <p:spPr bwMode="auto">
                <a:xfrm flipH="1">
                  <a:off x="1612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196" name="Line 84"/>
                <p:cNvSpPr>
                  <a:spLocks noChangeShapeType="1"/>
                </p:cNvSpPr>
                <p:nvPr/>
              </p:nvSpPr>
              <p:spPr bwMode="auto">
                <a:xfrm flipH="1">
                  <a:off x="1727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0197" name="Group 85"/>
              <p:cNvGrpSpPr>
                <a:grpSpLocks/>
              </p:cNvGrpSpPr>
              <p:nvPr/>
            </p:nvGrpSpPr>
            <p:grpSpPr bwMode="auto">
              <a:xfrm>
                <a:off x="1888" y="3314"/>
                <a:ext cx="1984" cy="118"/>
                <a:chOff x="-141" y="2876"/>
                <a:chExt cx="1984" cy="118"/>
              </a:xfrm>
            </p:grpSpPr>
            <p:grpSp>
              <p:nvGrpSpPr>
                <p:cNvPr id="90198" name="Group 86"/>
                <p:cNvGrpSpPr>
                  <a:grpSpLocks/>
                </p:cNvGrpSpPr>
                <p:nvPr/>
              </p:nvGrpSpPr>
              <p:grpSpPr bwMode="auto">
                <a:xfrm>
                  <a:off x="-141" y="2876"/>
                  <a:ext cx="124" cy="115"/>
                  <a:chOff x="707" y="1508"/>
                  <a:chExt cx="124" cy="109"/>
                </a:xfrm>
              </p:grpSpPr>
              <p:sp>
                <p:nvSpPr>
                  <p:cNvPr id="90199" name="Rectangle 87"/>
                  <p:cNvSpPr>
                    <a:spLocks noChangeArrowheads="1"/>
                  </p:cNvSpPr>
                  <p:nvPr/>
                </p:nvSpPr>
                <p:spPr bwMode="auto">
                  <a:xfrm>
                    <a:off x="707" y="1508"/>
                    <a:ext cx="124" cy="52"/>
                  </a:xfrm>
                  <a:prstGeom prst="rect">
                    <a:avLst/>
                  </a:prstGeom>
                  <a:solidFill>
                    <a:srgbClr val="FFCC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45720" tIns="0" rIns="0" bIns="0" anchor="ctr"/>
                  <a:lstStyle/>
                  <a:p>
                    <a:endParaRPr lang="en-US" sz="1200" b="1">
                      <a:solidFill>
                        <a:schemeClr val="bg1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90200" name="Rectangle 88"/>
                  <p:cNvSpPr>
                    <a:spLocks noChangeArrowheads="1"/>
                  </p:cNvSpPr>
                  <p:nvPr/>
                </p:nvSpPr>
                <p:spPr bwMode="auto">
                  <a:xfrm>
                    <a:off x="707" y="1565"/>
                    <a:ext cx="124" cy="52"/>
                  </a:xfrm>
                  <a:prstGeom prst="rect">
                    <a:avLst/>
                  </a:prstGeom>
                  <a:solidFill>
                    <a:srgbClr val="FF66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45720" tIns="0" rIns="0" bIns="0" anchor="ctr"/>
                  <a:lstStyle/>
                  <a:p>
                    <a:endParaRPr lang="en-US" sz="1200" b="1">
                      <a:solidFill>
                        <a:schemeClr val="bg1"/>
                      </a:solidFill>
                      <a:latin typeface="Arial" charset="0"/>
                    </a:endParaRPr>
                  </a:p>
                </p:txBody>
              </p:sp>
            </p:grpSp>
            <p:sp>
              <p:nvSpPr>
                <p:cNvPr id="90201" name="Rectangle 89"/>
                <p:cNvSpPr>
                  <a:spLocks noChangeArrowheads="1"/>
                </p:cNvSpPr>
                <p:nvPr/>
              </p:nvSpPr>
              <p:spPr bwMode="auto">
                <a:xfrm>
                  <a:off x="0" y="2879"/>
                  <a:ext cx="1843" cy="115"/>
                </a:xfrm>
                <a:prstGeom prst="rect">
                  <a:avLst/>
                </a:prstGeom>
                <a:solidFill>
                  <a:srgbClr val="99FF66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pPr algn="ctr"/>
                  <a:endParaRPr lang="en-US" sz="1400" b="1">
                    <a:solidFill>
                      <a:schemeClr val="bg1"/>
                    </a:solidFill>
                    <a:latin typeface="Arial" charset="0"/>
                  </a:endParaRPr>
                </a:p>
              </p:txBody>
            </p:sp>
            <p:sp>
              <p:nvSpPr>
                <p:cNvPr id="90202" name="Line 90"/>
                <p:cNvSpPr>
                  <a:spLocks noChangeShapeType="1"/>
                </p:cNvSpPr>
                <p:nvPr/>
              </p:nvSpPr>
              <p:spPr bwMode="auto">
                <a:xfrm>
                  <a:off x="115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203" name="Line 91"/>
                <p:cNvSpPr>
                  <a:spLocks noChangeShapeType="1"/>
                </p:cNvSpPr>
                <p:nvPr/>
              </p:nvSpPr>
              <p:spPr bwMode="auto">
                <a:xfrm>
                  <a:off x="230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204" name="Line 92"/>
                <p:cNvSpPr>
                  <a:spLocks noChangeShapeType="1"/>
                </p:cNvSpPr>
                <p:nvPr/>
              </p:nvSpPr>
              <p:spPr bwMode="auto">
                <a:xfrm>
                  <a:off x="345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205" name="Line 93"/>
                <p:cNvSpPr>
                  <a:spLocks noChangeShapeType="1"/>
                </p:cNvSpPr>
                <p:nvPr/>
              </p:nvSpPr>
              <p:spPr bwMode="auto">
                <a:xfrm>
                  <a:off x="460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206" name="Line 94"/>
                <p:cNvSpPr>
                  <a:spLocks noChangeShapeType="1"/>
                </p:cNvSpPr>
                <p:nvPr/>
              </p:nvSpPr>
              <p:spPr bwMode="auto">
                <a:xfrm>
                  <a:off x="575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207" name="Line 95"/>
                <p:cNvSpPr>
                  <a:spLocks noChangeShapeType="1"/>
                </p:cNvSpPr>
                <p:nvPr/>
              </p:nvSpPr>
              <p:spPr bwMode="auto">
                <a:xfrm flipH="1">
                  <a:off x="690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208" name="Line 96"/>
                <p:cNvSpPr>
                  <a:spLocks noChangeShapeType="1"/>
                </p:cNvSpPr>
                <p:nvPr/>
              </p:nvSpPr>
              <p:spPr bwMode="auto">
                <a:xfrm flipH="1">
                  <a:off x="1381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209" name="Line 97"/>
                <p:cNvSpPr>
                  <a:spLocks noChangeShapeType="1"/>
                </p:cNvSpPr>
                <p:nvPr/>
              </p:nvSpPr>
              <p:spPr bwMode="auto">
                <a:xfrm flipH="1">
                  <a:off x="806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210" name="Line 98"/>
                <p:cNvSpPr>
                  <a:spLocks noChangeShapeType="1"/>
                </p:cNvSpPr>
                <p:nvPr/>
              </p:nvSpPr>
              <p:spPr bwMode="auto">
                <a:xfrm flipH="1">
                  <a:off x="921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211" name="Line 99"/>
                <p:cNvSpPr>
                  <a:spLocks noChangeShapeType="1"/>
                </p:cNvSpPr>
                <p:nvPr/>
              </p:nvSpPr>
              <p:spPr bwMode="auto">
                <a:xfrm flipH="1">
                  <a:off x="1036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212" name="Line 100"/>
                <p:cNvSpPr>
                  <a:spLocks noChangeShapeType="1"/>
                </p:cNvSpPr>
                <p:nvPr/>
              </p:nvSpPr>
              <p:spPr bwMode="auto">
                <a:xfrm flipH="1">
                  <a:off x="1151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213" name="Line 101"/>
                <p:cNvSpPr>
                  <a:spLocks noChangeShapeType="1"/>
                </p:cNvSpPr>
                <p:nvPr/>
              </p:nvSpPr>
              <p:spPr bwMode="auto">
                <a:xfrm flipH="1">
                  <a:off x="1266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214" name="Line 102"/>
                <p:cNvSpPr>
                  <a:spLocks noChangeShapeType="1"/>
                </p:cNvSpPr>
                <p:nvPr/>
              </p:nvSpPr>
              <p:spPr bwMode="auto">
                <a:xfrm flipH="1">
                  <a:off x="1497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215" name="Line 103"/>
                <p:cNvSpPr>
                  <a:spLocks noChangeShapeType="1"/>
                </p:cNvSpPr>
                <p:nvPr/>
              </p:nvSpPr>
              <p:spPr bwMode="auto">
                <a:xfrm flipH="1">
                  <a:off x="1612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216" name="Line 104"/>
                <p:cNvSpPr>
                  <a:spLocks noChangeShapeType="1"/>
                </p:cNvSpPr>
                <p:nvPr/>
              </p:nvSpPr>
              <p:spPr bwMode="auto">
                <a:xfrm flipH="1">
                  <a:off x="1727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0217" name="Group 105"/>
              <p:cNvGrpSpPr>
                <a:grpSpLocks/>
              </p:cNvGrpSpPr>
              <p:nvPr/>
            </p:nvGrpSpPr>
            <p:grpSpPr bwMode="auto">
              <a:xfrm>
                <a:off x="1888" y="3452"/>
                <a:ext cx="1984" cy="118"/>
                <a:chOff x="-141" y="2876"/>
                <a:chExt cx="1984" cy="118"/>
              </a:xfrm>
            </p:grpSpPr>
            <p:grpSp>
              <p:nvGrpSpPr>
                <p:cNvPr id="90218" name="Group 106"/>
                <p:cNvGrpSpPr>
                  <a:grpSpLocks/>
                </p:cNvGrpSpPr>
                <p:nvPr/>
              </p:nvGrpSpPr>
              <p:grpSpPr bwMode="auto">
                <a:xfrm>
                  <a:off x="-141" y="2876"/>
                  <a:ext cx="124" cy="115"/>
                  <a:chOff x="707" y="1508"/>
                  <a:chExt cx="124" cy="109"/>
                </a:xfrm>
              </p:grpSpPr>
              <p:sp>
                <p:nvSpPr>
                  <p:cNvPr id="90219" name="Rectangle 107"/>
                  <p:cNvSpPr>
                    <a:spLocks noChangeArrowheads="1"/>
                  </p:cNvSpPr>
                  <p:nvPr/>
                </p:nvSpPr>
                <p:spPr bwMode="auto">
                  <a:xfrm>
                    <a:off x="707" y="1508"/>
                    <a:ext cx="124" cy="52"/>
                  </a:xfrm>
                  <a:prstGeom prst="rect">
                    <a:avLst/>
                  </a:prstGeom>
                  <a:solidFill>
                    <a:srgbClr val="FFCC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45720" tIns="0" rIns="0" bIns="0" anchor="ctr"/>
                  <a:lstStyle/>
                  <a:p>
                    <a:endParaRPr lang="en-US" sz="1200" b="1">
                      <a:solidFill>
                        <a:schemeClr val="bg1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90220" name="Rectangle 108"/>
                  <p:cNvSpPr>
                    <a:spLocks noChangeArrowheads="1"/>
                  </p:cNvSpPr>
                  <p:nvPr/>
                </p:nvSpPr>
                <p:spPr bwMode="auto">
                  <a:xfrm>
                    <a:off x="707" y="1565"/>
                    <a:ext cx="124" cy="52"/>
                  </a:xfrm>
                  <a:prstGeom prst="rect">
                    <a:avLst/>
                  </a:prstGeom>
                  <a:solidFill>
                    <a:srgbClr val="FF66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45720" tIns="0" rIns="0" bIns="0" anchor="ctr"/>
                  <a:lstStyle/>
                  <a:p>
                    <a:endParaRPr lang="en-US" sz="1200" b="1">
                      <a:solidFill>
                        <a:schemeClr val="bg1"/>
                      </a:solidFill>
                      <a:latin typeface="Arial" charset="0"/>
                    </a:endParaRPr>
                  </a:p>
                </p:txBody>
              </p:sp>
            </p:grpSp>
            <p:sp>
              <p:nvSpPr>
                <p:cNvPr id="90221" name="Rectangle 109"/>
                <p:cNvSpPr>
                  <a:spLocks noChangeArrowheads="1"/>
                </p:cNvSpPr>
                <p:nvPr/>
              </p:nvSpPr>
              <p:spPr bwMode="auto">
                <a:xfrm>
                  <a:off x="0" y="2879"/>
                  <a:ext cx="1843" cy="115"/>
                </a:xfrm>
                <a:prstGeom prst="rect">
                  <a:avLst/>
                </a:prstGeom>
                <a:solidFill>
                  <a:srgbClr val="99FF66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pPr algn="ctr"/>
                  <a:endParaRPr lang="en-US" sz="1400" b="1">
                    <a:solidFill>
                      <a:schemeClr val="bg1"/>
                    </a:solidFill>
                    <a:latin typeface="Arial" charset="0"/>
                  </a:endParaRPr>
                </a:p>
              </p:txBody>
            </p:sp>
            <p:sp>
              <p:nvSpPr>
                <p:cNvPr id="90222" name="Line 110"/>
                <p:cNvSpPr>
                  <a:spLocks noChangeShapeType="1"/>
                </p:cNvSpPr>
                <p:nvPr/>
              </p:nvSpPr>
              <p:spPr bwMode="auto">
                <a:xfrm>
                  <a:off x="115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223" name="Line 111"/>
                <p:cNvSpPr>
                  <a:spLocks noChangeShapeType="1"/>
                </p:cNvSpPr>
                <p:nvPr/>
              </p:nvSpPr>
              <p:spPr bwMode="auto">
                <a:xfrm>
                  <a:off x="230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224" name="Line 112"/>
                <p:cNvSpPr>
                  <a:spLocks noChangeShapeType="1"/>
                </p:cNvSpPr>
                <p:nvPr/>
              </p:nvSpPr>
              <p:spPr bwMode="auto">
                <a:xfrm>
                  <a:off x="345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225" name="Line 113"/>
                <p:cNvSpPr>
                  <a:spLocks noChangeShapeType="1"/>
                </p:cNvSpPr>
                <p:nvPr/>
              </p:nvSpPr>
              <p:spPr bwMode="auto">
                <a:xfrm>
                  <a:off x="460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226" name="Line 114"/>
                <p:cNvSpPr>
                  <a:spLocks noChangeShapeType="1"/>
                </p:cNvSpPr>
                <p:nvPr/>
              </p:nvSpPr>
              <p:spPr bwMode="auto">
                <a:xfrm>
                  <a:off x="575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227" name="Line 115"/>
                <p:cNvSpPr>
                  <a:spLocks noChangeShapeType="1"/>
                </p:cNvSpPr>
                <p:nvPr/>
              </p:nvSpPr>
              <p:spPr bwMode="auto">
                <a:xfrm flipH="1">
                  <a:off x="690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228" name="Line 116"/>
                <p:cNvSpPr>
                  <a:spLocks noChangeShapeType="1"/>
                </p:cNvSpPr>
                <p:nvPr/>
              </p:nvSpPr>
              <p:spPr bwMode="auto">
                <a:xfrm flipH="1">
                  <a:off x="1381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229" name="Line 117"/>
                <p:cNvSpPr>
                  <a:spLocks noChangeShapeType="1"/>
                </p:cNvSpPr>
                <p:nvPr/>
              </p:nvSpPr>
              <p:spPr bwMode="auto">
                <a:xfrm flipH="1">
                  <a:off x="806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230" name="Line 118"/>
                <p:cNvSpPr>
                  <a:spLocks noChangeShapeType="1"/>
                </p:cNvSpPr>
                <p:nvPr/>
              </p:nvSpPr>
              <p:spPr bwMode="auto">
                <a:xfrm flipH="1">
                  <a:off x="921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231" name="Line 119"/>
                <p:cNvSpPr>
                  <a:spLocks noChangeShapeType="1"/>
                </p:cNvSpPr>
                <p:nvPr/>
              </p:nvSpPr>
              <p:spPr bwMode="auto">
                <a:xfrm flipH="1">
                  <a:off x="1036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232" name="Line 120"/>
                <p:cNvSpPr>
                  <a:spLocks noChangeShapeType="1"/>
                </p:cNvSpPr>
                <p:nvPr/>
              </p:nvSpPr>
              <p:spPr bwMode="auto">
                <a:xfrm flipH="1">
                  <a:off x="1151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233" name="Line 121"/>
                <p:cNvSpPr>
                  <a:spLocks noChangeShapeType="1"/>
                </p:cNvSpPr>
                <p:nvPr/>
              </p:nvSpPr>
              <p:spPr bwMode="auto">
                <a:xfrm flipH="1">
                  <a:off x="1266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234" name="Line 122"/>
                <p:cNvSpPr>
                  <a:spLocks noChangeShapeType="1"/>
                </p:cNvSpPr>
                <p:nvPr/>
              </p:nvSpPr>
              <p:spPr bwMode="auto">
                <a:xfrm flipH="1">
                  <a:off x="1497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235" name="Line 123"/>
                <p:cNvSpPr>
                  <a:spLocks noChangeShapeType="1"/>
                </p:cNvSpPr>
                <p:nvPr/>
              </p:nvSpPr>
              <p:spPr bwMode="auto">
                <a:xfrm flipH="1">
                  <a:off x="1612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236" name="Line 124"/>
                <p:cNvSpPr>
                  <a:spLocks noChangeShapeType="1"/>
                </p:cNvSpPr>
                <p:nvPr/>
              </p:nvSpPr>
              <p:spPr bwMode="auto">
                <a:xfrm flipH="1">
                  <a:off x="1727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0237" name="Group 125"/>
              <p:cNvGrpSpPr>
                <a:grpSpLocks/>
              </p:cNvGrpSpPr>
              <p:nvPr/>
            </p:nvGrpSpPr>
            <p:grpSpPr bwMode="auto">
              <a:xfrm>
                <a:off x="1888" y="3590"/>
                <a:ext cx="1984" cy="118"/>
                <a:chOff x="-141" y="2876"/>
                <a:chExt cx="1984" cy="118"/>
              </a:xfrm>
            </p:grpSpPr>
            <p:grpSp>
              <p:nvGrpSpPr>
                <p:cNvPr id="90238" name="Group 126"/>
                <p:cNvGrpSpPr>
                  <a:grpSpLocks/>
                </p:cNvGrpSpPr>
                <p:nvPr/>
              </p:nvGrpSpPr>
              <p:grpSpPr bwMode="auto">
                <a:xfrm>
                  <a:off x="-141" y="2876"/>
                  <a:ext cx="124" cy="115"/>
                  <a:chOff x="707" y="1508"/>
                  <a:chExt cx="124" cy="109"/>
                </a:xfrm>
              </p:grpSpPr>
              <p:sp>
                <p:nvSpPr>
                  <p:cNvPr id="90239" name="Rectangle 127"/>
                  <p:cNvSpPr>
                    <a:spLocks noChangeArrowheads="1"/>
                  </p:cNvSpPr>
                  <p:nvPr/>
                </p:nvSpPr>
                <p:spPr bwMode="auto">
                  <a:xfrm>
                    <a:off x="707" y="1508"/>
                    <a:ext cx="124" cy="52"/>
                  </a:xfrm>
                  <a:prstGeom prst="rect">
                    <a:avLst/>
                  </a:prstGeom>
                  <a:solidFill>
                    <a:srgbClr val="FFCC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45720" tIns="0" rIns="0" bIns="0" anchor="ctr"/>
                  <a:lstStyle/>
                  <a:p>
                    <a:endParaRPr lang="en-US" sz="1200" b="1">
                      <a:solidFill>
                        <a:schemeClr val="bg1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90240" name="Rectangle 128"/>
                  <p:cNvSpPr>
                    <a:spLocks noChangeArrowheads="1"/>
                  </p:cNvSpPr>
                  <p:nvPr/>
                </p:nvSpPr>
                <p:spPr bwMode="auto">
                  <a:xfrm>
                    <a:off x="707" y="1565"/>
                    <a:ext cx="124" cy="52"/>
                  </a:xfrm>
                  <a:prstGeom prst="rect">
                    <a:avLst/>
                  </a:prstGeom>
                  <a:solidFill>
                    <a:srgbClr val="FF66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45720" tIns="0" rIns="0" bIns="0" anchor="ctr"/>
                  <a:lstStyle/>
                  <a:p>
                    <a:endParaRPr lang="en-US" sz="1200" b="1">
                      <a:solidFill>
                        <a:schemeClr val="bg1"/>
                      </a:solidFill>
                      <a:latin typeface="Arial" charset="0"/>
                    </a:endParaRPr>
                  </a:p>
                </p:txBody>
              </p:sp>
            </p:grpSp>
            <p:sp>
              <p:nvSpPr>
                <p:cNvPr id="90241" name="Rectangle 129"/>
                <p:cNvSpPr>
                  <a:spLocks noChangeArrowheads="1"/>
                </p:cNvSpPr>
                <p:nvPr/>
              </p:nvSpPr>
              <p:spPr bwMode="auto">
                <a:xfrm>
                  <a:off x="0" y="2879"/>
                  <a:ext cx="1843" cy="115"/>
                </a:xfrm>
                <a:prstGeom prst="rect">
                  <a:avLst/>
                </a:prstGeom>
                <a:solidFill>
                  <a:srgbClr val="99FF66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pPr algn="ctr"/>
                  <a:endParaRPr lang="en-US" sz="1400" b="1">
                    <a:solidFill>
                      <a:schemeClr val="bg1"/>
                    </a:solidFill>
                    <a:latin typeface="Arial" charset="0"/>
                  </a:endParaRPr>
                </a:p>
              </p:txBody>
            </p:sp>
            <p:sp>
              <p:nvSpPr>
                <p:cNvPr id="90242" name="Line 130"/>
                <p:cNvSpPr>
                  <a:spLocks noChangeShapeType="1"/>
                </p:cNvSpPr>
                <p:nvPr/>
              </p:nvSpPr>
              <p:spPr bwMode="auto">
                <a:xfrm>
                  <a:off x="115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243" name="Line 131"/>
                <p:cNvSpPr>
                  <a:spLocks noChangeShapeType="1"/>
                </p:cNvSpPr>
                <p:nvPr/>
              </p:nvSpPr>
              <p:spPr bwMode="auto">
                <a:xfrm>
                  <a:off x="230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244" name="Line 132"/>
                <p:cNvSpPr>
                  <a:spLocks noChangeShapeType="1"/>
                </p:cNvSpPr>
                <p:nvPr/>
              </p:nvSpPr>
              <p:spPr bwMode="auto">
                <a:xfrm>
                  <a:off x="345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245" name="Line 133"/>
                <p:cNvSpPr>
                  <a:spLocks noChangeShapeType="1"/>
                </p:cNvSpPr>
                <p:nvPr/>
              </p:nvSpPr>
              <p:spPr bwMode="auto">
                <a:xfrm>
                  <a:off x="460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246" name="Line 134"/>
                <p:cNvSpPr>
                  <a:spLocks noChangeShapeType="1"/>
                </p:cNvSpPr>
                <p:nvPr/>
              </p:nvSpPr>
              <p:spPr bwMode="auto">
                <a:xfrm>
                  <a:off x="575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247" name="Line 135"/>
                <p:cNvSpPr>
                  <a:spLocks noChangeShapeType="1"/>
                </p:cNvSpPr>
                <p:nvPr/>
              </p:nvSpPr>
              <p:spPr bwMode="auto">
                <a:xfrm flipH="1">
                  <a:off x="690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248" name="Line 136"/>
                <p:cNvSpPr>
                  <a:spLocks noChangeShapeType="1"/>
                </p:cNvSpPr>
                <p:nvPr/>
              </p:nvSpPr>
              <p:spPr bwMode="auto">
                <a:xfrm flipH="1">
                  <a:off x="1381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249" name="Line 137"/>
                <p:cNvSpPr>
                  <a:spLocks noChangeShapeType="1"/>
                </p:cNvSpPr>
                <p:nvPr/>
              </p:nvSpPr>
              <p:spPr bwMode="auto">
                <a:xfrm flipH="1">
                  <a:off x="806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250" name="Line 138"/>
                <p:cNvSpPr>
                  <a:spLocks noChangeShapeType="1"/>
                </p:cNvSpPr>
                <p:nvPr/>
              </p:nvSpPr>
              <p:spPr bwMode="auto">
                <a:xfrm flipH="1">
                  <a:off x="921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251" name="Line 139"/>
                <p:cNvSpPr>
                  <a:spLocks noChangeShapeType="1"/>
                </p:cNvSpPr>
                <p:nvPr/>
              </p:nvSpPr>
              <p:spPr bwMode="auto">
                <a:xfrm flipH="1">
                  <a:off x="1036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252" name="Line 140"/>
                <p:cNvSpPr>
                  <a:spLocks noChangeShapeType="1"/>
                </p:cNvSpPr>
                <p:nvPr/>
              </p:nvSpPr>
              <p:spPr bwMode="auto">
                <a:xfrm flipH="1">
                  <a:off x="1151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253" name="Line 141"/>
                <p:cNvSpPr>
                  <a:spLocks noChangeShapeType="1"/>
                </p:cNvSpPr>
                <p:nvPr/>
              </p:nvSpPr>
              <p:spPr bwMode="auto">
                <a:xfrm flipH="1">
                  <a:off x="1266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254" name="Line 142"/>
                <p:cNvSpPr>
                  <a:spLocks noChangeShapeType="1"/>
                </p:cNvSpPr>
                <p:nvPr/>
              </p:nvSpPr>
              <p:spPr bwMode="auto">
                <a:xfrm flipH="1">
                  <a:off x="1497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255" name="Line 143"/>
                <p:cNvSpPr>
                  <a:spLocks noChangeShapeType="1"/>
                </p:cNvSpPr>
                <p:nvPr/>
              </p:nvSpPr>
              <p:spPr bwMode="auto">
                <a:xfrm flipH="1">
                  <a:off x="1612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256" name="Line 144"/>
                <p:cNvSpPr>
                  <a:spLocks noChangeShapeType="1"/>
                </p:cNvSpPr>
                <p:nvPr/>
              </p:nvSpPr>
              <p:spPr bwMode="auto">
                <a:xfrm flipH="1">
                  <a:off x="1727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0257" name="Group 145"/>
              <p:cNvGrpSpPr>
                <a:grpSpLocks/>
              </p:cNvGrpSpPr>
              <p:nvPr/>
            </p:nvGrpSpPr>
            <p:grpSpPr bwMode="auto">
              <a:xfrm>
                <a:off x="1888" y="3729"/>
                <a:ext cx="1984" cy="118"/>
                <a:chOff x="-141" y="2876"/>
                <a:chExt cx="1984" cy="118"/>
              </a:xfrm>
            </p:grpSpPr>
            <p:grpSp>
              <p:nvGrpSpPr>
                <p:cNvPr id="90258" name="Group 146"/>
                <p:cNvGrpSpPr>
                  <a:grpSpLocks/>
                </p:cNvGrpSpPr>
                <p:nvPr/>
              </p:nvGrpSpPr>
              <p:grpSpPr bwMode="auto">
                <a:xfrm>
                  <a:off x="-141" y="2876"/>
                  <a:ext cx="124" cy="115"/>
                  <a:chOff x="707" y="1508"/>
                  <a:chExt cx="124" cy="109"/>
                </a:xfrm>
              </p:grpSpPr>
              <p:sp>
                <p:nvSpPr>
                  <p:cNvPr id="90259" name="Rectangle 147"/>
                  <p:cNvSpPr>
                    <a:spLocks noChangeArrowheads="1"/>
                  </p:cNvSpPr>
                  <p:nvPr/>
                </p:nvSpPr>
                <p:spPr bwMode="auto">
                  <a:xfrm>
                    <a:off x="707" y="1508"/>
                    <a:ext cx="124" cy="52"/>
                  </a:xfrm>
                  <a:prstGeom prst="rect">
                    <a:avLst/>
                  </a:prstGeom>
                  <a:solidFill>
                    <a:srgbClr val="FFCC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45720" tIns="0" rIns="0" bIns="0" anchor="ctr"/>
                  <a:lstStyle/>
                  <a:p>
                    <a:endParaRPr lang="en-US" sz="1200" b="1">
                      <a:solidFill>
                        <a:schemeClr val="bg1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90260" name="Rectangle 148"/>
                  <p:cNvSpPr>
                    <a:spLocks noChangeArrowheads="1"/>
                  </p:cNvSpPr>
                  <p:nvPr/>
                </p:nvSpPr>
                <p:spPr bwMode="auto">
                  <a:xfrm>
                    <a:off x="707" y="1565"/>
                    <a:ext cx="124" cy="52"/>
                  </a:xfrm>
                  <a:prstGeom prst="rect">
                    <a:avLst/>
                  </a:prstGeom>
                  <a:solidFill>
                    <a:srgbClr val="FF66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45720" tIns="0" rIns="0" bIns="0" anchor="ctr"/>
                  <a:lstStyle/>
                  <a:p>
                    <a:endParaRPr lang="en-US" sz="1200" b="1">
                      <a:solidFill>
                        <a:schemeClr val="bg1"/>
                      </a:solidFill>
                      <a:latin typeface="Arial" charset="0"/>
                    </a:endParaRPr>
                  </a:p>
                </p:txBody>
              </p:sp>
            </p:grpSp>
            <p:sp>
              <p:nvSpPr>
                <p:cNvPr id="90261" name="Rectangle 149"/>
                <p:cNvSpPr>
                  <a:spLocks noChangeArrowheads="1"/>
                </p:cNvSpPr>
                <p:nvPr/>
              </p:nvSpPr>
              <p:spPr bwMode="auto">
                <a:xfrm>
                  <a:off x="0" y="2879"/>
                  <a:ext cx="1843" cy="115"/>
                </a:xfrm>
                <a:prstGeom prst="rect">
                  <a:avLst/>
                </a:prstGeom>
                <a:solidFill>
                  <a:srgbClr val="99FF66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pPr algn="ctr"/>
                  <a:endParaRPr lang="en-US" sz="1400" b="1">
                    <a:solidFill>
                      <a:schemeClr val="bg1"/>
                    </a:solidFill>
                    <a:latin typeface="Arial" charset="0"/>
                  </a:endParaRPr>
                </a:p>
              </p:txBody>
            </p:sp>
            <p:sp>
              <p:nvSpPr>
                <p:cNvPr id="90262" name="Line 150"/>
                <p:cNvSpPr>
                  <a:spLocks noChangeShapeType="1"/>
                </p:cNvSpPr>
                <p:nvPr/>
              </p:nvSpPr>
              <p:spPr bwMode="auto">
                <a:xfrm>
                  <a:off x="115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263" name="Line 151"/>
                <p:cNvSpPr>
                  <a:spLocks noChangeShapeType="1"/>
                </p:cNvSpPr>
                <p:nvPr/>
              </p:nvSpPr>
              <p:spPr bwMode="auto">
                <a:xfrm>
                  <a:off x="230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264" name="Line 152"/>
                <p:cNvSpPr>
                  <a:spLocks noChangeShapeType="1"/>
                </p:cNvSpPr>
                <p:nvPr/>
              </p:nvSpPr>
              <p:spPr bwMode="auto">
                <a:xfrm>
                  <a:off x="345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265" name="Line 153"/>
                <p:cNvSpPr>
                  <a:spLocks noChangeShapeType="1"/>
                </p:cNvSpPr>
                <p:nvPr/>
              </p:nvSpPr>
              <p:spPr bwMode="auto">
                <a:xfrm>
                  <a:off x="460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266" name="Line 154"/>
                <p:cNvSpPr>
                  <a:spLocks noChangeShapeType="1"/>
                </p:cNvSpPr>
                <p:nvPr/>
              </p:nvSpPr>
              <p:spPr bwMode="auto">
                <a:xfrm>
                  <a:off x="575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267" name="Line 155"/>
                <p:cNvSpPr>
                  <a:spLocks noChangeShapeType="1"/>
                </p:cNvSpPr>
                <p:nvPr/>
              </p:nvSpPr>
              <p:spPr bwMode="auto">
                <a:xfrm flipH="1">
                  <a:off x="690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268" name="Line 156"/>
                <p:cNvSpPr>
                  <a:spLocks noChangeShapeType="1"/>
                </p:cNvSpPr>
                <p:nvPr/>
              </p:nvSpPr>
              <p:spPr bwMode="auto">
                <a:xfrm flipH="1">
                  <a:off x="1381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269" name="Line 157"/>
                <p:cNvSpPr>
                  <a:spLocks noChangeShapeType="1"/>
                </p:cNvSpPr>
                <p:nvPr/>
              </p:nvSpPr>
              <p:spPr bwMode="auto">
                <a:xfrm flipH="1">
                  <a:off x="806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270" name="Line 158"/>
                <p:cNvSpPr>
                  <a:spLocks noChangeShapeType="1"/>
                </p:cNvSpPr>
                <p:nvPr/>
              </p:nvSpPr>
              <p:spPr bwMode="auto">
                <a:xfrm flipH="1">
                  <a:off x="921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271" name="Line 159"/>
                <p:cNvSpPr>
                  <a:spLocks noChangeShapeType="1"/>
                </p:cNvSpPr>
                <p:nvPr/>
              </p:nvSpPr>
              <p:spPr bwMode="auto">
                <a:xfrm flipH="1">
                  <a:off x="1036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272" name="Line 160"/>
                <p:cNvSpPr>
                  <a:spLocks noChangeShapeType="1"/>
                </p:cNvSpPr>
                <p:nvPr/>
              </p:nvSpPr>
              <p:spPr bwMode="auto">
                <a:xfrm flipH="1">
                  <a:off x="1151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273" name="Line 161"/>
                <p:cNvSpPr>
                  <a:spLocks noChangeShapeType="1"/>
                </p:cNvSpPr>
                <p:nvPr/>
              </p:nvSpPr>
              <p:spPr bwMode="auto">
                <a:xfrm flipH="1">
                  <a:off x="1266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274" name="Line 162"/>
                <p:cNvSpPr>
                  <a:spLocks noChangeShapeType="1"/>
                </p:cNvSpPr>
                <p:nvPr/>
              </p:nvSpPr>
              <p:spPr bwMode="auto">
                <a:xfrm flipH="1">
                  <a:off x="1497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275" name="Line 163"/>
                <p:cNvSpPr>
                  <a:spLocks noChangeShapeType="1"/>
                </p:cNvSpPr>
                <p:nvPr/>
              </p:nvSpPr>
              <p:spPr bwMode="auto">
                <a:xfrm flipH="1">
                  <a:off x="1612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90276" name="Line 164"/>
                <p:cNvSpPr>
                  <a:spLocks noChangeShapeType="1"/>
                </p:cNvSpPr>
                <p:nvPr/>
              </p:nvSpPr>
              <p:spPr bwMode="auto">
                <a:xfrm flipH="1">
                  <a:off x="1727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90277" name="Group 165"/>
          <p:cNvGrpSpPr>
            <a:grpSpLocks/>
          </p:cNvGrpSpPr>
          <p:nvPr/>
        </p:nvGrpSpPr>
        <p:grpSpPr bwMode="auto">
          <a:xfrm>
            <a:off x="990600" y="2133600"/>
            <a:ext cx="3276600" cy="2743200"/>
            <a:chOff x="991" y="1935"/>
            <a:chExt cx="1688" cy="1226"/>
          </a:xfrm>
        </p:grpSpPr>
        <p:sp>
          <p:nvSpPr>
            <p:cNvPr id="90278" name="Rectangle 166"/>
            <p:cNvSpPr>
              <a:spLocks noChangeArrowheads="1"/>
            </p:cNvSpPr>
            <p:nvPr/>
          </p:nvSpPr>
          <p:spPr bwMode="auto">
            <a:xfrm>
              <a:off x="992" y="2425"/>
              <a:ext cx="1687" cy="434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  <a:latin typeface="Arial" charset="0"/>
                </a:rPr>
                <a:t>Cache</a:t>
              </a:r>
            </a:p>
          </p:txBody>
        </p:sp>
        <p:sp>
          <p:nvSpPr>
            <p:cNvPr id="90279" name="Rectangle 167"/>
            <p:cNvSpPr>
              <a:spLocks noChangeArrowheads="1"/>
            </p:cNvSpPr>
            <p:nvPr/>
          </p:nvSpPr>
          <p:spPr bwMode="auto">
            <a:xfrm>
              <a:off x="2285" y="1935"/>
              <a:ext cx="394" cy="227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  <a:latin typeface="Arial" charset="0"/>
                </a:rPr>
                <a:t>ALU</a:t>
              </a:r>
            </a:p>
          </p:txBody>
        </p:sp>
        <p:sp>
          <p:nvSpPr>
            <p:cNvPr id="90280" name="Rectangle 168"/>
            <p:cNvSpPr>
              <a:spLocks noChangeArrowheads="1"/>
            </p:cNvSpPr>
            <p:nvPr/>
          </p:nvSpPr>
          <p:spPr bwMode="auto">
            <a:xfrm>
              <a:off x="992" y="1935"/>
              <a:ext cx="836" cy="463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  <a:latin typeface="Arial" charset="0"/>
                </a:rPr>
                <a:t>Control</a:t>
              </a:r>
            </a:p>
          </p:txBody>
        </p:sp>
        <p:sp>
          <p:nvSpPr>
            <p:cNvPr id="90281" name="Rectangle 169"/>
            <p:cNvSpPr>
              <a:spLocks noChangeArrowheads="1"/>
            </p:cNvSpPr>
            <p:nvPr/>
          </p:nvSpPr>
          <p:spPr bwMode="auto">
            <a:xfrm>
              <a:off x="2285" y="2178"/>
              <a:ext cx="394" cy="227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  <a:latin typeface="Arial" charset="0"/>
                </a:rPr>
                <a:t>ALU</a:t>
              </a:r>
            </a:p>
          </p:txBody>
        </p:sp>
        <p:sp>
          <p:nvSpPr>
            <p:cNvPr id="90282" name="Rectangle 170"/>
            <p:cNvSpPr>
              <a:spLocks noChangeArrowheads="1"/>
            </p:cNvSpPr>
            <p:nvPr/>
          </p:nvSpPr>
          <p:spPr bwMode="auto">
            <a:xfrm>
              <a:off x="1870" y="1935"/>
              <a:ext cx="394" cy="227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  <a:latin typeface="Arial" charset="0"/>
                </a:rPr>
                <a:t>ALU</a:t>
              </a:r>
            </a:p>
          </p:txBody>
        </p:sp>
        <p:sp>
          <p:nvSpPr>
            <p:cNvPr id="90283" name="Rectangle 171"/>
            <p:cNvSpPr>
              <a:spLocks noChangeArrowheads="1"/>
            </p:cNvSpPr>
            <p:nvPr/>
          </p:nvSpPr>
          <p:spPr bwMode="auto">
            <a:xfrm>
              <a:off x="1870" y="2178"/>
              <a:ext cx="394" cy="227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  <a:latin typeface="Arial" charset="0"/>
                </a:rPr>
                <a:t>ALU</a:t>
              </a:r>
            </a:p>
          </p:txBody>
        </p:sp>
        <p:sp>
          <p:nvSpPr>
            <p:cNvPr id="90284" name="Rectangle 172"/>
            <p:cNvSpPr>
              <a:spLocks noChangeArrowheads="1"/>
            </p:cNvSpPr>
            <p:nvPr/>
          </p:nvSpPr>
          <p:spPr bwMode="auto">
            <a:xfrm>
              <a:off x="991" y="2950"/>
              <a:ext cx="1687" cy="211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0" rIns="0" bIns="0" anchor="ctr"/>
            <a:lstStyle/>
            <a:p>
              <a:r>
                <a:rPr lang="en-US" sz="1200" b="1">
                  <a:solidFill>
                    <a:schemeClr val="bg1"/>
                  </a:solidFill>
                  <a:latin typeface="Arial" charset="0"/>
                </a:rPr>
                <a:t>DRAM</a:t>
              </a:r>
            </a:p>
          </p:txBody>
        </p:sp>
      </p:grpSp>
      <p:sp>
        <p:nvSpPr>
          <p:cNvPr id="90285" name="Text Box 173"/>
          <p:cNvSpPr txBox="1">
            <a:spLocks noChangeArrowheads="1"/>
          </p:cNvSpPr>
          <p:nvPr/>
        </p:nvSpPr>
        <p:spPr bwMode="auto">
          <a:xfrm>
            <a:off x="2133600" y="28956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Arial" charset="0"/>
              </a:rPr>
              <a:t>CPU</a:t>
            </a:r>
          </a:p>
        </p:txBody>
      </p:sp>
      <p:sp>
        <p:nvSpPr>
          <p:cNvPr id="90286" name="Text Box 174"/>
          <p:cNvSpPr txBox="1">
            <a:spLocks noChangeArrowheads="1"/>
          </p:cNvSpPr>
          <p:nvPr/>
        </p:nvSpPr>
        <p:spPr bwMode="auto">
          <a:xfrm>
            <a:off x="5943600" y="28194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Arial" charset="0"/>
              </a:rPr>
              <a:t>GPU</a:t>
            </a:r>
          </a:p>
        </p:txBody>
      </p:sp>
      <p:sp>
        <p:nvSpPr>
          <p:cNvPr id="90288" name="Rectangle 17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>
                <a:solidFill>
                  <a:schemeClr val="tx1"/>
                </a:solidFill>
              </a:rPr>
              <a:t>CPUs and GPUs have fundamentally different design philosophies</a:t>
            </a:r>
          </a:p>
        </p:txBody>
      </p:sp>
    </p:spTree>
    <p:extLst>
      <p:ext uri="{BB962C8B-B14F-4D97-AF65-F5344CB8AC3E}">
        <p14:creationId xmlns:p14="http://schemas.microsoft.com/office/powerpoint/2010/main" val="23439104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803" name="Group 3"/>
          <p:cNvGrpSpPr>
            <a:grpSpLocks/>
          </p:cNvGrpSpPr>
          <p:nvPr/>
        </p:nvGrpSpPr>
        <p:grpSpPr bwMode="auto">
          <a:xfrm>
            <a:off x="304800" y="1447800"/>
            <a:ext cx="8604250" cy="4497388"/>
            <a:chOff x="202" y="1141"/>
            <a:chExt cx="6503" cy="2550"/>
          </a:xfrm>
        </p:grpSpPr>
        <p:cxnSp>
          <p:nvCxnSpPr>
            <p:cNvPr id="76804" name="AutoShape 4"/>
            <p:cNvCxnSpPr>
              <a:cxnSpLocks noChangeShapeType="1"/>
            </p:cNvCxnSpPr>
            <p:nvPr/>
          </p:nvCxnSpPr>
          <p:spPr bwMode="auto">
            <a:xfrm>
              <a:off x="711" y="3400"/>
              <a:ext cx="0" cy="124"/>
            </a:xfrm>
            <a:prstGeom prst="straightConnector1">
              <a:avLst/>
            </a:prstGeom>
            <a:noFill/>
            <a:ln w="19050">
              <a:solidFill>
                <a:srgbClr val="C0C0C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6805" name="Rectangle 5"/>
            <p:cNvSpPr>
              <a:spLocks noChangeArrowheads="1"/>
            </p:cNvSpPr>
            <p:nvPr/>
          </p:nvSpPr>
          <p:spPr bwMode="auto">
            <a:xfrm>
              <a:off x="430" y="3242"/>
              <a:ext cx="563" cy="154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>
                  <a:solidFill>
                    <a:schemeClr val="bg1"/>
                  </a:solidFill>
                  <a:latin typeface="Arial" charset="0"/>
                  <a:cs typeface="Arial" charset="0"/>
                </a:rPr>
                <a:t>Load/store</a:t>
              </a:r>
            </a:p>
          </p:txBody>
        </p:sp>
        <p:sp>
          <p:nvSpPr>
            <p:cNvPr id="76806" name="Rectangle 6"/>
            <p:cNvSpPr>
              <a:spLocks noChangeArrowheads="1"/>
            </p:cNvSpPr>
            <p:nvPr/>
          </p:nvSpPr>
          <p:spPr bwMode="auto">
            <a:xfrm>
              <a:off x="209" y="3524"/>
              <a:ext cx="6496" cy="167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>
                  <a:solidFill>
                    <a:schemeClr val="bg1"/>
                  </a:solidFill>
                  <a:latin typeface="Arial" charset="0"/>
                  <a:cs typeface="Arial" charset="0"/>
                </a:rPr>
                <a:t>Global Memory</a:t>
              </a:r>
            </a:p>
          </p:txBody>
        </p:sp>
        <p:cxnSp>
          <p:nvCxnSpPr>
            <p:cNvPr id="76807" name="AutoShape 7"/>
            <p:cNvCxnSpPr>
              <a:cxnSpLocks noChangeShapeType="1"/>
            </p:cNvCxnSpPr>
            <p:nvPr/>
          </p:nvCxnSpPr>
          <p:spPr bwMode="auto">
            <a:xfrm>
              <a:off x="711" y="3043"/>
              <a:ext cx="0" cy="203"/>
            </a:xfrm>
            <a:prstGeom prst="straightConnector1">
              <a:avLst/>
            </a:prstGeom>
            <a:noFill/>
            <a:ln w="19050">
              <a:solidFill>
                <a:srgbClr val="C0C0C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6808" name="Rectangle 8"/>
            <p:cNvSpPr>
              <a:spLocks noChangeArrowheads="1"/>
            </p:cNvSpPr>
            <p:nvPr/>
          </p:nvSpPr>
          <p:spPr bwMode="auto">
            <a:xfrm>
              <a:off x="202" y="2817"/>
              <a:ext cx="364" cy="3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09" name="Rectangle 9"/>
            <p:cNvSpPr>
              <a:spLocks noChangeArrowheads="1"/>
            </p:cNvSpPr>
            <p:nvPr/>
          </p:nvSpPr>
          <p:spPr bwMode="auto">
            <a:xfrm>
              <a:off x="564" y="2817"/>
              <a:ext cx="364" cy="3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10" name="Rectangle 10"/>
            <p:cNvSpPr>
              <a:spLocks noChangeArrowheads="1"/>
            </p:cNvSpPr>
            <p:nvPr/>
          </p:nvSpPr>
          <p:spPr bwMode="auto">
            <a:xfrm>
              <a:off x="202" y="1963"/>
              <a:ext cx="726" cy="89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6811" name="Group 11"/>
            <p:cNvGrpSpPr>
              <a:grpSpLocks/>
            </p:cNvGrpSpPr>
            <p:nvPr/>
          </p:nvGrpSpPr>
          <p:grpSpPr bwMode="auto">
            <a:xfrm>
              <a:off x="231" y="1985"/>
              <a:ext cx="319" cy="456"/>
              <a:chOff x="533" y="394"/>
              <a:chExt cx="266" cy="507"/>
            </a:xfrm>
          </p:grpSpPr>
          <p:sp>
            <p:nvSpPr>
              <p:cNvPr id="76812" name="Rectangle 12"/>
              <p:cNvSpPr>
                <a:spLocks noChangeArrowheads="1"/>
              </p:cNvSpPr>
              <p:nvPr/>
            </p:nvSpPr>
            <p:spPr bwMode="auto">
              <a:xfrm>
                <a:off x="533" y="394"/>
                <a:ext cx="266" cy="507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13" name="Rectangle 13"/>
              <p:cNvSpPr>
                <a:spLocks noChangeArrowheads="1"/>
              </p:cNvSpPr>
              <p:nvPr/>
            </p:nvSpPr>
            <p:spPr bwMode="auto">
              <a:xfrm>
                <a:off x="558" y="418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solidFill>
                    <a:schemeClr val="bg1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76814" name="Rectangle 14"/>
              <p:cNvSpPr>
                <a:spLocks noChangeArrowheads="1"/>
              </p:cNvSpPr>
              <p:nvPr/>
            </p:nvSpPr>
            <p:spPr bwMode="auto">
              <a:xfrm>
                <a:off x="678" y="418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76815" name="Rectangle 15"/>
              <p:cNvSpPr>
                <a:spLocks noChangeArrowheads="1"/>
              </p:cNvSpPr>
              <p:nvPr/>
            </p:nvSpPr>
            <p:spPr bwMode="auto">
              <a:xfrm>
                <a:off x="558" y="539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76816" name="Rectangle 16"/>
              <p:cNvSpPr>
                <a:spLocks noChangeArrowheads="1"/>
              </p:cNvSpPr>
              <p:nvPr/>
            </p:nvSpPr>
            <p:spPr bwMode="auto">
              <a:xfrm>
                <a:off x="678" y="539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76817" name="Rectangle 17"/>
              <p:cNvSpPr>
                <a:spLocks noChangeArrowheads="1"/>
              </p:cNvSpPr>
              <p:nvPr/>
            </p:nvSpPr>
            <p:spPr bwMode="auto">
              <a:xfrm>
                <a:off x="558" y="660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76818" name="Rectangle 18"/>
              <p:cNvSpPr>
                <a:spLocks noChangeArrowheads="1"/>
              </p:cNvSpPr>
              <p:nvPr/>
            </p:nvSpPr>
            <p:spPr bwMode="auto">
              <a:xfrm>
                <a:off x="678" y="660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76819" name="Rectangle 19"/>
              <p:cNvSpPr>
                <a:spLocks noChangeArrowheads="1"/>
              </p:cNvSpPr>
              <p:nvPr/>
            </p:nvSpPr>
            <p:spPr bwMode="auto">
              <a:xfrm>
                <a:off x="558" y="781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76820" name="Rectangle 20"/>
              <p:cNvSpPr>
                <a:spLocks noChangeArrowheads="1"/>
              </p:cNvSpPr>
              <p:nvPr/>
            </p:nvSpPr>
            <p:spPr bwMode="auto">
              <a:xfrm>
                <a:off x="678" y="781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76821" name="Group 21"/>
            <p:cNvGrpSpPr>
              <a:grpSpLocks/>
            </p:cNvGrpSpPr>
            <p:nvPr/>
          </p:nvGrpSpPr>
          <p:grpSpPr bwMode="auto">
            <a:xfrm>
              <a:off x="580" y="1985"/>
              <a:ext cx="319" cy="456"/>
              <a:chOff x="533" y="394"/>
              <a:chExt cx="266" cy="507"/>
            </a:xfrm>
          </p:grpSpPr>
          <p:sp>
            <p:nvSpPr>
              <p:cNvPr id="76822" name="Rectangle 22"/>
              <p:cNvSpPr>
                <a:spLocks noChangeArrowheads="1"/>
              </p:cNvSpPr>
              <p:nvPr/>
            </p:nvSpPr>
            <p:spPr bwMode="auto">
              <a:xfrm>
                <a:off x="533" y="394"/>
                <a:ext cx="266" cy="507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23" name="Rectangle 23"/>
              <p:cNvSpPr>
                <a:spLocks noChangeArrowheads="1"/>
              </p:cNvSpPr>
              <p:nvPr/>
            </p:nvSpPr>
            <p:spPr bwMode="auto">
              <a:xfrm>
                <a:off x="558" y="418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solidFill>
                    <a:schemeClr val="bg1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76824" name="Rectangle 24"/>
              <p:cNvSpPr>
                <a:spLocks noChangeArrowheads="1"/>
              </p:cNvSpPr>
              <p:nvPr/>
            </p:nvSpPr>
            <p:spPr bwMode="auto">
              <a:xfrm>
                <a:off x="678" y="418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76825" name="Rectangle 25"/>
              <p:cNvSpPr>
                <a:spLocks noChangeArrowheads="1"/>
              </p:cNvSpPr>
              <p:nvPr/>
            </p:nvSpPr>
            <p:spPr bwMode="auto">
              <a:xfrm>
                <a:off x="558" y="539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76826" name="Rectangle 26"/>
              <p:cNvSpPr>
                <a:spLocks noChangeArrowheads="1"/>
              </p:cNvSpPr>
              <p:nvPr/>
            </p:nvSpPr>
            <p:spPr bwMode="auto">
              <a:xfrm>
                <a:off x="678" y="539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76827" name="Rectangle 27"/>
              <p:cNvSpPr>
                <a:spLocks noChangeArrowheads="1"/>
              </p:cNvSpPr>
              <p:nvPr/>
            </p:nvSpPr>
            <p:spPr bwMode="auto">
              <a:xfrm>
                <a:off x="558" y="660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76828" name="Rectangle 28"/>
              <p:cNvSpPr>
                <a:spLocks noChangeArrowheads="1"/>
              </p:cNvSpPr>
              <p:nvPr/>
            </p:nvSpPr>
            <p:spPr bwMode="auto">
              <a:xfrm>
                <a:off x="678" y="660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76829" name="Rectangle 29"/>
              <p:cNvSpPr>
                <a:spLocks noChangeArrowheads="1"/>
              </p:cNvSpPr>
              <p:nvPr/>
            </p:nvSpPr>
            <p:spPr bwMode="auto">
              <a:xfrm>
                <a:off x="558" y="781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76830" name="Rectangle 30"/>
              <p:cNvSpPr>
                <a:spLocks noChangeArrowheads="1"/>
              </p:cNvSpPr>
              <p:nvPr/>
            </p:nvSpPr>
            <p:spPr bwMode="auto">
              <a:xfrm>
                <a:off x="678" y="781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76831" name="Rectangle 31"/>
            <p:cNvSpPr>
              <a:spLocks noChangeArrowheads="1"/>
            </p:cNvSpPr>
            <p:nvPr/>
          </p:nvSpPr>
          <p:spPr bwMode="auto">
            <a:xfrm rot="5400000">
              <a:off x="456" y="2236"/>
              <a:ext cx="217" cy="668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6832" name="AutoShape 32"/>
            <p:cNvCxnSpPr>
              <a:cxnSpLocks noChangeShapeType="1"/>
              <a:stCxn id="76839" idx="2"/>
              <a:endCxn id="76838" idx="0"/>
            </p:cNvCxnSpPr>
            <p:nvPr/>
          </p:nvCxnSpPr>
          <p:spPr bwMode="auto">
            <a:xfrm>
              <a:off x="2087" y="1254"/>
              <a:ext cx="0" cy="120"/>
            </a:xfrm>
            <a:prstGeom prst="straightConnector1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6833" name="AutoShape 33"/>
            <p:cNvCxnSpPr>
              <a:cxnSpLocks noChangeShapeType="1"/>
              <a:stCxn id="76838" idx="2"/>
              <a:endCxn id="76837" idx="0"/>
            </p:cNvCxnSpPr>
            <p:nvPr/>
          </p:nvCxnSpPr>
          <p:spPr bwMode="auto">
            <a:xfrm>
              <a:off x="2087" y="1488"/>
              <a:ext cx="4" cy="106"/>
            </a:xfrm>
            <a:prstGeom prst="straightConnector1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6834" name="AutoShape 34"/>
            <p:cNvCxnSpPr>
              <a:cxnSpLocks noChangeShapeType="1"/>
              <a:stCxn id="76810" idx="0"/>
            </p:cNvCxnSpPr>
            <p:nvPr/>
          </p:nvCxnSpPr>
          <p:spPr bwMode="auto">
            <a:xfrm rot="5400000" flipV="1">
              <a:off x="3309" y="-781"/>
              <a:ext cx="1" cy="5489"/>
            </a:xfrm>
            <a:prstGeom prst="bentConnector3">
              <a:avLst>
                <a:gd name="adj1" fmla="val -10500000"/>
              </a:avLst>
            </a:prstGeom>
            <a:noFill/>
            <a:ln w="19050">
              <a:solidFill>
                <a:srgbClr val="98BC00"/>
              </a:solidFill>
              <a:miter lim="800000"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6835" name="AutoShape 35"/>
            <p:cNvCxnSpPr>
              <a:cxnSpLocks noChangeShapeType="1"/>
              <a:stCxn id="76837" idx="2"/>
            </p:cNvCxnSpPr>
            <p:nvPr/>
          </p:nvCxnSpPr>
          <p:spPr bwMode="auto">
            <a:xfrm>
              <a:off x="2091" y="1742"/>
              <a:ext cx="0" cy="114"/>
            </a:xfrm>
            <a:prstGeom prst="straightConnector1">
              <a:avLst/>
            </a:prstGeom>
            <a:noFill/>
            <a:ln w="19050">
              <a:solidFill>
                <a:srgbClr val="98B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6836" name="AutoShape 36"/>
            <p:cNvCxnSpPr>
              <a:cxnSpLocks noChangeShapeType="1"/>
              <a:stCxn id="76809" idx="2"/>
              <a:endCxn id="76837" idx="3"/>
            </p:cNvCxnSpPr>
            <p:nvPr/>
          </p:nvCxnSpPr>
          <p:spPr bwMode="auto">
            <a:xfrm rot="5400000" flipH="1" flipV="1">
              <a:off x="1150" y="1264"/>
              <a:ext cx="1182" cy="1989"/>
            </a:xfrm>
            <a:prstGeom prst="bentConnector4">
              <a:avLst>
                <a:gd name="adj1" fmla="val -9560"/>
                <a:gd name="adj2" fmla="val 292106"/>
              </a:avLst>
            </a:prstGeom>
            <a:noFill/>
            <a:ln w="19050">
              <a:solidFill>
                <a:srgbClr val="98BC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6837" name="Rectangle 37"/>
            <p:cNvSpPr>
              <a:spLocks noChangeArrowheads="1"/>
            </p:cNvSpPr>
            <p:nvPr/>
          </p:nvSpPr>
          <p:spPr bwMode="auto">
            <a:xfrm>
              <a:off x="1447" y="1594"/>
              <a:ext cx="1288" cy="148"/>
            </a:xfrm>
            <a:prstGeom prst="rect">
              <a:avLst/>
            </a:prstGeom>
            <a:solidFill>
              <a:srgbClr val="F29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 b="1">
                  <a:solidFill>
                    <a:srgbClr val="080808"/>
                  </a:solidFill>
                  <a:latin typeface="Arial" charset="0"/>
                  <a:cs typeface="Arial" charset="0"/>
                </a:rPr>
                <a:t>Thread Execution Manager</a:t>
              </a:r>
            </a:p>
          </p:txBody>
        </p:sp>
        <p:sp>
          <p:nvSpPr>
            <p:cNvPr id="76838" name="Rectangle 38"/>
            <p:cNvSpPr>
              <a:spLocks noChangeArrowheads="1"/>
            </p:cNvSpPr>
            <p:nvPr/>
          </p:nvSpPr>
          <p:spPr bwMode="auto">
            <a:xfrm>
              <a:off x="1513" y="1374"/>
              <a:ext cx="1148" cy="114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>
                  <a:solidFill>
                    <a:srgbClr val="080808"/>
                  </a:solidFill>
                  <a:latin typeface="Arial" charset="0"/>
                  <a:cs typeface="Arial" charset="0"/>
                </a:rPr>
                <a:t>Input Assembler</a:t>
              </a:r>
            </a:p>
          </p:txBody>
        </p:sp>
        <p:sp>
          <p:nvSpPr>
            <p:cNvPr id="76839" name="Rectangle 39"/>
            <p:cNvSpPr>
              <a:spLocks noChangeArrowheads="1"/>
            </p:cNvSpPr>
            <p:nvPr/>
          </p:nvSpPr>
          <p:spPr bwMode="auto">
            <a:xfrm>
              <a:off x="1513" y="1141"/>
              <a:ext cx="1148" cy="113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>
                  <a:solidFill>
                    <a:srgbClr val="080808"/>
                  </a:solidFill>
                  <a:latin typeface="Arial" charset="0"/>
                  <a:cs typeface="Arial" charset="0"/>
                </a:rPr>
                <a:t>Host</a:t>
              </a:r>
            </a:p>
          </p:txBody>
        </p:sp>
        <p:cxnSp>
          <p:nvCxnSpPr>
            <p:cNvPr id="76840" name="AutoShape 40"/>
            <p:cNvCxnSpPr>
              <a:cxnSpLocks noChangeShapeType="1"/>
            </p:cNvCxnSpPr>
            <p:nvPr/>
          </p:nvCxnSpPr>
          <p:spPr bwMode="auto">
            <a:xfrm>
              <a:off x="565" y="2856"/>
              <a:ext cx="0" cy="187"/>
            </a:xfrm>
            <a:prstGeom prst="straightConnector1">
              <a:avLst/>
            </a:prstGeom>
            <a:noFill/>
            <a:ln w="19050">
              <a:solidFill>
                <a:srgbClr val="FF99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6841" name="AutoShape 41"/>
            <p:cNvCxnSpPr>
              <a:cxnSpLocks noChangeShapeType="1"/>
            </p:cNvCxnSpPr>
            <p:nvPr/>
          </p:nvCxnSpPr>
          <p:spPr bwMode="auto">
            <a:xfrm>
              <a:off x="747" y="2856"/>
              <a:ext cx="1" cy="104"/>
            </a:xfrm>
            <a:prstGeom prst="straightConnector1">
              <a:avLst/>
            </a:prstGeom>
            <a:noFill/>
            <a:ln w="19050">
              <a:solidFill>
                <a:srgbClr val="98B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6842" name="AutoShape 42"/>
            <p:cNvCxnSpPr>
              <a:cxnSpLocks noChangeShapeType="1"/>
            </p:cNvCxnSpPr>
            <p:nvPr/>
          </p:nvCxnSpPr>
          <p:spPr bwMode="auto">
            <a:xfrm>
              <a:off x="1346" y="2856"/>
              <a:ext cx="0" cy="187"/>
            </a:xfrm>
            <a:prstGeom prst="straightConnector1">
              <a:avLst/>
            </a:prstGeom>
            <a:noFill/>
            <a:ln w="19050">
              <a:solidFill>
                <a:srgbClr val="DDDDDD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6843" name="AutoShape 43"/>
            <p:cNvCxnSpPr>
              <a:cxnSpLocks noChangeShapeType="1"/>
            </p:cNvCxnSpPr>
            <p:nvPr/>
          </p:nvCxnSpPr>
          <p:spPr bwMode="auto">
            <a:xfrm>
              <a:off x="1528" y="2856"/>
              <a:ext cx="1" cy="104"/>
            </a:xfrm>
            <a:prstGeom prst="straightConnector1">
              <a:avLst/>
            </a:prstGeom>
            <a:noFill/>
            <a:ln w="19050">
              <a:solidFill>
                <a:srgbClr val="98B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6844" name="AutoShape 44"/>
            <p:cNvCxnSpPr>
              <a:cxnSpLocks noChangeShapeType="1"/>
            </p:cNvCxnSpPr>
            <p:nvPr/>
          </p:nvCxnSpPr>
          <p:spPr bwMode="auto">
            <a:xfrm>
              <a:off x="2135" y="2856"/>
              <a:ext cx="0" cy="187"/>
            </a:xfrm>
            <a:prstGeom prst="straightConnector1">
              <a:avLst/>
            </a:prstGeom>
            <a:noFill/>
            <a:ln w="19050">
              <a:solidFill>
                <a:srgbClr val="DDDDDD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6845" name="AutoShape 45"/>
            <p:cNvCxnSpPr>
              <a:cxnSpLocks noChangeShapeType="1"/>
            </p:cNvCxnSpPr>
            <p:nvPr/>
          </p:nvCxnSpPr>
          <p:spPr bwMode="auto">
            <a:xfrm>
              <a:off x="2316" y="2856"/>
              <a:ext cx="1" cy="104"/>
            </a:xfrm>
            <a:prstGeom prst="straightConnector1">
              <a:avLst/>
            </a:prstGeom>
            <a:noFill/>
            <a:ln w="19050">
              <a:solidFill>
                <a:srgbClr val="98B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6846" name="AutoShape 46"/>
            <p:cNvCxnSpPr>
              <a:cxnSpLocks noChangeShapeType="1"/>
            </p:cNvCxnSpPr>
            <p:nvPr/>
          </p:nvCxnSpPr>
          <p:spPr bwMode="auto">
            <a:xfrm>
              <a:off x="2918" y="2856"/>
              <a:ext cx="0" cy="187"/>
            </a:xfrm>
            <a:prstGeom prst="straightConnector1">
              <a:avLst/>
            </a:prstGeom>
            <a:noFill/>
            <a:ln w="19050">
              <a:solidFill>
                <a:srgbClr val="DDDDDD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6847" name="AutoShape 47"/>
            <p:cNvCxnSpPr>
              <a:cxnSpLocks noChangeShapeType="1"/>
            </p:cNvCxnSpPr>
            <p:nvPr/>
          </p:nvCxnSpPr>
          <p:spPr bwMode="auto">
            <a:xfrm>
              <a:off x="3100" y="2856"/>
              <a:ext cx="1" cy="104"/>
            </a:xfrm>
            <a:prstGeom prst="straightConnector1">
              <a:avLst/>
            </a:prstGeom>
            <a:noFill/>
            <a:ln w="19050">
              <a:solidFill>
                <a:srgbClr val="98B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6848" name="AutoShape 48"/>
            <p:cNvCxnSpPr>
              <a:cxnSpLocks noChangeShapeType="1"/>
            </p:cNvCxnSpPr>
            <p:nvPr/>
          </p:nvCxnSpPr>
          <p:spPr bwMode="auto">
            <a:xfrm>
              <a:off x="3698" y="2856"/>
              <a:ext cx="0" cy="187"/>
            </a:xfrm>
            <a:prstGeom prst="straightConnector1">
              <a:avLst/>
            </a:prstGeom>
            <a:noFill/>
            <a:ln w="19050">
              <a:solidFill>
                <a:srgbClr val="DDDDDD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6849" name="AutoShape 49"/>
            <p:cNvCxnSpPr>
              <a:cxnSpLocks noChangeShapeType="1"/>
            </p:cNvCxnSpPr>
            <p:nvPr/>
          </p:nvCxnSpPr>
          <p:spPr bwMode="auto">
            <a:xfrm>
              <a:off x="3880" y="2856"/>
              <a:ext cx="1" cy="104"/>
            </a:xfrm>
            <a:prstGeom prst="straightConnector1">
              <a:avLst/>
            </a:prstGeom>
            <a:noFill/>
            <a:ln w="19050">
              <a:solidFill>
                <a:srgbClr val="98B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6850" name="AutoShape 50"/>
            <p:cNvCxnSpPr>
              <a:cxnSpLocks noChangeShapeType="1"/>
            </p:cNvCxnSpPr>
            <p:nvPr/>
          </p:nvCxnSpPr>
          <p:spPr bwMode="auto">
            <a:xfrm>
              <a:off x="4487" y="2856"/>
              <a:ext cx="0" cy="187"/>
            </a:xfrm>
            <a:prstGeom prst="straightConnector1">
              <a:avLst/>
            </a:prstGeom>
            <a:noFill/>
            <a:ln w="19050">
              <a:solidFill>
                <a:srgbClr val="DDDDDD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6851" name="AutoShape 51"/>
            <p:cNvCxnSpPr>
              <a:cxnSpLocks noChangeShapeType="1"/>
            </p:cNvCxnSpPr>
            <p:nvPr/>
          </p:nvCxnSpPr>
          <p:spPr bwMode="auto">
            <a:xfrm>
              <a:off x="4668" y="2856"/>
              <a:ext cx="1" cy="104"/>
            </a:xfrm>
            <a:prstGeom prst="straightConnector1">
              <a:avLst/>
            </a:prstGeom>
            <a:noFill/>
            <a:ln w="19050">
              <a:solidFill>
                <a:srgbClr val="98B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6852" name="AutoShape 52"/>
            <p:cNvCxnSpPr>
              <a:cxnSpLocks noChangeShapeType="1"/>
            </p:cNvCxnSpPr>
            <p:nvPr/>
          </p:nvCxnSpPr>
          <p:spPr bwMode="auto">
            <a:xfrm>
              <a:off x="5266" y="2856"/>
              <a:ext cx="0" cy="187"/>
            </a:xfrm>
            <a:prstGeom prst="straightConnector1">
              <a:avLst/>
            </a:prstGeom>
            <a:noFill/>
            <a:ln w="19050">
              <a:solidFill>
                <a:srgbClr val="DDDDDD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6853" name="AutoShape 53"/>
            <p:cNvCxnSpPr>
              <a:cxnSpLocks noChangeShapeType="1"/>
            </p:cNvCxnSpPr>
            <p:nvPr/>
          </p:nvCxnSpPr>
          <p:spPr bwMode="auto">
            <a:xfrm>
              <a:off x="5448" y="2856"/>
              <a:ext cx="1" cy="104"/>
            </a:xfrm>
            <a:prstGeom prst="straightConnector1">
              <a:avLst/>
            </a:prstGeom>
            <a:noFill/>
            <a:ln w="19050">
              <a:solidFill>
                <a:srgbClr val="98B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6854" name="AutoShape 54"/>
            <p:cNvCxnSpPr>
              <a:cxnSpLocks noChangeShapeType="1"/>
            </p:cNvCxnSpPr>
            <p:nvPr/>
          </p:nvCxnSpPr>
          <p:spPr bwMode="auto">
            <a:xfrm>
              <a:off x="6054" y="2856"/>
              <a:ext cx="0" cy="187"/>
            </a:xfrm>
            <a:prstGeom prst="straightConnector1">
              <a:avLst/>
            </a:prstGeom>
            <a:noFill/>
            <a:ln w="19050">
              <a:solidFill>
                <a:srgbClr val="C0C0C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6855" name="AutoShape 55"/>
            <p:cNvCxnSpPr>
              <a:cxnSpLocks noChangeShapeType="1"/>
            </p:cNvCxnSpPr>
            <p:nvPr/>
          </p:nvCxnSpPr>
          <p:spPr bwMode="auto">
            <a:xfrm>
              <a:off x="6235" y="2856"/>
              <a:ext cx="1" cy="104"/>
            </a:xfrm>
            <a:prstGeom prst="straightConnector1">
              <a:avLst/>
            </a:prstGeom>
            <a:noFill/>
            <a:ln w="19050">
              <a:solidFill>
                <a:srgbClr val="98B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6856" name="AutoShape 56"/>
            <p:cNvCxnSpPr>
              <a:cxnSpLocks noChangeShapeType="1"/>
            </p:cNvCxnSpPr>
            <p:nvPr/>
          </p:nvCxnSpPr>
          <p:spPr bwMode="auto">
            <a:xfrm flipH="1">
              <a:off x="3702" y="1874"/>
              <a:ext cx="1" cy="89"/>
            </a:xfrm>
            <a:prstGeom prst="straightConnector1">
              <a:avLst/>
            </a:prstGeom>
            <a:noFill/>
            <a:ln w="19050">
              <a:solidFill>
                <a:srgbClr val="98B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6857" name="AutoShape 57"/>
            <p:cNvCxnSpPr>
              <a:cxnSpLocks noChangeShapeType="1"/>
            </p:cNvCxnSpPr>
            <p:nvPr/>
          </p:nvCxnSpPr>
          <p:spPr bwMode="auto">
            <a:xfrm flipH="1">
              <a:off x="2918" y="1874"/>
              <a:ext cx="2" cy="89"/>
            </a:xfrm>
            <a:prstGeom prst="straightConnector1">
              <a:avLst/>
            </a:prstGeom>
            <a:noFill/>
            <a:ln w="19050">
              <a:solidFill>
                <a:srgbClr val="98B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6858" name="AutoShape 58"/>
            <p:cNvCxnSpPr>
              <a:cxnSpLocks noChangeShapeType="1"/>
            </p:cNvCxnSpPr>
            <p:nvPr/>
          </p:nvCxnSpPr>
          <p:spPr bwMode="auto">
            <a:xfrm flipH="1">
              <a:off x="4485" y="1874"/>
              <a:ext cx="2" cy="89"/>
            </a:xfrm>
            <a:prstGeom prst="straightConnector1">
              <a:avLst/>
            </a:prstGeom>
            <a:noFill/>
            <a:ln w="19050">
              <a:solidFill>
                <a:srgbClr val="98B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6859" name="AutoShape 59"/>
            <p:cNvCxnSpPr>
              <a:cxnSpLocks noChangeShapeType="1"/>
            </p:cNvCxnSpPr>
            <p:nvPr/>
          </p:nvCxnSpPr>
          <p:spPr bwMode="auto">
            <a:xfrm flipH="1">
              <a:off x="2134" y="1874"/>
              <a:ext cx="1" cy="89"/>
            </a:xfrm>
            <a:prstGeom prst="straightConnector1">
              <a:avLst/>
            </a:prstGeom>
            <a:noFill/>
            <a:ln w="19050">
              <a:solidFill>
                <a:srgbClr val="98B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6860" name="AutoShape 60"/>
            <p:cNvCxnSpPr>
              <a:cxnSpLocks noChangeShapeType="1"/>
            </p:cNvCxnSpPr>
            <p:nvPr/>
          </p:nvCxnSpPr>
          <p:spPr bwMode="auto">
            <a:xfrm flipH="1">
              <a:off x="1348" y="1874"/>
              <a:ext cx="1" cy="89"/>
            </a:xfrm>
            <a:prstGeom prst="straightConnector1">
              <a:avLst/>
            </a:prstGeom>
            <a:noFill/>
            <a:ln w="19050">
              <a:solidFill>
                <a:srgbClr val="98B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6861" name="AutoShape 61"/>
            <p:cNvCxnSpPr>
              <a:cxnSpLocks noChangeShapeType="1"/>
            </p:cNvCxnSpPr>
            <p:nvPr/>
          </p:nvCxnSpPr>
          <p:spPr bwMode="auto">
            <a:xfrm flipH="1">
              <a:off x="5267" y="1874"/>
              <a:ext cx="1" cy="89"/>
            </a:xfrm>
            <a:prstGeom prst="straightConnector1">
              <a:avLst/>
            </a:prstGeom>
            <a:noFill/>
            <a:ln w="19050">
              <a:solidFill>
                <a:srgbClr val="98B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6862" name="Rectangle 62"/>
            <p:cNvSpPr>
              <a:spLocks noChangeArrowheads="1"/>
            </p:cNvSpPr>
            <p:nvPr/>
          </p:nvSpPr>
          <p:spPr bwMode="auto">
            <a:xfrm>
              <a:off x="977" y="1963"/>
              <a:ext cx="726" cy="89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6863" name="Group 63"/>
            <p:cNvGrpSpPr>
              <a:grpSpLocks/>
            </p:cNvGrpSpPr>
            <p:nvPr/>
          </p:nvGrpSpPr>
          <p:grpSpPr bwMode="auto">
            <a:xfrm>
              <a:off x="1006" y="1985"/>
              <a:ext cx="319" cy="456"/>
              <a:chOff x="533" y="394"/>
              <a:chExt cx="266" cy="507"/>
            </a:xfrm>
          </p:grpSpPr>
          <p:sp>
            <p:nvSpPr>
              <p:cNvPr id="76864" name="Rectangle 64"/>
              <p:cNvSpPr>
                <a:spLocks noChangeArrowheads="1"/>
              </p:cNvSpPr>
              <p:nvPr/>
            </p:nvSpPr>
            <p:spPr bwMode="auto">
              <a:xfrm>
                <a:off x="533" y="394"/>
                <a:ext cx="266" cy="507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65" name="Rectangle 65"/>
              <p:cNvSpPr>
                <a:spLocks noChangeArrowheads="1"/>
              </p:cNvSpPr>
              <p:nvPr/>
            </p:nvSpPr>
            <p:spPr bwMode="auto">
              <a:xfrm>
                <a:off x="558" y="418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solidFill>
                    <a:schemeClr val="bg1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76866" name="Rectangle 66"/>
              <p:cNvSpPr>
                <a:spLocks noChangeArrowheads="1"/>
              </p:cNvSpPr>
              <p:nvPr/>
            </p:nvSpPr>
            <p:spPr bwMode="auto">
              <a:xfrm>
                <a:off x="678" y="418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76867" name="Rectangle 67"/>
              <p:cNvSpPr>
                <a:spLocks noChangeArrowheads="1"/>
              </p:cNvSpPr>
              <p:nvPr/>
            </p:nvSpPr>
            <p:spPr bwMode="auto">
              <a:xfrm>
                <a:off x="558" y="539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76868" name="Rectangle 68"/>
              <p:cNvSpPr>
                <a:spLocks noChangeArrowheads="1"/>
              </p:cNvSpPr>
              <p:nvPr/>
            </p:nvSpPr>
            <p:spPr bwMode="auto">
              <a:xfrm>
                <a:off x="678" y="539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76869" name="Rectangle 69"/>
              <p:cNvSpPr>
                <a:spLocks noChangeArrowheads="1"/>
              </p:cNvSpPr>
              <p:nvPr/>
            </p:nvSpPr>
            <p:spPr bwMode="auto">
              <a:xfrm>
                <a:off x="558" y="660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76870" name="Rectangle 70"/>
              <p:cNvSpPr>
                <a:spLocks noChangeArrowheads="1"/>
              </p:cNvSpPr>
              <p:nvPr/>
            </p:nvSpPr>
            <p:spPr bwMode="auto">
              <a:xfrm>
                <a:off x="678" y="660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76871" name="Rectangle 71"/>
              <p:cNvSpPr>
                <a:spLocks noChangeArrowheads="1"/>
              </p:cNvSpPr>
              <p:nvPr/>
            </p:nvSpPr>
            <p:spPr bwMode="auto">
              <a:xfrm>
                <a:off x="558" y="781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76872" name="Rectangle 72"/>
              <p:cNvSpPr>
                <a:spLocks noChangeArrowheads="1"/>
              </p:cNvSpPr>
              <p:nvPr/>
            </p:nvSpPr>
            <p:spPr bwMode="auto">
              <a:xfrm>
                <a:off x="678" y="781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76873" name="Group 73"/>
            <p:cNvGrpSpPr>
              <a:grpSpLocks/>
            </p:cNvGrpSpPr>
            <p:nvPr/>
          </p:nvGrpSpPr>
          <p:grpSpPr bwMode="auto">
            <a:xfrm>
              <a:off x="1355" y="1985"/>
              <a:ext cx="319" cy="456"/>
              <a:chOff x="533" y="394"/>
              <a:chExt cx="266" cy="507"/>
            </a:xfrm>
          </p:grpSpPr>
          <p:sp>
            <p:nvSpPr>
              <p:cNvPr id="76874" name="Rectangle 74"/>
              <p:cNvSpPr>
                <a:spLocks noChangeArrowheads="1"/>
              </p:cNvSpPr>
              <p:nvPr/>
            </p:nvSpPr>
            <p:spPr bwMode="auto">
              <a:xfrm>
                <a:off x="533" y="394"/>
                <a:ext cx="266" cy="507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75" name="Rectangle 75"/>
              <p:cNvSpPr>
                <a:spLocks noChangeArrowheads="1"/>
              </p:cNvSpPr>
              <p:nvPr/>
            </p:nvSpPr>
            <p:spPr bwMode="auto">
              <a:xfrm>
                <a:off x="558" y="418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solidFill>
                    <a:schemeClr val="bg1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76876" name="Rectangle 76"/>
              <p:cNvSpPr>
                <a:spLocks noChangeArrowheads="1"/>
              </p:cNvSpPr>
              <p:nvPr/>
            </p:nvSpPr>
            <p:spPr bwMode="auto">
              <a:xfrm>
                <a:off x="678" y="418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76877" name="Rectangle 77"/>
              <p:cNvSpPr>
                <a:spLocks noChangeArrowheads="1"/>
              </p:cNvSpPr>
              <p:nvPr/>
            </p:nvSpPr>
            <p:spPr bwMode="auto">
              <a:xfrm>
                <a:off x="558" y="539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76878" name="Rectangle 78"/>
              <p:cNvSpPr>
                <a:spLocks noChangeArrowheads="1"/>
              </p:cNvSpPr>
              <p:nvPr/>
            </p:nvSpPr>
            <p:spPr bwMode="auto">
              <a:xfrm>
                <a:off x="678" y="539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76879" name="Rectangle 79"/>
              <p:cNvSpPr>
                <a:spLocks noChangeArrowheads="1"/>
              </p:cNvSpPr>
              <p:nvPr/>
            </p:nvSpPr>
            <p:spPr bwMode="auto">
              <a:xfrm>
                <a:off x="558" y="660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76880" name="Rectangle 80"/>
              <p:cNvSpPr>
                <a:spLocks noChangeArrowheads="1"/>
              </p:cNvSpPr>
              <p:nvPr/>
            </p:nvSpPr>
            <p:spPr bwMode="auto">
              <a:xfrm>
                <a:off x="678" y="660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76881" name="Rectangle 81"/>
              <p:cNvSpPr>
                <a:spLocks noChangeArrowheads="1"/>
              </p:cNvSpPr>
              <p:nvPr/>
            </p:nvSpPr>
            <p:spPr bwMode="auto">
              <a:xfrm>
                <a:off x="558" y="781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76882" name="Rectangle 82"/>
              <p:cNvSpPr>
                <a:spLocks noChangeArrowheads="1"/>
              </p:cNvSpPr>
              <p:nvPr/>
            </p:nvSpPr>
            <p:spPr bwMode="auto">
              <a:xfrm>
                <a:off x="678" y="781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76883" name="Rectangle 83"/>
            <p:cNvSpPr>
              <a:spLocks noChangeArrowheads="1"/>
            </p:cNvSpPr>
            <p:nvPr/>
          </p:nvSpPr>
          <p:spPr bwMode="auto">
            <a:xfrm>
              <a:off x="1768" y="2824"/>
              <a:ext cx="363" cy="3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84" name="Rectangle 84"/>
            <p:cNvSpPr>
              <a:spLocks noChangeArrowheads="1"/>
            </p:cNvSpPr>
            <p:nvPr/>
          </p:nvSpPr>
          <p:spPr bwMode="auto">
            <a:xfrm>
              <a:off x="2130" y="2824"/>
              <a:ext cx="364" cy="3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85" name="Rectangle 85"/>
            <p:cNvSpPr>
              <a:spLocks noChangeArrowheads="1"/>
            </p:cNvSpPr>
            <p:nvPr/>
          </p:nvSpPr>
          <p:spPr bwMode="auto">
            <a:xfrm>
              <a:off x="1768" y="1964"/>
              <a:ext cx="726" cy="89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6886" name="Group 86"/>
            <p:cNvGrpSpPr>
              <a:grpSpLocks/>
            </p:cNvGrpSpPr>
            <p:nvPr/>
          </p:nvGrpSpPr>
          <p:grpSpPr bwMode="auto">
            <a:xfrm>
              <a:off x="1797" y="1986"/>
              <a:ext cx="319" cy="456"/>
              <a:chOff x="533" y="394"/>
              <a:chExt cx="266" cy="507"/>
            </a:xfrm>
          </p:grpSpPr>
          <p:sp>
            <p:nvSpPr>
              <p:cNvPr id="76887" name="Rectangle 87"/>
              <p:cNvSpPr>
                <a:spLocks noChangeArrowheads="1"/>
              </p:cNvSpPr>
              <p:nvPr/>
            </p:nvSpPr>
            <p:spPr bwMode="auto">
              <a:xfrm>
                <a:off x="533" y="394"/>
                <a:ext cx="266" cy="507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88" name="Rectangle 88"/>
              <p:cNvSpPr>
                <a:spLocks noChangeArrowheads="1"/>
              </p:cNvSpPr>
              <p:nvPr/>
            </p:nvSpPr>
            <p:spPr bwMode="auto">
              <a:xfrm>
                <a:off x="558" y="418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solidFill>
                    <a:schemeClr val="bg1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76889" name="Rectangle 89"/>
              <p:cNvSpPr>
                <a:spLocks noChangeArrowheads="1"/>
              </p:cNvSpPr>
              <p:nvPr/>
            </p:nvSpPr>
            <p:spPr bwMode="auto">
              <a:xfrm>
                <a:off x="678" y="418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76890" name="Rectangle 90"/>
              <p:cNvSpPr>
                <a:spLocks noChangeArrowheads="1"/>
              </p:cNvSpPr>
              <p:nvPr/>
            </p:nvSpPr>
            <p:spPr bwMode="auto">
              <a:xfrm>
                <a:off x="558" y="539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76891" name="Rectangle 91"/>
              <p:cNvSpPr>
                <a:spLocks noChangeArrowheads="1"/>
              </p:cNvSpPr>
              <p:nvPr/>
            </p:nvSpPr>
            <p:spPr bwMode="auto">
              <a:xfrm>
                <a:off x="678" y="539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76892" name="Rectangle 92"/>
              <p:cNvSpPr>
                <a:spLocks noChangeArrowheads="1"/>
              </p:cNvSpPr>
              <p:nvPr/>
            </p:nvSpPr>
            <p:spPr bwMode="auto">
              <a:xfrm>
                <a:off x="558" y="660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76893" name="Rectangle 93"/>
              <p:cNvSpPr>
                <a:spLocks noChangeArrowheads="1"/>
              </p:cNvSpPr>
              <p:nvPr/>
            </p:nvSpPr>
            <p:spPr bwMode="auto">
              <a:xfrm>
                <a:off x="678" y="660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76894" name="Rectangle 94"/>
              <p:cNvSpPr>
                <a:spLocks noChangeArrowheads="1"/>
              </p:cNvSpPr>
              <p:nvPr/>
            </p:nvSpPr>
            <p:spPr bwMode="auto">
              <a:xfrm>
                <a:off x="558" y="781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76895" name="Rectangle 95"/>
              <p:cNvSpPr>
                <a:spLocks noChangeArrowheads="1"/>
              </p:cNvSpPr>
              <p:nvPr/>
            </p:nvSpPr>
            <p:spPr bwMode="auto">
              <a:xfrm>
                <a:off x="678" y="781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76896" name="Group 96"/>
            <p:cNvGrpSpPr>
              <a:grpSpLocks/>
            </p:cNvGrpSpPr>
            <p:nvPr/>
          </p:nvGrpSpPr>
          <p:grpSpPr bwMode="auto">
            <a:xfrm>
              <a:off x="2146" y="1986"/>
              <a:ext cx="319" cy="456"/>
              <a:chOff x="533" y="394"/>
              <a:chExt cx="266" cy="507"/>
            </a:xfrm>
          </p:grpSpPr>
          <p:sp>
            <p:nvSpPr>
              <p:cNvPr id="76897" name="Rectangle 97"/>
              <p:cNvSpPr>
                <a:spLocks noChangeArrowheads="1"/>
              </p:cNvSpPr>
              <p:nvPr/>
            </p:nvSpPr>
            <p:spPr bwMode="auto">
              <a:xfrm>
                <a:off x="533" y="394"/>
                <a:ext cx="266" cy="507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98" name="Rectangle 98"/>
              <p:cNvSpPr>
                <a:spLocks noChangeArrowheads="1"/>
              </p:cNvSpPr>
              <p:nvPr/>
            </p:nvSpPr>
            <p:spPr bwMode="auto">
              <a:xfrm>
                <a:off x="558" y="418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solidFill>
                    <a:schemeClr val="bg1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76899" name="Rectangle 99"/>
              <p:cNvSpPr>
                <a:spLocks noChangeArrowheads="1"/>
              </p:cNvSpPr>
              <p:nvPr/>
            </p:nvSpPr>
            <p:spPr bwMode="auto">
              <a:xfrm>
                <a:off x="678" y="418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76900" name="Rectangle 100"/>
              <p:cNvSpPr>
                <a:spLocks noChangeArrowheads="1"/>
              </p:cNvSpPr>
              <p:nvPr/>
            </p:nvSpPr>
            <p:spPr bwMode="auto">
              <a:xfrm>
                <a:off x="558" y="539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76901" name="Rectangle 101"/>
              <p:cNvSpPr>
                <a:spLocks noChangeArrowheads="1"/>
              </p:cNvSpPr>
              <p:nvPr/>
            </p:nvSpPr>
            <p:spPr bwMode="auto">
              <a:xfrm>
                <a:off x="678" y="539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76902" name="Rectangle 102"/>
              <p:cNvSpPr>
                <a:spLocks noChangeArrowheads="1"/>
              </p:cNvSpPr>
              <p:nvPr/>
            </p:nvSpPr>
            <p:spPr bwMode="auto">
              <a:xfrm>
                <a:off x="558" y="660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76903" name="Rectangle 103"/>
              <p:cNvSpPr>
                <a:spLocks noChangeArrowheads="1"/>
              </p:cNvSpPr>
              <p:nvPr/>
            </p:nvSpPr>
            <p:spPr bwMode="auto">
              <a:xfrm>
                <a:off x="678" y="660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76904" name="Rectangle 104"/>
              <p:cNvSpPr>
                <a:spLocks noChangeArrowheads="1"/>
              </p:cNvSpPr>
              <p:nvPr/>
            </p:nvSpPr>
            <p:spPr bwMode="auto">
              <a:xfrm>
                <a:off x="558" y="781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76905" name="Rectangle 105"/>
              <p:cNvSpPr>
                <a:spLocks noChangeArrowheads="1"/>
              </p:cNvSpPr>
              <p:nvPr/>
            </p:nvSpPr>
            <p:spPr bwMode="auto">
              <a:xfrm>
                <a:off x="678" y="781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76906" name="Rectangle 106"/>
            <p:cNvSpPr>
              <a:spLocks noChangeArrowheads="1"/>
            </p:cNvSpPr>
            <p:nvPr/>
          </p:nvSpPr>
          <p:spPr bwMode="auto">
            <a:xfrm>
              <a:off x="2543" y="1964"/>
              <a:ext cx="726" cy="89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6907" name="Group 107"/>
            <p:cNvGrpSpPr>
              <a:grpSpLocks/>
            </p:cNvGrpSpPr>
            <p:nvPr/>
          </p:nvGrpSpPr>
          <p:grpSpPr bwMode="auto">
            <a:xfrm>
              <a:off x="2572" y="1986"/>
              <a:ext cx="319" cy="456"/>
              <a:chOff x="533" y="394"/>
              <a:chExt cx="266" cy="507"/>
            </a:xfrm>
          </p:grpSpPr>
          <p:sp>
            <p:nvSpPr>
              <p:cNvPr id="76908" name="Rectangle 108"/>
              <p:cNvSpPr>
                <a:spLocks noChangeArrowheads="1"/>
              </p:cNvSpPr>
              <p:nvPr/>
            </p:nvSpPr>
            <p:spPr bwMode="auto">
              <a:xfrm>
                <a:off x="533" y="394"/>
                <a:ext cx="266" cy="507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909" name="Rectangle 109"/>
              <p:cNvSpPr>
                <a:spLocks noChangeArrowheads="1"/>
              </p:cNvSpPr>
              <p:nvPr/>
            </p:nvSpPr>
            <p:spPr bwMode="auto">
              <a:xfrm>
                <a:off x="558" y="418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solidFill>
                    <a:schemeClr val="bg1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76910" name="Rectangle 110"/>
              <p:cNvSpPr>
                <a:spLocks noChangeArrowheads="1"/>
              </p:cNvSpPr>
              <p:nvPr/>
            </p:nvSpPr>
            <p:spPr bwMode="auto">
              <a:xfrm>
                <a:off x="678" y="418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76911" name="Rectangle 111"/>
              <p:cNvSpPr>
                <a:spLocks noChangeArrowheads="1"/>
              </p:cNvSpPr>
              <p:nvPr/>
            </p:nvSpPr>
            <p:spPr bwMode="auto">
              <a:xfrm>
                <a:off x="558" y="539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76912" name="Rectangle 112"/>
              <p:cNvSpPr>
                <a:spLocks noChangeArrowheads="1"/>
              </p:cNvSpPr>
              <p:nvPr/>
            </p:nvSpPr>
            <p:spPr bwMode="auto">
              <a:xfrm>
                <a:off x="678" y="539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76913" name="Rectangle 113"/>
              <p:cNvSpPr>
                <a:spLocks noChangeArrowheads="1"/>
              </p:cNvSpPr>
              <p:nvPr/>
            </p:nvSpPr>
            <p:spPr bwMode="auto">
              <a:xfrm>
                <a:off x="558" y="660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76914" name="Rectangle 114"/>
              <p:cNvSpPr>
                <a:spLocks noChangeArrowheads="1"/>
              </p:cNvSpPr>
              <p:nvPr/>
            </p:nvSpPr>
            <p:spPr bwMode="auto">
              <a:xfrm>
                <a:off x="678" y="660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76915" name="Rectangle 115"/>
              <p:cNvSpPr>
                <a:spLocks noChangeArrowheads="1"/>
              </p:cNvSpPr>
              <p:nvPr/>
            </p:nvSpPr>
            <p:spPr bwMode="auto">
              <a:xfrm>
                <a:off x="558" y="781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76916" name="Rectangle 116"/>
              <p:cNvSpPr>
                <a:spLocks noChangeArrowheads="1"/>
              </p:cNvSpPr>
              <p:nvPr/>
            </p:nvSpPr>
            <p:spPr bwMode="auto">
              <a:xfrm>
                <a:off x="678" y="781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76917" name="Group 117"/>
            <p:cNvGrpSpPr>
              <a:grpSpLocks/>
            </p:cNvGrpSpPr>
            <p:nvPr/>
          </p:nvGrpSpPr>
          <p:grpSpPr bwMode="auto">
            <a:xfrm>
              <a:off x="2921" y="1986"/>
              <a:ext cx="319" cy="456"/>
              <a:chOff x="533" y="394"/>
              <a:chExt cx="266" cy="507"/>
            </a:xfrm>
          </p:grpSpPr>
          <p:sp>
            <p:nvSpPr>
              <p:cNvPr id="76918" name="Rectangle 118"/>
              <p:cNvSpPr>
                <a:spLocks noChangeArrowheads="1"/>
              </p:cNvSpPr>
              <p:nvPr/>
            </p:nvSpPr>
            <p:spPr bwMode="auto">
              <a:xfrm>
                <a:off x="533" y="394"/>
                <a:ext cx="266" cy="507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919" name="Rectangle 119"/>
              <p:cNvSpPr>
                <a:spLocks noChangeArrowheads="1"/>
              </p:cNvSpPr>
              <p:nvPr/>
            </p:nvSpPr>
            <p:spPr bwMode="auto">
              <a:xfrm>
                <a:off x="558" y="418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solidFill>
                    <a:schemeClr val="bg1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76920" name="Rectangle 120"/>
              <p:cNvSpPr>
                <a:spLocks noChangeArrowheads="1"/>
              </p:cNvSpPr>
              <p:nvPr/>
            </p:nvSpPr>
            <p:spPr bwMode="auto">
              <a:xfrm>
                <a:off x="678" y="418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76921" name="Rectangle 121"/>
              <p:cNvSpPr>
                <a:spLocks noChangeArrowheads="1"/>
              </p:cNvSpPr>
              <p:nvPr/>
            </p:nvSpPr>
            <p:spPr bwMode="auto">
              <a:xfrm>
                <a:off x="558" y="539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76922" name="Rectangle 122"/>
              <p:cNvSpPr>
                <a:spLocks noChangeArrowheads="1"/>
              </p:cNvSpPr>
              <p:nvPr/>
            </p:nvSpPr>
            <p:spPr bwMode="auto">
              <a:xfrm>
                <a:off x="678" y="539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76923" name="Rectangle 123"/>
              <p:cNvSpPr>
                <a:spLocks noChangeArrowheads="1"/>
              </p:cNvSpPr>
              <p:nvPr/>
            </p:nvSpPr>
            <p:spPr bwMode="auto">
              <a:xfrm>
                <a:off x="558" y="660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76924" name="Rectangle 124"/>
              <p:cNvSpPr>
                <a:spLocks noChangeArrowheads="1"/>
              </p:cNvSpPr>
              <p:nvPr/>
            </p:nvSpPr>
            <p:spPr bwMode="auto">
              <a:xfrm>
                <a:off x="678" y="660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76925" name="Rectangle 125"/>
              <p:cNvSpPr>
                <a:spLocks noChangeArrowheads="1"/>
              </p:cNvSpPr>
              <p:nvPr/>
            </p:nvSpPr>
            <p:spPr bwMode="auto">
              <a:xfrm>
                <a:off x="558" y="781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76926" name="Rectangle 126"/>
              <p:cNvSpPr>
                <a:spLocks noChangeArrowheads="1"/>
              </p:cNvSpPr>
              <p:nvPr/>
            </p:nvSpPr>
            <p:spPr bwMode="auto">
              <a:xfrm>
                <a:off x="678" y="781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76927" name="Rectangle 127"/>
            <p:cNvSpPr>
              <a:spLocks noChangeArrowheads="1"/>
            </p:cNvSpPr>
            <p:nvPr/>
          </p:nvSpPr>
          <p:spPr bwMode="auto">
            <a:xfrm>
              <a:off x="3343" y="2822"/>
              <a:ext cx="364" cy="3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928" name="Rectangle 128"/>
            <p:cNvSpPr>
              <a:spLocks noChangeArrowheads="1"/>
            </p:cNvSpPr>
            <p:nvPr/>
          </p:nvSpPr>
          <p:spPr bwMode="auto">
            <a:xfrm>
              <a:off x="3706" y="2822"/>
              <a:ext cx="363" cy="3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929" name="Rectangle 129"/>
            <p:cNvSpPr>
              <a:spLocks noChangeArrowheads="1"/>
            </p:cNvSpPr>
            <p:nvPr/>
          </p:nvSpPr>
          <p:spPr bwMode="auto">
            <a:xfrm>
              <a:off x="3343" y="1962"/>
              <a:ext cx="726" cy="89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6930" name="Group 130"/>
            <p:cNvGrpSpPr>
              <a:grpSpLocks/>
            </p:cNvGrpSpPr>
            <p:nvPr/>
          </p:nvGrpSpPr>
          <p:grpSpPr bwMode="auto">
            <a:xfrm>
              <a:off x="3372" y="1984"/>
              <a:ext cx="319" cy="456"/>
              <a:chOff x="533" y="394"/>
              <a:chExt cx="266" cy="507"/>
            </a:xfrm>
          </p:grpSpPr>
          <p:sp>
            <p:nvSpPr>
              <p:cNvPr id="76931" name="Rectangle 131"/>
              <p:cNvSpPr>
                <a:spLocks noChangeArrowheads="1"/>
              </p:cNvSpPr>
              <p:nvPr/>
            </p:nvSpPr>
            <p:spPr bwMode="auto">
              <a:xfrm>
                <a:off x="533" y="394"/>
                <a:ext cx="266" cy="507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932" name="Rectangle 132"/>
              <p:cNvSpPr>
                <a:spLocks noChangeArrowheads="1"/>
              </p:cNvSpPr>
              <p:nvPr/>
            </p:nvSpPr>
            <p:spPr bwMode="auto">
              <a:xfrm>
                <a:off x="558" y="418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solidFill>
                    <a:schemeClr val="bg1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76933" name="Rectangle 133"/>
              <p:cNvSpPr>
                <a:spLocks noChangeArrowheads="1"/>
              </p:cNvSpPr>
              <p:nvPr/>
            </p:nvSpPr>
            <p:spPr bwMode="auto">
              <a:xfrm>
                <a:off x="678" y="418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76934" name="Rectangle 134"/>
              <p:cNvSpPr>
                <a:spLocks noChangeArrowheads="1"/>
              </p:cNvSpPr>
              <p:nvPr/>
            </p:nvSpPr>
            <p:spPr bwMode="auto">
              <a:xfrm>
                <a:off x="558" y="539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76935" name="Rectangle 135"/>
              <p:cNvSpPr>
                <a:spLocks noChangeArrowheads="1"/>
              </p:cNvSpPr>
              <p:nvPr/>
            </p:nvSpPr>
            <p:spPr bwMode="auto">
              <a:xfrm>
                <a:off x="678" y="539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76936" name="Rectangle 136"/>
              <p:cNvSpPr>
                <a:spLocks noChangeArrowheads="1"/>
              </p:cNvSpPr>
              <p:nvPr/>
            </p:nvSpPr>
            <p:spPr bwMode="auto">
              <a:xfrm>
                <a:off x="558" y="660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76937" name="Rectangle 137"/>
              <p:cNvSpPr>
                <a:spLocks noChangeArrowheads="1"/>
              </p:cNvSpPr>
              <p:nvPr/>
            </p:nvSpPr>
            <p:spPr bwMode="auto">
              <a:xfrm>
                <a:off x="678" y="660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76938" name="Rectangle 138"/>
              <p:cNvSpPr>
                <a:spLocks noChangeArrowheads="1"/>
              </p:cNvSpPr>
              <p:nvPr/>
            </p:nvSpPr>
            <p:spPr bwMode="auto">
              <a:xfrm>
                <a:off x="558" y="781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76939" name="Rectangle 139"/>
              <p:cNvSpPr>
                <a:spLocks noChangeArrowheads="1"/>
              </p:cNvSpPr>
              <p:nvPr/>
            </p:nvSpPr>
            <p:spPr bwMode="auto">
              <a:xfrm>
                <a:off x="678" y="781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76940" name="Group 140"/>
            <p:cNvGrpSpPr>
              <a:grpSpLocks/>
            </p:cNvGrpSpPr>
            <p:nvPr/>
          </p:nvGrpSpPr>
          <p:grpSpPr bwMode="auto">
            <a:xfrm>
              <a:off x="3721" y="1984"/>
              <a:ext cx="319" cy="456"/>
              <a:chOff x="533" y="394"/>
              <a:chExt cx="266" cy="507"/>
            </a:xfrm>
          </p:grpSpPr>
          <p:sp>
            <p:nvSpPr>
              <p:cNvPr id="76941" name="Rectangle 141"/>
              <p:cNvSpPr>
                <a:spLocks noChangeArrowheads="1"/>
              </p:cNvSpPr>
              <p:nvPr/>
            </p:nvSpPr>
            <p:spPr bwMode="auto">
              <a:xfrm>
                <a:off x="533" y="394"/>
                <a:ext cx="266" cy="507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942" name="Rectangle 142"/>
              <p:cNvSpPr>
                <a:spLocks noChangeArrowheads="1"/>
              </p:cNvSpPr>
              <p:nvPr/>
            </p:nvSpPr>
            <p:spPr bwMode="auto">
              <a:xfrm>
                <a:off x="558" y="418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solidFill>
                    <a:schemeClr val="bg1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76943" name="Rectangle 143"/>
              <p:cNvSpPr>
                <a:spLocks noChangeArrowheads="1"/>
              </p:cNvSpPr>
              <p:nvPr/>
            </p:nvSpPr>
            <p:spPr bwMode="auto">
              <a:xfrm>
                <a:off x="678" y="418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76944" name="Rectangle 144"/>
              <p:cNvSpPr>
                <a:spLocks noChangeArrowheads="1"/>
              </p:cNvSpPr>
              <p:nvPr/>
            </p:nvSpPr>
            <p:spPr bwMode="auto">
              <a:xfrm>
                <a:off x="558" y="539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76945" name="Rectangle 145"/>
              <p:cNvSpPr>
                <a:spLocks noChangeArrowheads="1"/>
              </p:cNvSpPr>
              <p:nvPr/>
            </p:nvSpPr>
            <p:spPr bwMode="auto">
              <a:xfrm>
                <a:off x="678" y="539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76946" name="Rectangle 146"/>
              <p:cNvSpPr>
                <a:spLocks noChangeArrowheads="1"/>
              </p:cNvSpPr>
              <p:nvPr/>
            </p:nvSpPr>
            <p:spPr bwMode="auto">
              <a:xfrm>
                <a:off x="558" y="660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76947" name="Rectangle 147"/>
              <p:cNvSpPr>
                <a:spLocks noChangeArrowheads="1"/>
              </p:cNvSpPr>
              <p:nvPr/>
            </p:nvSpPr>
            <p:spPr bwMode="auto">
              <a:xfrm>
                <a:off x="678" y="660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76948" name="Rectangle 148"/>
              <p:cNvSpPr>
                <a:spLocks noChangeArrowheads="1"/>
              </p:cNvSpPr>
              <p:nvPr/>
            </p:nvSpPr>
            <p:spPr bwMode="auto">
              <a:xfrm>
                <a:off x="558" y="781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76949" name="Rectangle 149"/>
              <p:cNvSpPr>
                <a:spLocks noChangeArrowheads="1"/>
              </p:cNvSpPr>
              <p:nvPr/>
            </p:nvSpPr>
            <p:spPr bwMode="auto">
              <a:xfrm>
                <a:off x="678" y="781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76950" name="Rectangle 150"/>
            <p:cNvSpPr>
              <a:spLocks noChangeArrowheads="1"/>
            </p:cNvSpPr>
            <p:nvPr/>
          </p:nvSpPr>
          <p:spPr bwMode="auto">
            <a:xfrm>
              <a:off x="4118" y="1962"/>
              <a:ext cx="726" cy="89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6951" name="Group 151"/>
            <p:cNvGrpSpPr>
              <a:grpSpLocks/>
            </p:cNvGrpSpPr>
            <p:nvPr/>
          </p:nvGrpSpPr>
          <p:grpSpPr bwMode="auto">
            <a:xfrm>
              <a:off x="4147" y="1984"/>
              <a:ext cx="319" cy="456"/>
              <a:chOff x="533" y="394"/>
              <a:chExt cx="266" cy="507"/>
            </a:xfrm>
          </p:grpSpPr>
          <p:sp>
            <p:nvSpPr>
              <p:cNvPr id="76952" name="Rectangle 152"/>
              <p:cNvSpPr>
                <a:spLocks noChangeArrowheads="1"/>
              </p:cNvSpPr>
              <p:nvPr/>
            </p:nvSpPr>
            <p:spPr bwMode="auto">
              <a:xfrm>
                <a:off x="533" y="394"/>
                <a:ext cx="266" cy="507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953" name="Rectangle 153"/>
              <p:cNvSpPr>
                <a:spLocks noChangeArrowheads="1"/>
              </p:cNvSpPr>
              <p:nvPr/>
            </p:nvSpPr>
            <p:spPr bwMode="auto">
              <a:xfrm>
                <a:off x="558" y="418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solidFill>
                    <a:schemeClr val="bg1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76954" name="Rectangle 154"/>
              <p:cNvSpPr>
                <a:spLocks noChangeArrowheads="1"/>
              </p:cNvSpPr>
              <p:nvPr/>
            </p:nvSpPr>
            <p:spPr bwMode="auto">
              <a:xfrm>
                <a:off x="678" y="418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76955" name="Rectangle 155"/>
              <p:cNvSpPr>
                <a:spLocks noChangeArrowheads="1"/>
              </p:cNvSpPr>
              <p:nvPr/>
            </p:nvSpPr>
            <p:spPr bwMode="auto">
              <a:xfrm>
                <a:off x="558" y="539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76956" name="Rectangle 156"/>
              <p:cNvSpPr>
                <a:spLocks noChangeArrowheads="1"/>
              </p:cNvSpPr>
              <p:nvPr/>
            </p:nvSpPr>
            <p:spPr bwMode="auto">
              <a:xfrm>
                <a:off x="678" y="539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76957" name="Rectangle 157"/>
              <p:cNvSpPr>
                <a:spLocks noChangeArrowheads="1"/>
              </p:cNvSpPr>
              <p:nvPr/>
            </p:nvSpPr>
            <p:spPr bwMode="auto">
              <a:xfrm>
                <a:off x="558" y="660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76958" name="Rectangle 158"/>
              <p:cNvSpPr>
                <a:spLocks noChangeArrowheads="1"/>
              </p:cNvSpPr>
              <p:nvPr/>
            </p:nvSpPr>
            <p:spPr bwMode="auto">
              <a:xfrm>
                <a:off x="678" y="660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76959" name="Rectangle 159"/>
              <p:cNvSpPr>
                <a:spLocks noChangeArrowheads="1"/>
              </p:cNvSpPr>
              <p:nvPr/>
            </p:nvSpPr>
            <p:spPr bwMode="auto">
              <a:xfrm>
                <a:off x="558" y="781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76960" name="Rectangle 160"/>
              <p:cNvSpPr>
                <a:spLocks noChangeArrowheads="1"/>
              </p:cNvSpPr>
              <p:nvPr/>
            </p:nvSpPr>
            <p:spPr bwMode="auto">
              <a:xfrm>
                <a:off x="678" y="781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76961" name="Group 161"/>
            <p:cNvGrpSpPr>
              <a:grpSpLocks/>
            </p:cNvGrpSpPr>
            <p:nvPr/>
          </p:nvGrpSpPr>
          <p:grpSpPr bwMode="auto">
            <a:xfrm>
              <a:off x="4496" y="1984"/>
              <a:ext cx="319" cy="456"/>
              <a:chOff x="533" y="394"/>
              <a:chExt cx="266" cy="507"/>
            </a:xfrm>
          </p:grpSpPr>
          <p:sp>
            <p:nvSpPr>
              <p:cNvPr id="76962" name="Rectangle 162"/>
              <p:cNvSpPr>
                <a:spLocks noChangeArrowheads="1"/>
              </p:cNvSpPr>
              <p:nvPr/>
            </p:nvSpPr>
            <p:spPr bwMode="auto">
              <a:xfrm>
                <a:off x="533" y="394"/>
                <a:ext cx="266" cy="507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963" name="Rectangle 163"/>
              <p:cNvSpPr>
                <a:spLocks noChangeArrowheads="1"/>
              </p:cNvSpPr>
              <p:nvPr/>
            </p:nvSpPr>
            <p:spPr bwMode="auto">
              <a:xfrm>
                <a:off x="558" y="418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solidFill>
                    <a:schemeClr val="bg1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76964" name="Rectangle 164"/>
              <p:cNvSpPr>
                <a:spLocks noChangeArrowheads="1"/>
              </p:cNvSpPr>
              <p:nvPr/>
            </p:nvSpPr>
            <p:spPr bwMode="auto">
              <a:xfrm>
                <a:off x="678" y="418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76965" name="Rectangle 165"/>
              <p:cNvSpPr>
                <a:spLocks noChangeArrowheads="1"/>
              </p:cNvSpPr>
              <p:nvPr/>
            </p:nvSpPr>
            <p:spPr bwMode="auto">
              <a:xfrm>
                <a:off x="558" y="539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76966" name="Rectangle 166"/>
              <p:cNvSpPr>
                <a:spLocks noChangeArrowheads="1"/>
              </p:cNvSpPr>
              <p:nvPr/>
            </p:nvSpPr>
            <p:spPr bwMode="auto">
              <a:xfrm>
                <a:off x="678" y="539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76967" name="Rectangle 167"/>
              <p:cNvSpPr>
                <a:spLocks noChangeArrowheads="1"/>
              </p:cNvSpPr>
              <p:nvPr/>
            </p:nvSpPr>
            <p:spPr bwMode="auto">
              <a:xfrm>
                <a:off x="558" y="660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76968" name="Rectangle 168"/>
              <p:cNvSpPr>
                <a:spLocks noChangeArrowheads="1"/>
              </p:cNvSpPr>
              <p:nvPr/>
            </p:nvSpPr>
            <p:spPr bwMode="auto">
              <a:xfrm>
                <a:off x="678" y="660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76969" name="Rectangle 169"/>
              <p:cNvSpPr>
                <a:spLocks noChangeArrowheads="1"/>
              </p:cNvSpPr>
              <p:nvPr/>
            </p:nvSpPr>
            <p:spPr bwMode="auto">
              <a:xfrm>
                <a:off x="558" y="781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76970" name="Rectangle 170"/>
              <p:cNvSpPr>
                <a:spLocks noChangeArrowheads="1"/>
              </p:cNvSpPr>
              <p:nvPr/>
            </p:nvSpPr>
            <p:spPr bwMode="auto">
              <a:xfrm>
                <a:off x="678" y="781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76971" name="Rectangle 171"/>
            <p:cNvSpPr>
              <a:spLocks noChangeArrowheads="1"/>
            </p:cNvSpPr>
            <p:nvPr/>
          </p:nvSpPr>
          <p:spPr bwMode="auto">
            <a:xfrm>
              <a:off x="4909" y="2823"/>
              <a:ext cx="364" cy="3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972" name="Rectangle 172"/>
            <p:cNvSpPr>
              <a:spLocks noChangeArrowheads="1"/>
            </p:cNvSpPr>
            <p:nvPr/>
          </p:nvSpPr>
          <p:spPr bwMode="auto">
            <a:xfrm>
              <a:off x="5271" y="2823"/>
              <a:ext cx="364" cy="3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973" name="Rectangle 173"/>
            <p:cNvSpPr>
              <a:spLocks noChangeArrowheads="1"/>
            </p:cNvSpPr>
            <p:nvPr/>
          </p:nvSpPr>
          <p:spPr bwMode="auto">
            <a:xfrm>
              <a:off x="4909" y="1963"/>
              <a:ext cx="726" cy="89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6974" name="Group 174"/>
            <p:cNvGrpSpPr>
              <a:grpSpLocks/>
            </p:cNvGrpSpPr>
            <p:nvPr/>
          </p:nvGrpSpPr>
          <p:grpSpPr bwMode="auto">
            <a:xfrm>
              <a:off x="4938" y="1985"/>
              <a:ext cx="319" cy="456"/>
              <a:chOff x="533" y="394"/>
              <a:chExt cx="266" cy="507"/>
            </a:xfrm>
          </p:grpSpPr>
          <p:sp>
            <p:nvSpPr>
              <p:cNvPr id="76975" name="Rectangle 175"/>
              <p:cNvSpPr>
                <a:spLocks noChangeArrowheads="1"/>
              </p:cNvSpPr>
              <p:nvPr/>
            </p:nvSpPr>
            <p:spPr bwMode="auto">
              <a:xfrm>
                <a:off x="533" y="394"/>
                <a:ext cx="266" cy="507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976" name="Rectangle 176"/>
              <p:cNvSpPr>
                <a:spLocks noChangeArrowheads="1"/>
              </p:cNvSpPr>
              <p:nvPr/>
            </p:nvSpPr>
            <p:spPr bwMode="auto">
              <a:xfrm>
                <a:off x="558" y="418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solidFill>
                    <a:schemeClr val="bg1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76977" name="Rectangle 177"/>
              <p:cNvSpPr>
                <a:spLocks noChangeArrowheads="1"/>
              </p:cNvSpPr>
              <p:nvPr/>
            </p:nvSpPr>
            <p:spPr bwMode="auto">
              <a:xfrm>
                <a:off x="678" y="418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76978" name="Rectangle 178"/>
              <p:cNvSpPr>
                <a:spLocks noChangeArrowheads="1"/>
              </p:cNvSpPr>
              <p:nvPr/>
            </p:nvSpPr>
            <p:spPr bwMode="auto">
              <a:xfrm>
                <a:off x="558" y="539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76979" name="Rectangle 179"/>
              <p:cNvSpPr>
                <a:spLocks noChangeArrowheads="1"/>
              </p:cNvSpPr>
              <p:nvPr/>
            </p:nvSpPr>
            <p:spPr bwMode="auto">
              <a:xfrm>
                <a:off x="678" y="539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76980" name="Rectangle 180"/>
              <p:cNvSpPr>
                <a:spLocks noChangeArrowheads="1"/>
              </p:cNvSpPr>
              <p:nvPr/>
            </p:nvSpPr>
            <p:spPr bwMode="auto">
              <a:xfrm>
                <a:off x="558" y="660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76981" name="Rectangle 181"/>
              <p:cNvSpPr>
                <a:spLocks noChangeArrowheads="1"/>
              </p:cNvSpPr>
              <p:nvPr/>
            </p:nvSpPr>
            <p:spPr bwMode="auto">
              <a:xfrm>
                <a:off x="678" y="660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76982" name="Rectangle 182"/>
              <p:cNvSpPr>
                <a:spLocks noChangeArrowheads="1"/>
              </p:cNvSpPr>
              <p:nvPr/>
            </p:nvSpPr>
            <p:spPr bwMode="auto">
              <a:xfrm>
                <a:off x="558" y="781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76983" name="Rectangle 183"/>
              <p:cNvSpPr>
                <a:spLocks noChangeArrowheads="1"/>
              </p:cNvSpPr>
              <p:nvPr/>
            </p:nvSpPr>
            <p:spPr bwMode="auto">
              <a:xfrm>
                <a:off x="678" y="781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76984" name="Group 184"/>
            <p:cNvGrpSpPr>
              <a:grpSpLocks/>
            </p:cNvGrpSpPr>
            <p:nvPr/>
          </p:nvGrpSpPr>
          <p:grpSpPr bwMode="auto">
            <a:xfrm>
              <a:off x="5287" y="1985"/>
              <a:ext cx="319" cy="456"/>
              <a:chOff x="533" y="394"/>
              <a:chExt cx="266" cy="507"/>
            </a:xfrm>
          </p:grpSpPr>
          <p:sp>
            <p:nvSpPr>
              <p:cNvPr id="76985" name="Rectangle 185"/>
              <p:cNvSpPr>
                <a:spLocks noChangeArrowheads="1"/>
              </p:cNvSpPr>
              <p:nvPr/>
            </p:nvSpPr>
            <p:spPr bwMode="auto">
              <a:xfrm>
                <a:off x="533" y="394"/>
                <a:ext cx="266" cy="507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986" name="Rectangle 186"/>
              <p:cNvSpPr>
                <a:spLocks noChangeArrowheads="1"/>
              </p:cNvSpPr>
              <p:nvPr/>
            </p:nvSpPr>
            <p:spPr bwMode="auto">
              <a:xfrm>
                <a:off x="558" y="418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solidFill>
                    <a:schemeClr val="bg1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76987" name="Rectangle 187"/>
              <p:cNvSpPr>
                <a:spLocks noChangeArrowheads="1"/>
              </p:cNvSpPr>
              <p:nvPr/>
            </p:nvSpPr>
            <p:spPr bwMode="auto">
              <a:xfrm>
                <a:off x="678" y="418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76988" name="Rectangle 188"/>
              <p:cNvSpPr>
                <a:spLocks noChangeArrowheads="1"/>
              </p:cNvSpPr>
              <p:nvPr/>
            </p:nvSpPr>
            <p:spPr bwMode="auto">
              <a:xfrm>
                <a:off x="558" y="539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76989" name="Rectangle 189"/>
              <p:cNvSpPr>
                <a:spLocks noChangeArrowheads="1"/>
              </p:cNvSpPr>
              <p:nvPr/>
            </p:nvSpPr>
            <p:spPr bwMode="auto">
              <a:xfrm>
                <a:off x="678" y="539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76990" name="Rectangle 190"/>
              <p:cNvSpPr>
                <a:spLocks noChangeArrowheads="1"/>
              </p:cNvSpPr>
              <p:nvPr/>
            </p:nvSpPr>
            <p:spPr bwMode="auto">
              <a:xfrm>
                <a:off x="558" y="660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76991" name="Rectangle 191"/>
              <p:cNvSpPr>
                <a:spLocks noChangeArrowheads="1"/>
              </p:cNvSpPr>
              <p:nvPr/>
            </p:nvSpPr>
            <p:spPr bwMode="auto">
              <a:xfrm>
                <a:off x="678" y="660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76992" name="Rectangle 192"/>
              <p:cNvSpPr>
                <a:spLocks noChangeArrowheads="1"/>
              </p:cNvSpPr>
              <p:nvPr/>
            </p:nvSpPr>
            <p:spPr bwMode="auto">
              <a:xfrm>
                <a:off x="558" y="781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76993" name="Rectangle 193"/>
              <p:cNvSpPr>
                <a:spLocks noChangeArrowheads="1"/>
              </p:cNvSpPr>
              <p:nvPr/>
            </p:nvSpPr>
            <p:spPr bwMode="auto">
              <a:xfrm>
                <a:off x="678" y="781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76994" name="Rectangle 194"/>
            <p:cNvSpPr>
              <a:spLocks noChangeArrowheads="1"/>
            </p:cNvSpPr>
            <p:nvPr/>
          </p:nvSpPr>
          <p:spPr bwMode="auto">
            <a:xfrm>
              <a:off x="5684" y="1963"/>
              <a:ext cx="726" cy="89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6995" name="Group 195"/>
            <p:cNvGrpSpPr>
              <a:grpSpLocks/>
            </p:cNvGrpSpPr>
            <p:nvPr/>
          </p:nvGrpSpPr>
          <p:grpSpPr bwMode="auto">
            <a:xfrm>
              <a:off x="5713" y="1985"/>
              <a:ext cx="319" cy="456"/>
              <a:chOff x="533" y="394"/>
              <a:chExt cx="266" cy="507"/>
            </a:xfrm>
          </p:grpSpPr>
          <p:sp>
            <p:nvSpPr>
              <p:cNvPr id="76996" name="Rectangle 196"/>
              <p:cNvSpPr>
                <a:spLocks noChangeArrowheads="1"/>
              </p:cNvSpPr>
              <p:nvPr/>
            </p:nvSpPr>
            <p:spPr bwMode="auto">
              <a:xfrm>
                <a:off x="533" y="394"/>
                <a:ext cx="266" cy="507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997" name="Rectangle 197"/>
              <p:cNvSpPr>
                <a:spLocks noChangeArrowheads="1"/>
              </p:cNvSpPr>
              <p:nvPr/>
            </p:nvSpPr>
            <p:spPr bwMode="auto">
              <a:xfrm>
                <a:off x="558" y="418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solidFill>
                    <a:schemeClr val="bg1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76998" name="Rectangle 198"/>
              <p:cNvSpPr>
                <a:spLocks noChangeArrowheads="1"/>
              </p:cNvSpPr>
              <p:nvPr/>
            </p:nvSpPr>
            <p:spPr bwMode="auto">
              <a:xfrm>
                <a:off x="678" y="418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76999" name="Rectangle 199"/>
              <p:cNvSpPr>
                <a:spLocks noChangeArrowheads="1"/>
              </p:cNvSpPr>
              <p:nvPr/>
            </p:nvSpPr>
            <p:spPr bwMode="auto">
              <a:xfrm>
                <a:off x="558" y="539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77000" name="Rectangle 200"/>
              <p:cNvSpPr>
                <a:spLocks noChangeArrowheads="1"/>
              </p:cNvSpPr>
              <p:nvPr/>
            </p:nvSpPr>
            <p:spPr bwMode="auto">
              <a:xfrm>
                <a:off x="678" y="539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77001" name="Rectangle 201"/>
              <p:cNvSpPr>
                <a:spLocks noChangeArrowheads="1"/>
              </p:cNvSpPr>
              <p:nvPr/>
            </p:nvSpPr>
            <p:spPr bwMode="auto">
              <a:xfrm>
                <a:off x="558" y="660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77002" name="Rectangle 202"/>
              <p:cNvSpPr>
                <a:spLocks noChangeArrowheads="1"/>
              </p:cNvSpPr>
              <p:nvPr/>
            </p:nvSpPr>
            <p:spPr bwMode="auto">
              <a:xfrm>
                <a:off x="678" y="660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77003" name="Rectangle 203"/>
              <p:cNvSpPr>
                <a:spLocks noChangeArrowheads="1"/>
              </p:cNvSpPr>
              <p:nvPr/>
            </p:nvSpPr>
            <p:spPr bwMode="auto">
              <a:xfrm>
                <a:off x="558" y="781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77004" name="Rectangle 204"/>
              <p:cNvSpPr>
                <a:spLocks noChangeArrowheads="1"/>
              </p:cNvSpPr>
              <p:nvPr/>
            </p:nvSpPr>
            <p:spPr bwMode="auto">
              <a:xfrm>
                <a:off x="678" y="781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77005" name="Group 205"/>
            <p:cNvGrpSpPr>
              <a:grpSpLocks/>
            </p:cNvGrpSpPr>
            <p:nvPr/>
          </p:nvGrpSpPr>
          <p:grpSpPr bwMode="auto">
            <a:xfrm>
              <a:off x="6062" y="1985"/>
              <a:ext cx="319" cy="456"/>
              <a:chOff x="533" y="394"/>
              <a:chExt cx="266" cy="507"/>
            </a:xfrm>
          </p:grpSpPr>
          <p:sp>
            <p:nvSpPr>
              <p:cNvPr id="77006" name="Rectangle 206"/>
              <p:cNvSpPr>
                <a:spLocks noChangeArrowheads="1"/>
              </p:cNvSpPr>
              <p:nvPr/>
            </p:nvSpPr>
            <p:spPr bwMode="auto">
              <a:xfrm>
                <a:off x="533" y="394"/>
                <a:ext cx="266" cy="507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007" name="Rectangle 207"/>
              <p:cNvSpPr>
                <a:spLocks noChangeArrowheads="1"/>
              </p:cNvSpPr>
              <p:nvPr/>
            </p:nvSpPr>
            <p:spPr bwMode="auto">
              <a:xfrm>
                <a:off x="558" y="418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solidFill>
                    <a:schemeClr val="bg1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77008" name="Rectangle 208"/>
              <p:cNvSpPr>
                <a:spLocks noChangeArrowheads="1"/>
              </p:cNvSpPr>
              <p:nvPr/>
            </p:nvSpPr>
            <p:spPr bwMode="auto">
              <a:xfrm>
                <a:off x="678" y="418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77009" name="Rectangle 209"/>
              <p:cNvSpPr>
                <a:spLocks noChangeArrowheads="1"/>
              </p:cNvSpPr>
              <p:nvPr/>
            </p:nvSpPr>
            <p:spPr bwMode="auto">
              <a:xfrm>
                <a:off x="558" y="539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77010" name="Rectangle 210"/>
              <p:cNvSpPr>
                <a:spLocks noChangeArrowheads="1"/>
              </p:cNvSpPr>
              <p:nvPr/>
            </p:nvSpPr>
            <p:spPr bwMode="auto">
              <a:xfrm>
                <a:off x="678" y="539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77011" name="Rectangle 211"/>
              <p:cNvSpPr>
                <a:spLocks noChangeArrowheads="1"/>
              </p:cNvSpPr>
              <p:nvPr/>
            </p:nvSpPr>
            <p:spPr bwMode="auto">
              <a:xfrm>
                <a:off x="558" y="660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77012" name="Rectangle 212"/>
              <p:cNvSpPr>
                <a:spLocks noChangeArrowheads="1"/>
              </p:cNvSpPr>
              <p:nvPr/>
            </p:nvSpPr>
            <p:spPr bwMode="auto">
              <a:xfrm>
                <a:off x="678" y="660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77013" name="Rectangle 213"/>
              <p:cNvSpPr>
                <a:spLocks noChangeArrowheads="1"/>
              </p:cNvSpPr>
              <p:nvPr/>
            </p:nvSpPr>
            <p:spPr bwMode="auto">
              <a:xfrm>
                <a:off x="558" y="781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77014" name="Rectangle 214"/>
              <p:cNvSpPr>
                <a:spLocks noChangeArrowheads="1"/>
              </p:cNvSpPr>
              <p:nvPr/>
            </p:nvSpPr>
            <p:spPr bwMode="auto">
              <a:xfrm>
                <a:off x="678" y="781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77015" name="Rectangle 215"/>
            <p:cNvSpPr>
              <a:spLocks noChangeArrowheads="1"/>
            </p:cNvSpPr>
            <p:nvPr/>
          </p:nvSpPr>
          <p:spPr bwMode="auto">
            <a:xfrm rot="5400000">
              <a:off x="1231" y="2237"/>
              <a:ext cx="217" cy="668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016" name="Rectangle 216"/>
            <p:cNvSpPr>
              <a:spLocks noChangeArrowheads="1"/>
            </p:cNvSpPr>
            <p:nvPr/>
          </p:nvSpPr>
          <p:spPr bwMode="auto">
            <a:xfrm rot="5400000">
              <a:off x="2022" y="2237"/>
              <a:ext cx="217" cy="668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017" name="Rectangle 217"/>
            <p:cNvSpPr>
              <a:spLocks noChangeArrowheads="1"/>
            </p:cNvSpPr>
            <p:nvPr/>
          </p:nvSpPr>
          <p:spPr bwMode="auto">
            <a:xfrm rot="5400000">
              <a:off x="2797" y="2237"/>
              <a:ext cx="217" cy="668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018" name="Rectangle 218"/>
            <p:cNvSpPr>
              <a:spLocks noChangeArrowheads="1"/>
            </p:cNvSpPr>
            <p:nvPr/>
          </p:nvSpPr>
          <p:spPr bwMode="auto">
            <a:xfrm rot="5400000">
              <a:off x="3597" y="2237"/>
              <a:ext cx="217" cy="668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019" name="Rectangle 219"/>
            <p:cNvSpPr>
              <a:spLocks noChangeArrowheads="1"/>
            </p:cNvSpPr>
            <p:nvPr/>
          </p:nvSpPr>
          <p:spPr bwMode="auto">
            <a:xfrm rot="5400000">
              <a:off x="4372" y="2237"/>
              <a:ext cx="217" cy="668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020" name="Rectangle 220"/>
            <p:cNvSpPr>
              <a:spLocks noChangeArrowheads="1"/>
            </p:cNvSpPr>
            <p:nvPr/>
          </p:nvSpPr>
          <p:spPr bwMode="auto">
            <a:xfrm rot="5400000">
              <a:off x="5163" y="2237"/>
              <a:ext cx="217" cy="668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021" name="Rectangle 221"/>
            <p:cNvSpPr>
              <a:spLocks noChangeArrowheads="1"/>
            </p:cNvSpPr>
            <p:nvPr/>
          </p:nvSpPr>
          <p:spPr bwMode="auto">
            <a:xfrm rot="5400000">
              <a:off x="5938" y="2237"/>
              <a:ext cx="217" cy="668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7022" name="AutoShape 222"/>
            <p:cNvCxnSpPr>
              <a:cxnSpLocks noChangeShapeType="1"/>
            </p:cNvCxnSpPr>
            <p:nvPr/>
          </p:nvCxnSpPr>
          <p:spPr bwMode="auto">
            <a:xfrm>
              <a:off x="1819" y="3043"/>
              <a:ext cx="0" cy="203"/>
            </a:xfrm>
            <a:prstGeom prst="straightConnector1">
              <a:avLst/>
            </a:prstGeom>
            <a:noFill/>
            <a:ln w="19050">
              <a:solidFill>
                <a:srgbClr val="C0C0C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7023" name="AutoShape 223"/>
            <p:cNvCxnSpPr>
              <a:cxnSpLocks noChangeShapeType="1"/>
            </p:cNvCxnSpPr>
            <p:nvPr/>
          </p:nvCxnSpPr>
          <p:spPr bwMode="auto">
            <a:xfrm>
              <a:off x="1820" y="3400"/>
              <a:ext cx="0" cy="124"/>
            </a:xfrm>
            <a:prstGeom prst="straightConnector1">
              <a:avLst/>
            </a:prstGeom>
            <a:noFill/>
            <a:ln w="19050">
              <a:solidFill>
                <a:srgbClr val="C0C0C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7024" name="AutoShape 224"/>
            <p:cNvCxnSpPr>
              <a:cxnSpLocks noChangeShapeType="1"/>
            </p:cNvCxnSpPr>
            <p:nvPr/>
          </p:nvCxnSpPr>
          <p:spPr bwMode="auto">
            <a:xfrm>
              <a:off x="2929" y="3043"/>
              <a:ext cx="0" cy="203"/>
            </a:xfrm>
            <a:prstGeom prst="straightConnector1">
              <a:avLst/>
            </a:prstGeom>
            <a:noFill/>
            <a:ln w="19050">
              <a:solidFill>
                <a:srgbClr val="C0C0C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7025" name="AutoShape 225"/>
            <p:cNvCxnSpPr>
              <a:cxnSpLocks noChangeShapeType="1"/>
            </p:cNvCxnSpPr>
            <p:nvPr/>
          </p:nvCxnSpPr>
          <p:spPr bwMode="auto">
            <a:xfrm>
              <a:off x="2929" y="3400"/>
              <a:ext cx="0" cy="124"/>
            </a:xfrm>
            <a:prstGeom prst="straightConnector1">
              <a:avLst/>
            </a:prstGeom>
            <a:noFill/>
            <a:ln w="19050">
              <a:solidFill>
                <a:srgbClr val="C0C0C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7026" name="AutoShape 226"/>
            <p:cNvCxnSpPr>
              <a:cxnSpLocks noChangeShapeType="1"/>
            </p:cNvCxnSpPr>
            <p:nvPr/>
          </p:nvCxnSpPr>
          <p:spPr bwMode="auto">
            <a:xfrm>
              <a:off x="4037" y="3043"/>
              <a:ext cx="0" cy="203"/>
            </a:xfrm>
            <a:prstGeom prst="straightConnector1">
              <a:avLst/>
            </a:prstGeom>
            <a:noFill/>
            <a:ln w="19050">
              <a:solidFill>
                <a:srgbClr val="C0C0C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7027" name="AutoShape 227"/>
            <p:cNvCxnSpPr>
              <a:cxnSpLocks noChangeShapeType="1"/>
            </p:cNvCxnSpPr>
            <p:nvPr/>
          </p:nvCxnSpPr>
          <p:spPr bwMode="auto">
            <a:xfrm>
              <a:off x="4037" y="3400"/>
              <a:ext cx="0" cy="124"/>
            </a:xfrm>
            <a:prstGeom prst="straightConnector1">
              <a:avLst/>
            </a:prstGeom>
            <a:noFill/>
            <a:ln w="19050">
              <a:solidFill>
                <a:srgbClr val="C0C0C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7028" name="AutoShape 228"/>
            <p:cNvCxnSpPr>
              <a:cxnSpLocks noChangeShapeType="1"/>
            </p:cNvCxnSpPr>
            <p:nvPr/>
          </p:nvCxnSpPr>
          <p:spPr bwMode="auto">
            <a:xfrm>
              <a:off x="5146" y="3043"/>
              <a:ext cx="0" cy="203"/>
            </a:xfrm>
            <a:prstGeom prst="straightConnector1">
              <a:avLst/>
            </a:prstGeom>
            <a:noFill/>
            <a:ln w="19050">
              <a:solidFill>
                <a:srgbClr val="C0C0C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7029" name="AutoShape 229"/>
            <p:cNvCxnSpPr>
              <a:cxnSpLocks noChangeShapeType="1"/>
            </p:cNvCxnSpPr>
            <p:nvPr/>
          </p:nvCxnSpPr>
          <p:spPr bwMode="auto">
            <a:xfrm>
              <a:off x="5147" y="3400"/>
              <a:ext cx="0" cy="124"/>
            </a:xfrm>
            <a:prstGeom prst="straightConnector1">
              <a:avLst/>
            </a:prstGeom>
            <a:noFill/>
            <a:ln w="19050">
              <a:solidFill>
                <a:srgbClr val="C0C0C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7030" name="AutoShape 230"/>
            <p:cNvCxnSpPr>
              <a:cxnSpLocks noChangeShapeType="1"/>
            </p:cNvCxnSpPr>
            <p:nvPr/>
          </p:nvCxnSpPr>
          <p:spPr bwMode="auto">
            <a:xfrm>
              <a:off x="6256" y="3400"/>
              <a:ext cx="0" cy="124"/>
            </a:xfrm>
            <a:prstGeom prst="straightConnector1">
              <a:avLst/>
            </a:prstGeom>
            <a:noFill/>
            <a:ln w="19050">
              <a:solidFill>
                <a:srgbClr val="C0C0C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77031" name="Group 231"/>
            <p:cNvGrpSpPr>
              <a:grpSpLocks/>
            </p:cNvGrpSpPr>
            <p:nvPr/>
          </p:nvGrpSpPr>
          <p:grpSpPr bwMode="auto">
            <a:xfrm>
              <a:off x="235" y="2696"/>
              <a:ext cx="666" cy="136"/>
              <a:chOff x="4428" y="1050"/>
              <a:chExt cx="679" cy="136"/>
            </a:xfrm>
          </p:grpSpPr>
          <p:sp>
            <p:nvSpPr>
              <p:cNvPr id="77032" name="Rectangle 232"/>
              <p:cNvSpPr>
                <a:spLocks noChangeArrowheads="1"/>
              </p:cNvSpPr>
              <p:nvPr/>
            </p:nvSpPr>
            <p:spPr bwMode="auto">
              <a:xfrm rot="5400000">
                <a:off x="4700" y="906"/>
                <a:ext cx="136" cy="423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/>
              <a:p>
                <a:pPr algn="ctr"/>
                <a:r>
                  <a:rPr lang="en-US" sz="1200" b="1">
                    <a:solidFill>
                      <a:schemeClr val="bg1"/>
                    </a:solidFill>
                    <a:latin typeface="Arial" charset="0"/>
                    <a:cs typeface="Arial" charset="0"/>
                  </a:rPr>
                  <a:t>Texture</a:t>
                </a:r>
              </a:p>
            </p:txBody>
          </p:sp>
          <p:grpSp>
            <p:nvGrpSpPr>
              <p:cNvPr id="77033" name="Group 233"/>
              <p:cNvGrpSpPr>
                <a:grpSpLocks/>
              </p:cNvGrpSpPr>
              <p:nvPr/>
            </p:nvGrpSpPr>
            <p:grpSpPr bwMode="auto">
              <a:xfrm>
                <a:off x="4428" y="1050"/>
                <a:ext cx="133" cy="134"/>
                <a:chOff x="4771" y="466"/>
                <a:chExt cx="229" cy="173"/>
              </a:xfrm>
            </p:grpSpPr>
            <p:sp>
              <p:nvSpPr>
                <p:cNvPr id="77034" name="Rectangle 234"/>
                <p:cNvSpPr>
                  <a:spLocks noChangeArrowheads="1"/>
                </p:cNvSpPr>
                <p:nvPr/>
              </p:nvSpPr>
              <p:spPr bwMode="auto">
                <a:xfrm>
                  <a:off x="4771" y="466"/>
                  <a:ext cx="115" cy="173"/>
                </a:xfrm>
                <a:prstGeom prst="rect">
                  <a:avLst/>
                </a:prstGeom>
                <a:solidFill>
                  <a:srgbClr val="3366FF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27432" rIns="0" bIns="0"/>
                <a:lstStyle/>
                <a:p>
                  <a:pPr algn="ctr"/>
                  <a:endParaRPr lang="en-US" sz="700" b="1">
                    <a:solidFill>
                      <a:schemeClr val="bg1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77035" name="Line 235"/>
                <p:cNvSpPr>
                  <a:spLocks noChangeShapeType="1"/>
                </p:cNvSpPr>
                <p:nvPr/>
              </p:nvSpPr>
              <p:spPr bwMode="auto">
                <a:xfrm>
                  <a:off x="4771" y="553"/>
                  <a:ext cx="115" cy="0"/>
                </a:xfrm>
                <a:prstGeom prst="line">
                  <a:avLst/>
                </a:prstGeom>
                <a:noFill/>
                <a:ln w="9525" cap="rnd">
                  <a:solidFill>
                    <a:schemeClr val="bg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27432" rIns="0" bIns="0"/>
                <a:lstStyle/>
                <a:p>
                  <a:endParaRPr lang="en-US"/>
                </a:p>
              </p:txBody>
            </p:sp>
            <p:grpSp>
              <p:nvGrpSpPr>
                <p:cNvPr id="77036" name="Group 236"/>
                <p:cNvGrpSpPr>
                  <a:grpSpLocks/>
                </p:cNvGrpSpPr>
                <p:nvPr/>
              </p:nvGrpSpPr>
              <p:grpSpPr bwMode="auto">
                <a:xfrm>
                  <a:off x="4885" y="466"/>
                  <a:ext cx="115" cy="173"/>
                  <a:chOff x="2457" y="566"/>
                  <a:chExt cx="102" cy="204"/>
                </a:xfrm>
              </p:grpSpPr>
              <p:sp>
                <p:nvSpPr>
                  <p:cNvPr id="77037" name="Rectangle 237"/>
                  <p:cNvSpPr>
                    <a:spLocks noChangeArrowheads="1"/>
                  </p:cNvSpPr>
                  <p:nvPr/>
                </p:nvSpPr>
                <p:spPr bwMode="auto">
                  <a:xfrm>
                    <a:off x="2457" y="566"/>
                    <a:ext cx="102" cy="204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0" tIns="27432" rIns="0" bIns="0"/>
                  <a:lstStyle/>
                  <a:p>
                    <a:pPr algn="ctr"/>
                    <a:endParaRPr lang="en-US" sz="700" b="1">
                      <a:latin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77038" name="Line 238"/>
                  <p:cNvSpPr>
                    <a:spLocks noChangeShapeType="1"/>
                  </p:cNvSpPr>
                  <p:nvPr/>
                </p:nvSpPr>
                <p:spPr bwMode="auto">
                  <a:xfrm>
                    <a:off x="2457" y="668"/>
                    <a:ext cx="10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chemeClr val="bg1"/>
                    </a:solidFill>
                    <a:prstDash val="sysDot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27432" rIns="0" bIns="0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77039" name="Group 239"/>
              <p:cNvGrpSpPr>
                <a:grpSpLocks/>
              </p:cNvGrpSpPr>
              <p:nvPr/>
            </p:nvGrpSpPr>
            <p:grpSpPr bwMode="auto">
              <a:xfrm>
                <a:off x="4974" y="1050"/>
                <a:ext cx="133" cy="135"/>
                <a:chOff x="4771" y="466"/>
                <a:chExt cx="229" cy="173"/>
              </a:xfrm>
            </p:grpSpPr>
            <p:sp>
              <p:nvSpPr>
                <p:cNvPr id="77040" name="Rectangle 240"/>
                <p:cNvSpPr>
                  <a:spLocks noChangeArrowheads="1"/>
                </p:cNvSpPr>
                <p:nvPr/>
              </p:nvSpPr>
              <p:spPr bwMode="auto">
                <a:xfrm>
                  <a:off x="4771" y="466"/>
                  <a:ext cx="115" cy="173"/>
                </a:xfrm>
                <a:prstGeom prst="rect">
                  <a:avLst/>
                </a:prstGeom>
                <a:solidFill>
                  <a:srgbClr val="3366FF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27432" rIns="0" bIns="0"/>
                <a:lstStyle/>
                <a:p>
                  <a:pPr algn="ctr"/>
                  <a:endParaRPr lang="en-US" sz="700" b="1">
                    <a:solidFill>
                      <a:schemeClr val="bg1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77041" name="Line 241"/>
                <p:cNvSpPr>
                  <a:spLocks noChangeShapeType="1"/>
                </p:cNvSpPr>
                <p:nvPr/>
              </p:nvSpPr>
              <p:spPr bwMode="auto">
                <a:xfrm>
                  <a:off x="4771" y="553"/>
                  <a:ext cx="115" cy="0"/>
                </a:xfrm>
                <a:prstGeom prst="line">
                  <a:avLst/>
                </a:prstGeom>
                <a:noFill/>
                <a:ln w="9525" cap="rnd">
                  <a:solidFill>
                    <a:schemeClr val="bg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27432" rIns="0" bIns="0"/>
                <a:lstStyle/>
                <a:p>
                  <a:endParaRPr lang="en-US"/>
                </a:p>
              </p:txBody>
            </p:sp>
            <p:grpSp>
              <p:nvGrpSpPr>
                <p:cNvPr id="77042" name="Group 242"/>
                <p:cNvGrpSpPr>
                  <a:grpSpLocks/>
                </p:cNvGrpSpPr>
                <p:nvPr/>
              </p:nvGrpSpPr>
              <p:grpSpPr bwMode="auto">
                <a:xfrm>
                  <a:off x="4885" y="466"/>
                  <a:ext cx="115" cy="173"/>
                  <a:chOff x="2457" y="566"/>
                  <a:chExt cx="102" cy="204"/>
                </a:xfrm>
              </p:grpSpPr>
              <p:sp>
                <p:nvSpPr>
                  <p:cNvPr id="77043" name="Rectangle 243"/>
                  <p:cNvSpPr>
                    <a:spLocks noChangeArrowheads="1"/>
                  </p:cNvSpPr>
                  <p:nvPr/>
                </p:nvSpPr>
                <p:spPr bwMode="auto">
                  <a:xfrm>
                    <a:off x="2457" y="566"/>
                    <a:ext cx="102" cy="204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0" tIns="27432" rIns="0" bIns="0"/>
                  <a:lstStyle/>
                  <a:p>
                    <a:pPr algn="ctr"/>
                    <a:endParaRPr lang="en-US" sz="700" b="1">
                      <a:latin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77044" name="Line 244"/>
                  <p:cNvSpPr>
                    <a:spLocks noChangeShapeType="1"/>
                  </p:cNvSpPr>
                  <p:nvPr/>
                </p:nvSpPr>
                <p:spPr bwMode="auto">
                  <a:xfrm>
                    <a:off x="2457" y="668"/>
                    <a:ext cx="10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chemeClr val="bg1"/>
                    </a:solidFill>
                    <a:prstDash val="sysDot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27432" rIns="0" bIns="0"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77045" name="Group 245"/>
            <p:cNvGrpSpPr>
              <a:grpSpLocks/>
            </p:cNvGrpSpPr>
            <p:nvPr/>
          </p:nvGrpSpPr>
          <p:grpSpPr bwMode="auto">
            <a:xfrm>
              <a:off x="1011" y="2696"/>
              <a:ext cx="666" cy="136"/>
              <a:chOff x="4428" y="1050"/>
              <a:chExt cx="679" cy="136"/>
            </a:xfrm>
          </p:grpSpPr>
          <p:sp>
            <p:nvSpPr>
              <p:cNvPr id="77046" name="Rectangle 246"/>
              <p:cNvSpPr>
                <a:spLocks noChangeArrowheads="1"/>
              </p:cNvSpPr>
              <p:nvPr/>
            </p:nvSpPr>
            <p:spPr bwMode="auto">
              <a:xfrm rot="5400000">
                <a:off x="4700" y="906"/>
                <a:ext cx="136" cy="423"/>
              </a:xfrm>
              <a:prstGeom prst="rect">
                <a:avLst/>
              </a:prstGeom>
              <a:solidFill>
                <a:srgbClr val="3366CC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/>
              <a:p>
                <a:pPr algn="ctr"/>
                <a:r>
                  <a:rPr lang="en-US" sz="1000" b="1">
                    <a:solidFill>
                      <a:schemeClr val="bg1"/>
                    </a:solidFill>
                    <a:latin typeface="Arial" charset="0"/>
                    <a:cs typeface="Arial" charset="0"/>
                  </a:rPr>
                  <a:t>Texture</a:t>
                </a:r>
              </a:p>
            </p:txBody>
          </p:sp>
          <p:grpSp>
            <p:nvGrpSpPr>
              <p:cNvPr id="77047" name="Group 247"/>
              <p:cNvGrpSpPr>
                <a:grpSpLocks/>
              </p:cNvGrpSpPr>
              <p:nvPr/>
            </p:nvGrpSpPr>
            <p:grpSpPr bwMode="auto">
              <a:xfrm>
                <a:off x="4428" y="1050"/>
                <a:ext cx="133" cy="134"/>
                <a:chOff x="4771" y="466"/>
                <a:chExt cx="229" cy="173"/>
              </a:xfrm>
            </p:grpSpPr>
            <p:sp>
              <p:nvSpPr>
                <p:cNvPr id="77048" name="Rectangle 248"/>
                <p:cNvSpPr>
                  <a:spLocks noChangeArrowheads="1"/>
                </p:cNvSpPr>
                <p:nvPr/>
              </p:nvSpPr>
              <p:spPr bwMode="auto">
                <a:xfrm>
                  <a:off x="4771" y="466"/>
                  <a:ext cx="115" cy="173"/>
                </a:xfrm>
                <a:prstGeom prst="rect">
                  <a:avLst/>
                </a:prstGeom>
                <a:solidFill>
                  <a:srgbClr val="3366CC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27432" rIns="0" bIns="0"/>
                <a:lstStyle/>
                <a:p>
                  <a:pPr algn="ctr"/>
                  <a:endParaRPr lang="en-US" sz="600" b="1">
                    <a:solidFill>
                      <a:schemeClr val="bg1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77049" name="Line 249"/>
                <p:cNvSpPr>
                  <a:spLocks noChangeShapeType="1"/>
                </p:cNvSpPr>
                <p:nvPr/>
              </p:nvSpPr>
              <p:spPr bwMode="auto">
                <a:xfrm>
                  <a:off x="4771" y="553"/>
                  <a:ext cx="115" cy="0"/>
                </a:xfrm>
                <a:prstGeom prst="line">
                  <a:avLst/>
                </a:prstGeom>
                <a:noFill/>
                <a:ln w="9525" cap="rnd">
                  <a:solidFill>
                    <a:schemeClr val="bg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27432" rIns="0" bIns="0"/>
                <a:lstStyle/>
                <a:p>
                  <a:endParaRPr lang="en-US"/>
                </a:p>
              </p:txBody>
            </p:sp>
            <p:grpSp>
              <p:nvGrpSpPr>
                <p:cNvPr id="77050" name="Group 250"/>
                <p:cNvGrpSpPr>
                  <a:grpSpLocks/>
                </p:cNvGrpSpPr>
                <p:nvPr/>
              </p:nvGrpSpPr>
              <p:grpSpPr bwMode="auto">
                <a:xfrm>
                  <a:off x="4885" y="466"/>
                  <a:ext cx="115" cy="173"/>
                  <a:chOff x="2457" y="566"/>
                  <a:chExt cx="102" cy="204"/>
                </a:xfrm>
              </p:grpSpPr>
              <p:sp>
                <p:nvSpPr>
                  <p:cNvPr id="77051" name="Rectangle 251"/>
                  <p:cNvSpPr>
                    <a:spLocks noChangeArrowheads="1"/>
                  </p:cNvSpPr>
                  <p:nvPr/>
                </p:nvSpPr>
                <p:spPr bwMode="auto">
                  <a:xfrm>
                    <a:off x="2457" y="566"/>
                    <a:ext cx="102" cy="204"/>
                  </a:xfrm>
                  <a:prstGeom prst="rect">
                    <a:avLst/>
                  </a:prstGeom>
                  <a:solidFill>
                    <a:srgbClr val="3366CC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0" tIns="27432" rIns="0" bIns="0"/>
                  <a:lstStyle/>
                  <a:p>
                    <a:pPr algn="ctr"/>
                    <a:endParaRPr lang="en-US" sz="600" b="1">
                      <a:solidFill>
                        <a:schemeClr val="bg1"/>
                      </a:solidFill>
                      <a:latin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77052" name="Line 252"/>
                  <p:cNvSpPr>
                    <a:spLocks noChangeShapeType="1"/>
                  </p:cNvSpPr>
                  <p:nvPr/>
                </p:nvSpPr>
                <p:spPr bwMode="auto">
                  <a:xfrm>
                    <a:off x="2457" y="668"/>
                    <a:ext cx="10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chemeClr val="bg1"/>
                    </a:solidFill>
                    <a:prstDash val="sysDot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27432" rIns="0" bIns="0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77053" name="Group 253"/>
              <p:cNvGrpSpPr>
                <a:grpSpLocks/>
              </p:cNvGrpSpPr>
              <p:nvPr/>
            </p:nvGrpSpPr>
            <p:grpSpPr bwMode="auto">
              <a:xfrm>
                <a:off x="4974" y="1050"/>
                <a:ext cx="133" cy="135"/>
                <a:chOff x="4771" y="466"/>
                <a:chExt cx="229" cy="173"/>
              </a:xfrm>
            </p:grpSpPr>
            <p:sp>
              <p:nvSpPr>
                <p:cNvPr id="77054" name="Rectangle 254"/>
                <p:cNvSpPr>
                  <a:spLocks noChangeArrowheads="1"/>
                </p:cNvSpPr>
                <p:nvPr/>
              </p:nvSpPr>
              <p:spPr bwMode="auto">
                <a:xfrm>
                  <a:off x="4771" y="466"/>
                  <a:ext cx="115" cy="173"/>
                </a:xfrm>
                <a:prstGeom prst="rect">
                  <a:avLst/>
                </a:prstGeom>
                <a:solidFill>
                  <a:srgbClr val="3366CC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27432" rIns="0" bIns="0"/>
                <a:lstStyle/>
                <a:p>
                  <a:pPr algn="ctr"/>
                  <a:endParaRPr lang="en-US" sz="600" b="1">
                    <a:solidFill>
                      <a:schemeClr val="bg1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77055" name="Line 255"/>
                <p:cNvSpPr>
                  <a:spLocks noChangeShapeType="1"/>
                </p:cNvSpPr>
                <p:nvPr/>
              </p:nvSpPr>
              <p:spPr bwMode="auto">
                <a:xfrm>
                  <a:off x="4771" y="553"/>
                  <a:ext cx="115" cy="0"/>
                </a:xfrm>
                <a:prstGeom prst="line">
                  <a:avLst/>
                </a:prstGeom>
                <a:noFill/>
                <a:ln w="9525" cap="rnd">
                  <a:solidFill>
                    <a:schemeClr val="bg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27432" rIns="0" bIns="0"/>
                <a:lstStyle/>
                <a:p>
                  <a:endParaRPr lang="en-US"/>
                </a:p>
              </p:txBody>
            </p:sp>
            <p:grpSp>
              <p:nvGrpSpPr>
                <p:cNvPr id="77056" name="Group 256"/>
                <p:cNvGrpSpPr>
                  <a:grpSpLocks/>
                </p:cNvGrpSpPr>
                <p:nvPr/>
              </p:nvGrpSpPr>
              <p:grpSpPr bwMode="auto">
                <a:xfrm>
                  <a:off x="4885" y="466"/>
                  <a:ext cx="115" cy="173"/>
                  <a:chOff x="2457" y="566"/>
                  <a:chExt cx="102" cy="204"/>
                </a:xfrm>
              </p:grpSpPr>
              <p:sp>
                <p:nvSpPr>
                  <p:cNvPr id="77057" name="Rectangle 257"/>
                  <p:cNvSpPr>
                    <a:spLocks noChangeArrowheads="1"/>
                  </p:cNvSpPr>
                  <p:nvPr/>
                </p:nvSpPr>
                <p:spPr bwMode="auto">
                  <a:xfrm>
                    <a:off x="2457" y="566"/>
                    <a:ext cx="102" cy="204"/>
                  </a:xfrm>
                  <a:prstGeom prst="rect">
                    <a:avLst/>
                  </a:prstGeom>
                  <a:solidFill>
                    <a:srgbClr val="3366CC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0" tIns="27432" rIns="0" bIns="0"/>
                  <a:lstStyle/>
                  <a:p>
                    <a:pPr algn="ctr"/>
                    <a:endParaRPr lang="en-US" sz="600" b="1">
                      <a:solidFill>
                        <a:schemeClr val="bg1"/>
                      </a:solidFill>
                      <a:latin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77058" name="Line 258"/>
                  <p:cNvSpPr>
                    <a:spLocks noChangeShapeType="1"/>
                  </p:cNvSpPr>
                  <p:nvPr/>
                </p:nvSpPr>
                <p:spPr bwMode="auto">
                  <a:xfrm>
                    <a:off x="2457" y="668"/>
                    <a:ext cx="10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chemeClr val="bg1"/>
                    </a:solidFill>
                    <a:prstDash val="sysDot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27432" rIns="0" bIns="0"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77059" name="Group 259"/>
            <p:cNvGrpSpPr>
              <a:grpSpLocks/>
            </p:cNvGrpSpPr>
            <p:nvPr/>
          </p:nvGrpSpPr>
          <p:grpSpPr bwMode="auto">
            <a:xfrm>
              <a:off x="1800" y="2696"/>
              <a:ext cx="666" cy="136"/>
              <a:chOff x="4428" y="1050"/>
              <a:chExt cx="679" cy="136"/>
            </a:xfrm>
          </p:grpSpPr>
          <p:sp>
            <p:nvSpPr>
              <p:cNvPr id="77060" name="Rectangle 260"/>
              <p:cNvSpPr>
                <a:spLocks noChangeArrowheads="1"/>
              </p:cNvSpPr>
              <p:nvPr/>
            </p:nvSpPr>
            <p:spPr bwMode="auto">
              <a:xfrm rot="5400000">
                <a:off x="4700" y="906"/>
                <a:ext cx="136" cy="423"/>
              </a:xfrm>
              <a:prstGeom prst="rect">
                <a:avLst/>
              </a:prstGeom>
              <a:solidFill>
                <a:srgbClr val="3366CC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/>
              <a:p>
                <a:pPr algn="ctr"/>
                <a:r>
                  <a:rPr lang="en-US" sz="1000" b="1">
                    <a:solidFill>
                      <a:schemeClr val="bg1"/>
                    </a:solidFill>
                    <a:latin typeface="Arial" charset="0"/>
                    <a:cs typeface="Arial" charset="0"/>
                  </a:rPr>
                  <a:t>Texture</a:t>
                </a:r>
              </a:p>
            </p:txBody>
          </p:sp>
          <p:grpSp>
            <p:nvGrpSpPr>
              <p:cNvPr id="77061" name="Group 261"/>
              <p:cNvGrpSpPr>
                <a:grpSpLocks/>
              </p:cNvGrpSpPr>
              <p:nvPr/>
            </p:nvGrpSpPr>
            <p:grpSpPr bwMode="auto">
              <a:xfrm>
                <a:off x="4428" y="1050"/>
                <a:ext cx="133" cy="134"/>
                <a:chOff x="4771" y="466"/>
                <a:chExt cx="229" cy="173"/>
              </a:xfrm>
            </p:grpSpPr>
            <p:sp>
              <p:nvSpPr>
                <p:cNvPr id="77062" name="Rectangle 262"/>
                <p:cNvSpPr>
                  <a:spLocks noChangeArrowheads="1"/>
                </p:cNvSpPr>
                <p:nvPr/>
              </p:nvSpPr>
              <p:spPr bwMode="auto">
                <a:xfrm>
                  <a:off x="4771" y="466"/>
                  <a:ext cx="115" cy="173"/>
                </a:xfrm>
                <a:prstGeom prst="rect">
                  <a:avLst/>
                </a:prstGeom>
                <a:solidFill>
                  <a:srgbClr val="3366CC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27432" rIns="0" bIns="0"/>
                <a:lstStyle/>
                <a:p>
                  <a:pPr algn="ctr"/>
                  <a:endParaRPr lang="en-US" sz="600" b="1">
                    <a:solidFill>
                      <a:schemeClr val="bg1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77063" name="Line 263"/>
                <p:cNvSpPr>
                  <a:spLocks noChangeShapeType="1"/>
                </p:cNvSpPr>
                <p:nvPr/>
              </p:nvSpPr>
              <p:spPr bwMode="auto">
                <a:xfrm>
                  <a:off x="4771" y="553"/>
                  <a:ext cx="115" cy="0"/>
                </a:xfrm>
                <a:prstGeom prst="line">
                  <a:avLst/>
                </a:prstGeom>
                <a:noFill/>
                <a:ln w="9525" cap="rnd">
                  <a:solidFill>
                    <a:schemeClr val="bg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27432" rIns="0" bIns="0"/>
                <a:lstStyle/>
                <a:p>
                  <a:endParaRPr lang="en-US"/>
                </a:p>
              </p:txBody>
            </p:sp>
            <p:grpSp>
              <p:nvGrpSpPr>
                <p:cNvPr id="77064" name="Group 264"/>
                <p:cNvGrpSpPr>
                  <a:grpSpLocks/>
                </p:cNvGrpSpPr>
                <p:nvPr/>
              </p:nvGrpSpPr>
              <p:grpSpPr bwMode="auto">
                <a:xfrm>
                  <a:off x="4885" y="466"/>
                  <a:ext cx="115" cy="173"/>
                  <a:chOff x="2457" y="566"/>
                  <a:chExt cx="102" cy="204"/>
                </a:xfrm>
              </p:grpSpPr>
              <p:sp>
                <p:nvSpPr>
                  <p:cNvPr id="77065" name="Rectangle 265"/>
                  <p:cNvSpPr>
                    <a:spLocks noChangeArrowheads="1"/>
                  </p:cNvSpPr>
                  <p:nvPr/>
                </p:nvSpPr>
                <p:spPr bwMode="auto">
                  <a:xfrm>
                    <a:off x="2457" y="566"/>
                    <a:ext cx="102" cy="204"/>
                  </a:xfrm>
                  <a:prstGeom prst="rect">
                    <a:avLst/>
                  </a:prstGeom>
                  <a:solidFill>
                    <a:srgbClr val="3366CC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0" tIns="27432" rIns="0" bIns="0"/>
                  <a:lstStyle/>
                  <a:p>
                    <a:pPr algn="ctr"/>
                    <a:endParaRPr lang="en-US" sz="600" b="1">
                      <a:solidFill>
                        <a:schemeClr val="bg1"/>
                      </a:solidFill>
                      <a:latin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77066" name="Line 266"/>
                  <p:cNvSpPr>
                    <a:spLocks noChangeShapeType="1"/>
                  </p:cNvSpPr>
                  <p:nvPr/>
                </p:nvSpPr>
                <p:spPr bwMode="auto">
                  <a:xfrm>
                    <a:off x="2457" y="668"/>
                    <a:ext cx="10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chemeClr val="bg1"/>
                    </a:solidFill>
                    <a:prstDash val="sysDot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27432" rIns="0" bIns="0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77067" name="Group 267"/>
              <p:cNvGrpSpPr>
                <a:grpSpLocks/>
              </p:cNvGrpSpPr>
              <p:nvPr/>
            </p:nvGrpSpPr>
            <p:grpSpPr bwMode="auto">
              <a:xfrm>
                <a:off x="4974" y="1050"/>
                <a:ext cx="133" cy="135"/>
                <a:chOff x="4771" y="466"/>
                <a:chExt cx="229" cy="173"/>
              </a:xfrm>
            </p:grpSpPr>
            <p:sp>
              <p:nvSpPr>
                <p:cNvPr id="77068" name="Rectangle 268"/>
                <p:cNvSpPr>
                  <a:spLocks noChangeArrowheads="1"/>
                </p:cNvSpPr>
                <p:nvPr/>
              </p:nvSpPr>
              <p:spPr bwMode="auto">
                <a:xfrm>
                  <a:off x="4771" y="466"/>
                  <a:ext cx="115" cy="173"/>
                </a:xfrm>
                <a:prstGeom prst="rect">
                  <a:avLst/>
                </a:prstGeom>
                <a:solidFill>
                  <a:srgbClr val="3366CC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27432" rIns="0" bIns="0"/>
                <a:lstStyle/>
                <a:p>
                  <a:pPr algn="ctr"/>
                  <a:endParaRPr lang="en-US" sz="600" b="1">
                    <a:solidFill>
                      <a:schemeClr val="bg1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77069" name="Line 269"/>
                <p:cNvSpPr>
                  <a:spLocks noChangeShapeType="1"/>
                </p:cNvSpPr>
                <p:nvPr/>
              </p:nvSpPr>
              <p:spPr bwMode="auto">
                <a:xfrm>
                  <a:off x="4771" y="553"/>
                  <a:ext cx="115" cy="0"/>
                </a:xfrm>
                <a:prstGeom prst="line">
                  <a:avLst/>
                </a:prstGeom>
                <a:noFill/>
                <a:ln w="9525" cap="rnd">
                  <a:solidFill>
                    <a:schemeClr val="bg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27432" rIns="0" bIns="0"/>
                <a:lstStyle/>
                <a:p>
                  <a:endParaRPr lang="en-US"/>
                </a:p>
              </p:txBody>
            </p:sp>
            <p:grpSp>
              <p:nvGrpSpPr>
                <p:cNvPr id="77070" name="Group 270"/>
                <p:cNvGrpSpPr>
                  <a:grpSpLocks/>
                </p:cNvGrpSpPr>
                <p:nvPr/>
              </p:nvGrpSpPr>
              <p:grpSpPr bwMode="auto">
                <a:xfrm>
                  <a:off x="4885" y="466"/>
                  <a:ext cx="115" cy="173"/>
                  <a:chOff x="2457" y="566"/>
                  <a:chExt cx="102" cy="204"/>
                </a:xfrm>
              </p:grpSpPr>
              <p:sp>
                <p:nvSpPr>
                  <p:cNvPr id="77071" name="Rectangle 271"/>
                  <p:cNvSpPr>
                    <a:spLocks noChangeArrowheads="1"/>
                  </p:cNvSpPr>
                  <p:nvPr/>
                </p:nvSpPr>
                <p:spPr bwMode="auto">
                  <a:xfrm>
                    <a:off x="2457" y="566"/>
                    <a:ext cx="102" cy="204"/>
                  </a:xfrm>
                  <a:prstGeom prst="rect">
                    <a:avLst/>
                  </a:prstGeom>
                  <a:solidFill>
                    <a:srgbClr val="3366CC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0" tIns="27432" rIns="0" bIns="0"/>
                  <a:lstStyle/>
                  <a:p>
                    <a:pPr algn="ctr"/>
                    <a:endParaRPr lang="en-US" sz="600" b="1">
                      <a:solidFill>
                        <a:schemeClr val="bg1"/>
                      </a:solidFill>
                      <a:latin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77072" name="Line 272"/>
                  <p:cNvSpPr>
                    <a:spLocks noChangeShapeType="1"/>
                  </p:cNvSpPr>
                  <p:nvPr/>
                </p:nvSpPr>
                <p:spPr bwMode="auto">
                  <a:xfrm>
                    <a:off x="2457" y="668"/>
                    <a:ext cx="10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chemeClr val="bg1"/>
                    </a:solidFill>
                    <a:prstDash val="sysDot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27432" rIns="0" bIns="0"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77073" name="Group 273"/>
            <p:cNvGrpSpPr>
              <a:grpSpLocks/>
            </p:cNvGrpSpPr>
            <p:nvPr/>
          </p:nvGrpSpPr>
          <p:grpSpPr bwMode="auto">
            <a:xfrm>
              <a:off x="2571" y="2696"/>
              <a:ext cx="666" cy="136"/>
              <a:chOff x="4428" y="1050"/>
              <a:chExt cx="679" cy="136"/>
            </a:xfrm>
          </p:grpSpPr>
          <p:sp>
            <p:nvSpPr>
              <p:cNvPr id="77074" name="Rectangle 274"/>
              <p:cNvSpPr>
                <a:spLocks noChangeArrowheads="1"/>
              </p:cNvSpPr>
              <p:nvPr/>
            </p:nvSpPr>
            <p:spPr bwMode="auto">
              <a:xfrm rot="5400000">
                <a:off x="4700" y="906"/>
                <a:ext cx="136" cy="423"/>
              </a:xfrm>
              <a:prstGeom prst="rect">
                <a:avLst/>
              </a:prstGeom>
              <a:solidFill>
                <a:srgbClr val="3366CC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/>
              <a:p>
                <a:pPr algn="ctr"/>
                <a:r>
                  <a:rPr lang="en-US" sz="1000" b="1">
                    <a:solidFill>
                      <a:schemeClr val="bg1"/>
                    </a:solidFill>
                    <a:latin typeface="Arial" charset="0"/>
                    <a:cs typeface="Arial" charset="0"/>
                  </a:rPr>
                  <a:t>Texture</a:t>
                </a:r>
              </a:p>
            </p:txBody>
          </p:sp>
          <p:grpSp>
            <p:nvGrpSpPr>
              <p:cNvPr id="77075" name="Group 275"/>
              <p:cNvGrpSpPr>
                <a:grpSpLocks/>
              </p:cNvGrpSpPr>
              <p:nvPr/>
            </p:nvGrpSpPr>
            <p:grpSpPr bwMode="auto">
              <a:xfrm>
                <a:off x="4428" y="1050"/>
                <a:ext cx="133" cy="134"/>
                <a:chOff x="4771" y="466"/>
                <a:chExt cx="229" cy="173"/>
              </a:xfrm>
            </p:grpSpPr>
            <p:sp>
              <p:nvSpPr>
                <p:cNvPr id="77076" name="Rectangle 276"/>
                <p:cNvSpPr>
                  <a:spLocks noChangeArrowheads="1"/>
                </p:cNvSpPr>
                <p:nvPr/>
              </p:nvSpPr>
              <p:spPr bwMode="auto">
                <a:xfrm>
                  <a:off x="4771" y="466"/>
                  <a:ext cx="115" cy="173"/>
                </a:xfrm>
                <a:prstGeom prst="rect">
                  <a:avLst/>
                </a:prstGeom>
                <a:solidFill>
                  <a:srgbClr val="3366CC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27432" rIns="0" bIns="0"/>
                <a:lstStyle/>
                <a:p>
                  <a:pPr algn="ctr"/>
                  <a:endParaRPr lang="en-US" sz="600" b="1">
                    <a:solidFill>
                      <a:schemeClr val="bg1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77077" name="Line 277"/>
                <p:cNvSpPr>
                  <a:spLocks noChangeShapeType="1"/>
                </p:cNvSpPr>
                <p:nvPr/>
              </p:nvSpPr>
              <p:spPr bwMode="auto">
                <a:xfrm>
                  <a:off x="4771" y="553"/>
                  <a:ext cx="115" cy="0"/>
                </a:xfrm>
                <a:prstGeom prst="line">
                  <a:avLst/>
                </a:prstGeom>
                <a:noFill/>
                <a:ln w="9525" cap="rnd">
                  <a:solidFill>
                    <a:schemeClr val="bg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27432" rIns="0" bIns="0"/>
                <a:lstStyle/>
                <a:p>
                  <a:endParaRPr lang="en-US"/>
                </a:p>
              </p:txBody>
            </p:sp>
            <p:grpSp>
              <p:nvGrpSpPr>
                <p:cNvPr id="77078" name="Group 278"/>
                <p:cNvGrpSpPr>
                  <a:grpSpLocks/>
                </p:cNvGrpSpPr>
                <p:nvPr/>
              </p:nvGrpSpPr>
              <p:grpSpPr bwMode="auto">
                <a:xfrm>
                  <a:off x="4885" y="466"/>
                  <a:ext cx="115" cy="173"/>
                  <a:chOff x="2457" y="566"/>
                  <a:chExt cx="102" cy="204"/>
                </a:xfrm>
              </p:grpSpPr>
              <p:sp>
                <p:nvSpPr>
                  <p:cNvPr id="77079" name="Rectangle 279"/>
                  <p:cNvSpPr>
                    <a:spLocks noChangeArrowheads="1"/>
                  </p:cNvSpPr>
                  <p:nvPr/>
                </p:nvSpPr>
                <p:spPr bwMode="auto">
                  <a:xfrm>
                    <a:off x="2457" y="566"/>
                    <a:ext cx="102" cy="204"/>
                  </a:xfrm>
                  <a:prstGeom prst="rect">
                    <a:avLst/>
                  </a:prstGeom>
                  <a:solidFill>
                    <a:srgbClr val="3366CC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0" tIns="27432" rIns="0" bIns="0"/>
                  <a:lstStyle/>
                  <a:p>
                    <a:pPr algn="ctr"/>
                    <a:endParaRPr lang="en-US" sz="600" b="1">
                      <a:solidFill>
                        <a:schemeClr val="bg1"/>
                      </a:solidFill>
                      <a:latin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77080" name="Line 280"/>
                  <p:cNvSpPr>
                    <a:spLocks noChangeShapeType="1"/>
                  </p:cNvSpPr>
                  <p:nvPr/>
                </p:nvSpPr>
                <p:spPr bwMode="auto">
                  <a:xfrm>
                    <a:off x="2457" y="668"/>
                    <a:ext cx="10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chemeClr val="bg1"/>
                    </a:solidFill>
                    <a:prstDash val="sysDot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27432" rIns="0" bIns="0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77081" name="Group 281"/>
              <p:cNvGrpSpPr>
                <a:grpSpLocks/>
              </p:cNvGrpSpPr>
              <p:nvPr/>
            </p:nvGrpSpPr>
            <p:grpSpPr bwMode="auto">
              <a:xfrm>
                <a:off x="4974" y="1050"/>
                <a:ext cx="133" cy="135"/>
                <a:chOff x="4771" y="466"/>
                <a:chExt cx="229" cy="173"/>
              </a:xfrm>
            </p:grpSpPr>
            <p:sp>
              <p:nvSpPr>
                <p:cNvPr id="77082" name="Rectangle 282"/>
                <p:cNvSpPr>
                  <a:spLocks noChangeArrowheads="1"/>
                </p:cNvSpPr>
                <p:nvPr/>
              </p:nvSpPr>
              <p:spPr bwMode="auto">
                <a:xfrm>
                  <a:off x="4771" y="466"/>
                  <a:ext cx="115" cy="173"/>
                </a:xfrm>
                <a:prstGeom prst="rect">
                  <a:avLst/>
                </a:prstGeom>
                <a:solidFill>
                  <a:srgbClr val="3366CC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27432" rIns="0" bIns="0"/>
                <a:lstStyle/>
                <a:p>
                  <a:pPr algn="ctr"/>
                  <a:endParaRPr lang="en-US" sz="600" b="1">
                    <a:solidFill>
                      <a:schemeClr val="bg1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77083" name="Line 283"/>
                <p:cNvSpPr>
                  <a:spLocks noChangeShapeType="1"/>
                </p:cNvSpPr>
                <p:nvPr/>
              </p:nvSpPr>
              <p:spPr bwMode="auto">
                <a:xfrm>
                  <a:off x="4771" y="553"/>
                  <a:ext cx="115" cy="0"/>
                </a:xfrm>
                <a:prstGeom prst="line">
                  <a:avLst/>
                </a:prstGeom>
                <a:noFill/>
                <a:ln w="9525" cap="rnd">
                  <a:solidFill>
                    <a:schemeClr val="bg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27432" rIns="0" bIns="0"/>
                <a:lstStyle/>
                <a:p>
                  <a:endParaRPr lang="en-US"/>
                </a:p>
              </p:txBody>
            </p:sp>
            <p:grpSp>
              <p:nvGrpSpPr>
                <p:cNvPr id="77084" name="Group 284"/>
                <p:cNvGrpSpPr>
                  <a:grpSpLocks/>
                </p:cNvGrpSpPr>
                <p:nvPr/>
              </p:nvGrpSpPr>
              <p:grpSpPr bwMode="auto">
                <a:xfrm>
                  <a:off x="4885" y="466"/>
                  <a:ext cx="115" cy="173"/>
                  <a:chOff x="2457" y="566"/>
                  <a:chExt cx="102" cy="204"/>
                </a:xfrm>
              </p:grpSpPr>
              <p:sp>
                <p:nvSpPr>
                  <p:cNvPr id="77085" name="Rectangle 285"/>
                  <p:cNvSpPr>
                    <a:spLocks noChangeArrowheads="1"/>
                  </p:cNvSpPr>
                  <p:nvPr/>
                </p:nvSpPr>
                <p:spPr bwMode="auto">
                  <a:xfrm>
                    <a:off x="2457" y="566"/>
                    <a:ext cx="102" cy="204"/>
                  </a:xfrm>
                  <a:prstGeom prst="rect">
                    <a:avLst/>
                  </a:prstGeom>
                  <a:solidFill>
                    <a:srgbClr val="3366CC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0" tIns="27432" rIns="0" bIns="0"/>
                  <a:lstStyle/>
                  <a:p>
                    <a:pPr algn="ctr"/>
                    <a:endParaRPr lang="en-US" sz="600" b="1">
                      <a:solidFill>
                        <a:schemeClr val="bg1"/>
                      </a:solidFill>
                      <a:latin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77086" name="Line 286"/>
                  <p:cNvSpPr>
                    <a:spLocks noChangeShapeType="1"/>
                  </p:cNvSpPr>
                  <p:nvPr/>
                </p:nvSpPr>
                <p:spPr bwMode="auto">
                  <a:xfrm>
                    <a:off x="2457" y="668"/>
                    <a:ext cx="10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chemeClr val="bg1"/>
                    </a:solidFill>
                    <a:prstDash val="sysDot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27432" rIns="0" bIns="0"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77087" name="Group 287"/>
            <p:cNvGrpSpPr>
              <a:grpSpLocks/>
            </p:cNvGrpSpPr>
            <p:nvPr/>
          </p:nvGrpSpPr>
          <p:grpSpPr bwMode="auto">
            <a:xfrm>
              <a:off x="3371" y="2696"/>
              <a:ext cx="666" cy="136"/>
              <a:chOff x="4428" y="1050"/>
              <a:chExt cx="679" cy="136"/>
            </a:xfrm>
          </p:grpSpPr>
          <p:sp>
            <p:nvSpPr>
              <p:cNvPr id="77088" name="Rectangle 288"/>
              <p:cNvSpPr>
                <a:spLocks noChangeArrowheads="1"/>
              </p:cNvSpPr>
              <p:nvPr/>
            </p:nvSpPr>
            <p:spPr bwMode="auto">
              <a:xfrm rot="5400000">
                <a:off x="4700" y="906"/>
                <a:ext cx="136" cy="423"/>
              </a:xfrm>
              <a:prstGeom prst="rect">
                <a:avLst/>
              </a:prstGeom>
              <a:solidFill>
                <a:srgbClr val="3366CC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/>
              <a:p>
                <a:pPr algn="ctr"/>
                <a:r>
                  <a:rPr lang="en-US" sz="1000" b="1">
                    <a:solidFill>
                      <a:schemeClr val="bg1"/>
                    </a:solidFill>
                    <a:latin typeface="Arial" charset="0"/>
                    <a:cs typeface="Arial" charset="0"/>
                  </a:rPr>
                  <a:t>Texture</a:t>
                </a:r>
              </a:p>
            </p:txBody>
          </p:sp>
          <p:grpSp>
            <p:nvGrpSpPr>
              <p:cNvPr id="77089" name="Group 289"/>
              <p:cNvGrpSpPr>
                <a:grpSpLocks/>
              </p:cNvGrpSpPr>
              <p:nvPr/>
            </p:nvGrpSpPr>
            <p:grpSpPr bwMode="auto">
              <a:xfrm>
                <a:off x="4428" y="1050"/>
                <a:ext cx="133" cy="134"/>
                <a:chOff x="4771" y="466"/>
                <a:chExt cx="229" cy="173"/>
              </a:xfrm>
            </p:grpSpPr>
            <p:sp>
              <p:nvSpPr>
                <p:cNvPr id="77090" name="Rectangle 290"/>
                <p:cNvSpPr>
                  <a:spLocks noChangeArrowheads="1"/>
                </p:cNvSpPr>
                <p:nvPr/>
              </p:nvSpPr>
              <p:spPr bwMode="auto">
                <a:xfrm>
                  <a:off x="4771" y="466"/>
                  <a:ext cx="115" cy="173"/>
                </a:xfrm>
                <a:prstGeom prst="rect">
                  <a:avLst/>
                </a:prstGeom>
                <a:solidFill>
                  <a:srgbClr val="3366CC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27432" rIns="0" bIns="0"/>
                <a:lstStyle/>
                <a:p>
                  <a:pPr algn="ctr"/>
                  <a:endParaRPr lang="en-US" sz="600" b="1">
                    <a:solidFill>
                      <a:schemeClr val="bg1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77091" name="Line 291"/>
                <p:cNvSpPr>
                  <a:spLocks noChangeShapeType="1"/>
                </p:cNvSpPr>
                <p:nvPr/>
              </p:nvSpPr>
              <p:spPr bwMode="auto">
                <a:xfrm>
                  <a:off x="4771" y="553"/>
                  <a:ext cx="115" cy="0"/>
                </a:xfrm>
                <a:prstGeom prst="line">
                  <a:avLst/>
                </a:prstGeom>
                <a:noFill/>
                <a:ln w="9525" cap="rnd">
                  <a:solidFill>
                    <a:schemeClr val="bg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27432" rIns="0" bIns="0"/>
                <a:lstStyle/>
                <a:p>
                  <a:endParaRPr lang="en-US"/>
                </a:p>
              </p:txBody>
            </p:sp>
            <p:grpSp>
              <p:nvGrpSpPr>
                <p:cNvPr id="77092" name="Group 292"/>
                <p:cNvGrpSpPr>
                  <a:grpSpLocks/>
                </p:cNvGrpSpPr>
                <p:nvPr/>
              </p:nvGrpSpPr>
              <p:grpSpPr bwMode="auto">
                <a:xfrm>
                  <a:off x="4885" y="466"/>
                  <a:ext cx="115" cy="173"/>
                  <a:chOff x="2457" y="566"/>
                  <a:chExt cx="102" cy="204"/>
                </a:xfrm>
              </p:grpSpPr>
              <p:sp>
                <p:nvSpPr>
                  <p:cNvPr id="77093" name="Rectangle 293"/>
                  <p:cNvSpPr>
                    <a:spLocks noChangeArrowheads="1"/>
                  </p:cNvSpPr>
                  <p:nvPr/>
                </p:nvSpPr>
                <p:spPr bwMode="auto">
                  <a:xfrm>
                    <a:off x="2457" y="566"/>
                    <a:ext cx="102" cy="204"/>
                  </a:xfrm>
                  <a:prstGeom prst="rect">
                    <a:avLst/>
                  </a:prstGeom>
                  <a:solidFill>
                    <a:srgbClr val="3366CC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0" tIns="27432" rIns="0" bIns="0"/>
                  <a:lstStyle/>
                  <a:p>
                    <a:pPr algn="ctr"/>
                    <a:endParaRPr lang="en-US" sz="600" b="1">
                      <a:solidFill>
                        <a:schemeClr val="bg1"/>
                      </a:solidFill>
                      <a:latin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77094" name="Line 294"/>
                  <p:cNvSpPr>
                    <a:spLocks noChangeShapeType="1"/>
                  </p:cNvSpPr>
                  <p:nvPr/>
                </p:nvSpPr>
                <p:spPr bwMode="auto">
                  <a:xfrm>
                    <a:off x="2457" y="668"/>
                    <a:ext cx="10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chemeClr val="bg1"/>
                    </a:solidFill>
                    <a:prstDash val="sysDot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27432" rIns="0" bIns="0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77095" name="Group 295"/>
              <p:cNvGrpSpPr>
                <a:grpSpLocks/>
              </p:cNvGrpSpPr>
              <p:nvPr/>
            </p:nvGrpSpPr>
            <p:grpSpPr bwMode="auto">
              <a:xfrm>
                <a:off x="4974" y="1050"/>
                <a:ext cx="133" cy="135"/>
                <a:chOff x="4771" y="466"/>
                <a:chExt cx="229" cy="173"/>
              </a:xfrm>
            </p:grpSpPr>
            <p:sp>
              <p:nvSpPr>
                <p:cNvPr id="77096" name="Rectangle 296"/>
                <p:cNvSpPr>
                  <a:spLocks noChangeArrowheads="1"/>
                </p:cNvSpPr>
                <p:nvPr/>
              </p:nvSpPr>
              <p:spPr bwMode="auto">
                <a:xfrm>
                  <a:off x="4771" y="466"/>
                  <a:ext cx="115" cy="173"/>
                </a:xfrm>
                <a:prstGeom prst="rect">
                  <a:avLst/>
                </a:prstGeom>
                <a:solidFill>
                  <a:srgbClr val="3366CC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27432" rIns="0" bIns="0"/>
                <a:lstStyle/>
                <a:p>
                  <a:pPr algn="ctr"/>
                  <a:endParaRPr lang="en-US" sz="600" b="1">
                    <a:solidFill>
                      <a:schemeClr val="bg1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77097" name="Line 297"/>
                <p:cNvSpPr>
                  <a:spLocks noChangeShapeType="1"/>
                </p:cNvSpPr>
                <p:nvPr/>
              </p:nvSpPr>
              <p:spPr bwMode="auto">
                <a:xfrm>
                  <a:off x="4771" y="553"/>
                  <a:ext cx="115" cy="0"/>
                </a:xfrm>
                <a:prstGeom prst="line">
                  <a:avLst/>
                </a:prstGeom>
                <a:noFill/>
                <a:ln w="9525" cap="rnd">
                  <a:solidFill>
                    <a:schemeClr val="bg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27432" rIns="0" bIns="0"/>
                <a:lstStyle/>
                <a:p>
                  <a:endParaRPr lang="en-US"/>
                </a:p>
              </p:txBody>
            </p:sp>
            <p:grpSp>
              <p:nvGrpSpPr>
                <p:cNvPr id="77098" name="Group 298"/>
                <p:cNvGrpSpPr>
                  <a:grpSpLocks/>
                </p:cNvGrpSpPr>
                <p:nvPr/>
              </p:nvGrpSpPr>
              <p:grpSpPr bwMode="auto">
                <a:xfrm>
                  <a:off x="4885" y="466"/>
                  <a:ext cx="115" cy="173"/>
                  <a:chOff x="2457" y="566"/>
                  <a:chExt cx="102" cy="204"/>
                </a:xfrm>
              </p:grpSpPr>
              <p:sp>
                <p:nvSpPr>
                  <p:cNvPr id="77099" name="Rectangle 299"/>
                  <p:cNvSpPr>
                    <a:spLocks noChangeArrowheads="1"/>
                  </p:cNvSpPr>
                  <p:nvPr/>
                </p:nvSpPr>
                <p:spPr bwMode="auto">
                  <a:xfrm>
                    <a:off x="2457" y="566"/>
                    <a:ext cx="102" cy="204"/>
                  </a:xfrm>
                  <a:prstGeom prst="rect">
                    <a:avLst/>
                  </a:prstGeom>
                  <a:solidFill>
                    <a:srgbClr val="3366CC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0" tIns="27432" rIns="0" bIns="0"/>
                  <a:lstStyle/>
                  <a:p>
                    <a:pPr algn="ctr"/>
                    <a:endParaRPr lang="en-US" sz="600" b="1">
                      <a:solidFill>
                        <a:schemeClr val="bg1"/>
                      </a:solidFill>
                      <a:latin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77100" name="Line 300"/>
                  <p:cNvSpPr>
                    <a:spLocks noChangeShapeType="1"/>
                  </p:cNvSpPr>
                  <p:nvPr/>
                </p:nvSpPr>
                <p:spPr bwMode="auto">
                  <a:xfrm>
                    <a:off x="2457" y="668"/>
                    <a:ext cx="10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chemeClr val="bg1"/>
                    </a:solidFill>
                    <a:prstDash val="sysDot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27432" rIns="0" bIns="0"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77101" name="Group 301"/>
            <p:cNvGrpSpPr>
              <a:grpSpLocks/>
            </p:cNvGrpSpPr>
            <p:nvPr/>
          </p:nvGrpSpPr>
          <p:grpSpPr bwMode="auto">
            <a:xfrm>
              <a:off x="4148" y="2696"/>
              <a:ext cx="666" cy="136"/>
              <a:chOff x="4428" y="1050"/>
              <a:chExt cx="679" cy="136"/>
            </a:xfrm>
          </p:grpSpPr>
          <p:sp>
            <p:nvSpPr>
              <p:cNvPr id="77102" name="Rectangle 302"/>
              <p:cNvSpPr>
                <a:spLocks noChangeArrowheads="1"/>
              </p:cNvSpPr>
              <p:nvPr/>
            </p:nvSpPr>
            <p:spPr bwMode="auto">
              <a:xfrm rot="5400000">
                <a:off x="4700" y="906"/>
                <a:ext cx="136" cy="423"/>
              </a:xfrm>
              <a:prstGeom prst="rect">
                <a:avLst/>
              </a:prstGeom>
              <a:solidFill>
                <a:srgbClr val="3366CC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/>
              <a:p>
                <a:pPr algn="ctr"/>
                <a:r>
                  <a:rPr lang="en-US" sz="1000" b="1">
                    <a:solidFill>
                      <a:schemeClr val="bg1"/>
                    </a:solidFill>
                    <a:latin typeface="Arial" charset="0"/>
                    <a:cs typeface="Arial" charset="0"/>
                  </a:rPr>
                  <a:t>Texture</a:t>
                </a:r>
              </a:p>
            </p:txBody>
          </p:sp>
          <p:grpSp>
            <p:nvGrpSpPr>
              <p:cNvPr id="77103" name="Group 303"/>
              <p:cNvGrpSpPr>
                <a:grpSpLocks/>
              </p:cNvGrpSpPr>
              <p:nvPr/>
            </p:nvGrpSpPr>
            <p:grpSpPr bwMode="auto">
              <a:xfrm>
                <a:off x="4428" y="1050"/>
                <a:ext cx="133" cy="134"/>
                <a:chOff x="4771" y="466"/>
                <a:chExt cx="229" cy="173"/>
              </a:xfrm>
            </p:grpSpPr>
            <p:sp>
              <p:nvSpPr>
                <p:cNvPr id="77104" name="Rectangle 304"/>
                <p:cNvSpPr>
                  <a:spLocks noChangeArrowheads="1"/>
                </p:cNvSpPr>
                <p:nvPr/>
              </p:nvSpPr>
              <p:spPr bwMode="auto">
                <a:xfrm>
                  <a:off x="4771" y="466"/>
                  <a:ext cx="115" cy="173"/>
                </a:xfrm>
                <a:prstGeom prst="rect">
                  <a:avLst/>
                </a:prstGeom>
                <a:solidFill>
                  <a:srgbClr val="3366CC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27432" rIns="0" bIns="0"/>
                <a:lstStyle/>
                <a:p>
                  <a:pPr algn="ctr"/>
                  <a:endParaRPr lang="en-US" sz="600" b="1">
                    <a:solidFill>
                      <a:schemeClr val="bg1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77105" name="Line 305"/>
                <p:cNvSpPr>
                  <a:spLocks noChangeShapeType="1"/>
                </p:cNvSpPr>
                <p:nvPr/>
              </p:nvSpPr>
              <p:spPr bwMode="auto">
                <a:xfrm>
                  <a:off x="4771" y="553"/>
                  <a:ext cx="115" cy="0"/>
                </a:xfrm>
                <a:prstGeom prst="line">
                  <a:avLst/>
                </a:prstGeom>
                <a:noFill/>
                <a:ln w="9525" cap="rnd">
                  <a:solidFill>
                    <a:schemeClr val="bg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27432" rIns="0" bIns="0"/>
                <a:lstStyle/>
                <a:p>
                  <a:endParaRPr lang="en-US"/>
                </a:p>
              </p:txBody>
            </p:sp>
            <p:grpSp>
              <p:nvGrpSpPr>
                <p:cNvPr id="77106" name="Group 306"/>
                <p:cNvGrpSpPr>
                  <a:grpSpLocks/>
                </p:cNvGrpSpPr>
                <p:nvPr/>
              </p:nvGrpSpPr>
              <p:grpSpPr bwMode="auto">
                <a:xfrm>
                  <a:off x="4885" y="466"/>
                  <a:ext cx="115" cy="173"/>
                  <a:chOff x="2457" y="566"/>
                  <a:chExt cx="102" cy="204"/>
                </a:xfrm>
              </p:grpSpPr>
              <p:sp>
                <p:nvSpPr>
                  <p:cNvPr id="77107" name="Rectangle 307"/>
                  <p:cNvSpPr>
                    <a:spLocks noChangeArrowheads="1"/>
                  </p:cNvSpPr>
                  <p:nvPr/>
                </p:nvSpPr>
                <p:spPr bwMode="auto">
                  <a:xfrm>
                    <a:off x="2457" y="566"/>
                    <a:ext cx="102" cy="204"/>
                  </a:xfrm>
                  <a:prstGeom prst="rect">
                    <a:avLst/>
                  </a:prstGeom>
                  <a:solidFill>
                    <a:srgbClr val="3366CC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0" tIns="27432" rIns="0" bIns="0"/>
                  <a:lstStyle/>
                  <a:p>
                    <a:pPr algn="ctr"/>
                    <a:endParaRPr lang="en-US" sz="600" b="1">
                      <a:solidFill>
                        <a:schemeClr val="bg1"/>
                      </a:solidFill>
                      <a:latin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77108" name="Line 308"/>
                  <p:cNvSpPr>
                    <a:spLocks noChangeShapeType="1"/>
                  </p:cNvSpPr>
                  <p:nvPr/>
                </p:nvSpPr>
                <p:spPr bwMode="auto">
                  <a:xfrm>
                    <a:off x="2457" y="668"/>
                    <a:ext cx="10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chemeClr val="bg1"/>
                    </a:solidFill>
                    <a:prstDash val="sysDot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27432" rIns="0" bIns="0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77109" name="Group 309"/>
              <p:cNvGrpSpPr>
                <a:grpSpLocks/>
              </p:cNvGrpSpPr>
              <p:nvPr/>
            </p:nvGrpSpPr>
            <p:grpSpPr bwMode="auto">
              <a:xfrm>
                <a:off x="4974" y="1050"/>
                <a:ext cx="133" cy="135"/>
                <a:chOff x="4771" y="466"/>
                <a:chExt cx="229" cy="173"/>
              </a:xfrm>
            </p:grpSpPr>
            <p:sp>
              <p:nvSpPr>
                <p:cNvPr id="77110" name="Rectangle 310"/>
                <p:cNvSpPr>
                  <a:spLocks noChangeArrowheads="1"/>
                </p:cNvSpPr>
                <p:nvPr/>
              </p:nvSpPr>
              <p:spPr bwMode="auto">
                <a:xfrm>
                  <a:off x="4771" y="466"/>
                  <a:ext cx="115" cy="173"/>
                </a:xfrm>
                <a:prstGeom prst="rect">
                  <a:avLst/>
                </a:prstGeom>
                <a:solidFill>
                  <a:srgbClr val="3366CC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27432" rIns="0" bIns="0"/>
                <a:lstStyle/>
                <a:p>
                  <a:pPr algn="ctr"/>
                  <a:endParaRPr lang="en-US" sz="600" b="1">
                    <a:solidFill>
                      <a:schemeClr val="bg1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77111" name="Line 311"/>
                <p:cNvSpPr>
                  <a:spLocks noChangeShapeType="1"/>
                </p:cNvSpPr>
                <p:nvPr/>
              </p:nvSpPr>
              <p:spPr bwMode="auto">
                <a:xfrm>
                  <a:off x="4771" y="553"/>
                  <a:ext cx="115" cy="0"/>
                </a:xfrm>
                <a:prstGeom prst="line">
                  <a:avLst/>
                </a:prstGeom>
                <a:noFill/>
                <a:ln w="9525" cap="rnd">
                  <a:solidFill>
                    <a:schemeClr val="bg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27432" rIns="0" bIns="0"/>
                <a:lstStyle/>
                <a:p>
                  <a:endParaRPr lang="en-US"/>
                </a:p>
              </p:txBody>
            </p:sp>
            <p:grpSp>
              <p:nvGrpSpPr>
                <p:cNvPr id="77112" name="Group 312"/>
                <p:cNvGrpSpPr>
                  <a:grpSpLocks/>
                </p:cNvGrpSpPr>
                <p:nvPr/>
              </p:nvGrpSpPr>
              <p:grpSpPr bwMode="auto">
                <a:xfrm>
                  <a:off x="4885" y="466"/>
                  <a:ext cx="115" cy="173"/>
                  <a:chOff x="2457" y="566"/>
                  <a:chExt cx="102" cy="204"/>
                </a:xfrm>
              </p:grpSpPr>
              <p:sp>
                <p:nvSpPr>
                  <p:cNvPr id="77113" name="Rectangle 313"/>
                  <p:cNvSpPr>
                    <a:spLocks noChangeArrowheads="1"/>
                  </p:cNvSpPr>
                  <p:nvPr/>
                </p:nvSpPr>
                <p:spPr bwMode="auto">
                  <a:xfrm>
                    <a:off x="2457" y="566"/>
                    <a:ext cx="102" cy="204"/>
                  </a:xfrm>
                  <a:prstGeom prst="rect">
                    <a:avLst/>
                  </a:prstGeom>
                  <a:solidFill>
                    <a:srgbClr val="3366CC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0" tIns="27432" rIns="0" bIns="0"/>
                  <a:lstStyle/>
                  <a:p>
                    <a:pPr algn="ctr"/>
                    <a:endParaRPr lang="en-US" sz="600" b="1">
                      <a:solidFill>
                        <a:schemeClr val="bg1"/>
                      </a:solidFill>
                      <a:latin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77114" name="Line 314"/>
                  <p:cNvSpPr>
                    <a:spLocks noChangeShapeType="1"/>
                  </p:cNvSpPr>
                  <p:nvPr/>
                </p:nvSpPr>
                <p:spPr bwMode="auto">
                  <a:xfrm>
                    <a:off x="2457" y="668"/>
                    <a:ext cx="10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chemeClr val="bg1"/>
                    </a:solidFill>
                    <a:prstDash val="sysDot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27432" rIns="0" bIns="0"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77115" name="Group 315"/>
            <p:cNvGrpSpPr>
              <a:grpSpLocks/>
            </p:cNvGrpSpPr>
            <p:nvPr/>
          </p:nvGrpSpPr>
          <p:grpSpPr bwMode="auto">
            <a:xfrm>
              <a:off x="4937" y="2696"/>
              <a:ext cx="666" cy="136"/>
              <a:chOff x="4428" y="1050"/>
              <a:chExt cx="679" cy="136"/>
            </a:xfrm>
          </p:grpSpPr>
          <p:sp>
            <p:nvSpPr>
              <p:cNvPr id="77116" name="Rectangle 316"/>
              <p:cNvSpPr>
                <a:spLocks noChangeArrowheads="1"/>
              </p:cNvSpPr>
              <p:nvPr/>
            </p:nvSpPr>
            <p:spPr bwMode="auto">
              <a:xfrm rot="5400000">
                <a:off x="4700" y="906"/>
                <a:ext cx="136" cy="423"/>
              </a:xfrm>
              <a:prstGeom prst="rect">
                <a:avLst/>
              </a:prstGeom>
              <a:solidFill>
                <a:srgbClr val="3366CC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/>
              <a:p>
                <a:pPr algn="ctr"/>
                <a:r>
                  <a:rPr lang="en-US" sz="1000" b="1">
                    <a:solidFill>
                      <a:schemeClr val="bg1"/>
                    </a:solidFill>
                    <a:latin typeface="Arial" charset="0"/>
                    <a:cs typeface="Arial" charset="0"/>
                  </a:rPr>
                  <a:t>Texture</a:t>
                </a:r>
              </a:p>
            </p:txBody>
          </p:sp>
          <p:grpSp>
            <p:nvGrpSpPr>
              <p:cNvPr id="77117" name="Group 317"/>
              <p:cNvGrpSpPr>
                <a:grpSpLocks/>
              </p:cNvGrpSpPr>
              <p:nvPr/>
            </p:nvGrpSpPr>
            <p:grpSpPr bwMode="auto">
              <a:xfrm>
                <a:off x="4428" y="1050"/>
                <a:ext cx="133" cy="134"/>
                <a:chOff x="4771" y="466"/>
                <a:chExt cx="229" cy="173"/>
              </a:xfrm>
            </p:grpSpPr>
            <p:sp>
              <p:nvSpPr>
                <p:cNvPr id="77118" name="Rectangle 318"/>
                <p:cNvSpPr>
                  <a:spLocks noChangeArrowheads="1"/>
                </p:cNvSpPr>
                <p:nvPr/>
              </p:nvSpPr>
              <p:spPr bwMode="auto">
                <a:xfrm>
                  <a:off x="4771" y="466"/>
                  <a:ext cx="115" cy="173"/>
                </a:xfrm>
                <a:prstGeom prst="rect">
                  <a:avLst/>
                </a:prstGeom>
                <a:solidFill>
                  <a:srgbClr val="3366CC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27432" rIns="0" bIns="0"/>
                <a:lstStyle/>
                <a:p>
                  <a:pPr algn="ctr"/>
                  <a:endParaRPr lang="en-US" sz="600" b="1">
                    <a:solidFill>
                      <a:schemeClr val="bg1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77119" name="Line 319"/>
                <p:cNvSpPr>
                  <a:spLocks noChangeShapeType="1"/>
                </p:cNvSpPr>
                <p:nvPr/>
              </p:nvSpPr>
              <p:spPr bwMode="auto">
                <a:xfrm>
                  <a:off x="4771" y="553"/>
                  <a:ext cx="115" cy="0"/>
                </a:xfrm>
                <a:prstGeom prst="line">
                  <a:avLst/>
                </a:prstGeom>
                <a:noFill/>
                <a:ln w="9525" cap="rnd">
                  <a:solidFill>
                    <a:schemeClr val="bg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27432" rIns="0" bIns="0"/>
                <a:lstStyle/>
                <a:p>
                  <a:endParaRPr lang="en-US"/>
                </a:p>
              </p:txBody>
            </p:sp>
            <p:grpSp>
              <p:nvGrpSpPr>
                <p:cNvPr id="77120" name="Group 320"/>
                <p:cNvGrpSpPr>
                  <a:grpSpLocks/>
                </p:cNvGrpSpPr>
                <p:nvPr/>
              </p:nvGrpSpPr>
              <p:grpSpPr bwMode="auto">
                <a:xfrm>
                  <a:off x="4885" y="466"/>
                  <a:ext cx="115" cy="173"/>
                  <a:chOff x="2457" y="566"/>
                  <a:chExt cx="102" cy="204"/>
                </a:xfrm>
              </p:grpSpPr>
              <p:sp>
                <p:nvSpPr>
                  <p:cNvPr id="77121" name="Rectangle 321"/>
                  <p:cNvSpPr>
                    <a:spLocks noChangeArrowheads="1"/>
                  </p:cNvSpPr>
                  <p:nvPr/>
                </p:nvSpPr>
                <p:spPr bwMode="auto">
                  <a:xfrm>
                    <a:off x="2457" y="566"/>
                    <a:ext cx="102" cy="204"/>
                  </a:xfrm>
                  <a:prstGeom prst="rect">
                    <a:avLst/>
                  </a:prstGeom>
                  <a:solidFill>
                    <a:srgbClr val="3366CC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0" tIns="27432" rIns="0" bIns="0"/>
                  <a:lstStyle/>
                  <a:p>
                    <a:pPr algn="ctr"/>
                    <a:endParaRPr lang="en-US" sz="600" b="1">
                      <a:solidFill>
                        <a:schemeClr val="bg1"/>
                      </a:solidFill>
                      <a:latin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77122" name="Line 322"/>
                  <p:cNvSpPr>
                    <a:spLocks noChangeShapeType="1"/>
                  </p:cNvSpPr>
                  <p:nvPr/>
                </p:nvSpPr>
                <p:spPr bwMode="auto">
                  <a:xfrm>
                    <a:off x="2457" y="668"/>
                    <a:ext cx="10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chemeClr val="bg1"/>
                    </a:solidFill>
                    <a:prstDash val="sysDot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27432" rIns="0" bIns="0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77123" name="Group 323"/>
              <p:cNvGrpSpPr>
                <a:grpSpLocks/>
              </p:cNvGrpSpPr>
              <p:nvPr/>
            </p:nvGrpSpPr>
            <p:grpSpPr bwMode="auto">
              <a:xfrm>
                <a:off x="4974" y="1050"/>
                <a:ext cx="133" cy="135"/>
                <a:chOff x="4771" y="466"/>
                <a:chExt cx="229" cy="173"/>
              </a:xfrm>
            </p:grpSpPr>
            <p:sp>
              <p:nvSpPr>
                <p:cNvPr id="77124" name="Rectangle 324"/>
                <p:cNvSpPr>
                  <a:spLocks noChangeArrowheads="1"/>
                </p:cNvSpPr>
                <p:nvPr/>
              </p:nvSpPr>
              <p:spPr bwMode="auto">
                <a:xfrm>
                  <a:off x="4771" y="466"/>
                  <a:ext cx="115" cy="173"/>
                </a:xfrm>
                <a:prstGeom prst="rect">
                  <a:avLst/>
                </a:prstGeom>
                <a:solidFill>
                  <a:srgbClr val="3366CC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27432" rIns="0" bIns="0"/>
                <a:lstStyle/>
                <a:p>
                  <a:pPr algn="ctr"/>
                  <a:endParaRPr lang="en-US" sz="600" b="1">
                    <a:solidFill>
                      <a:schemeClr val="bg1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77125" name="Line 325"/>
                <p:cNvSpPr>
                  <a:spLocks noChangeShapeType="1"/>
                </p:cNvSpPr>
                <p:nvPr/>
              </p:nvSpPr>
              <p:spPr bwMode="auto">
                <a:xfrm>
                  <a:off x="4771" y="553"/>
                  <a:ext cx="115" cy="0"/>
                </a:xfrm>
                <a:prstGeom prst="line">
                  <a:avLst/>
                </a:prstGeom>
                <a:noFill/>
                <a:ln w="9525" cap="rnd">
                  <a:solidFill>
                    <a:schemeClr val="bg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27432" rIns="0" bIns="0"/>
                <a:lstStyle/>
                <a:p>
                  <a:endParaRPr lang="en-US"/>
                </a:p>
              </p:txBody>
            </p:sp>
            <p:grpSp>
              <p:nvGrpSpPr>
                <p:cNvPr id="77126" name="Group 326"/>
                <p:cNvGrpSpPr>
                  <a:grpSpLocks/>
                </p:cNvGrpSpPr>
                <p:nvPr/>
              </p:nvGrpSpPr>
              <p:grpSpPr bwMode="auto">
                <a:xfrm>
                  <a:off x="4885" y="466"/>
                  <a:ext cx="115" cy="173"/>
                  <a:chOff x="2457" y="566"/>
                  <a:chExt cx="102" cy="204"/>
                </a:xfrm>
              </p:grpSpPr>
              <p:sp>
                <p:nvSpPr>
                  <p:cNvPr id="77127" name="Rectangle 327"/>
                  <p:cNvSpPr>
                    <a:spLocks noChangeArrowheads="1"/>
                  </p:cNvSpPr>
                  <p:nvPr/>
                </p:nvSpPr>
                <p:spPr bwMode="auto">
                  <a:xfrm>
                    <a:off x="2457" y="566"/>
                    <a:ext cx="102" cy="204"/>
                  </a:xfrm>
                  <a:prstGeom prst="rect">
                    <a:avLst/>
                  </a:prstGeom>
                  <a:solidFill>
                    <a:srgbClr val="3366CC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0" tIns="27432" rIns="0" bIns="0"/>
                  <a:lstStyle/>
                  <a:p>
                    <a:pPr algn="ctr"/>
                    <a:endParaRPr lang="en-US" sz="600" b="1">
                      <a:solidFill>
                        <a:schemeClr val="bg1"/>
                      </a:solidFill>
                      <a:latin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77128" name="Line 328"/>
                  <p:cNvSpPr>
                    <a:spLocks noChangeShapeType="1"/>
                  </p:cNvSpPr>
                  <p:nvPr/>
                </p:nvSpPr>
                <p:spPr bwMode="auto">
                  <a:xfrm>
                    <a:off x="2457" y="668"/>
                    <a:ext cx="10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chemeClr val="bg1"/>
                    </a:solidFill>
                    <a:prstDash val="sysDot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27432" rIns="0" bIns="0"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77129" name="Group 329"/>
            <p:cNvGrpSpPr>
              <a:grpSpLocks/>
            </p:cNvGrpSpPr>
            <p:nvPr/>
          </p:nvGrpSpPr>
          <p:grpSpPr bwMode="auto">
            <a:xfrm>
              <a:off x="5720" y="2696"/>
              <a:ext cx="666" cy="136"/>
              <a:chOff x="4428" y="1050"/>
              <a:chExt cx="679" cy="136"/>
            </a:xfrm>
          </p:grpSpPr>
          <p:sp>
            <p:nvSpPr>
              <p:cNvPr id="77130" name="Rectangle 330"/>
              <p:cNvSpPr>
                <a:spLocks noChangeArrowheads="1"/>
              </p:cNvSpPr>
              <p:nvPr/>
            </p:nvSpPr>
            <p:spPr bwMode="auto">
              <a:xfrm rot="5400000">
                <a:off x="4700" y="906"/>
                <a:ext cx="136" cy="423"/>
              </a:xfrm>
              <a:prstGeom prst="rect">
                <a:avLst/>
              </a:prstGeom>
              <a:solidFill>
                <a:srgbClr val="3366CC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/>
              <a:p>
                <a:pPr algn="ctr"/>
                <a:r>
                  <a:rPr lang="en-US" sz="1000" b="1">
                    <a:solidFill>
                      <a:schemeClr val="bg1"/>
                    </a:solidFill>
                    <a:latin typeface="Arial" charset="0"/>
                    <a:cs typeface="Arial" charset="0"/>
                  </a:rPr>
                  <a:t>Texture</a:t>
                </a:r>
              </a:p>
            </p:txBody>
          </p:sp>
          <p:grpSp>
            <p:nvGrpSpPr>
              <p:cNvPr id="77131" name="Group 331"/>
              <p:cNvGrpSpPr>
                <a:grpSpLocks/>
              </p:cNvGrpSpPr>
              <p:nvPr/>
            </p:nvGrpSpPr>
            <p:grpSpPr bwMode="auto">
              <a:xfrm>
                <a:off x="4428" y="1050"/>
                <a:ext cx="133" cy="134"/>
                <a:chOff x="4771" y="466"/>
                <a:chExt cx="229" cy="173"/>
              </a:xfrm>
            </p:grpSpPr>
            <p:sp>
              <p:nvSpPr>
                <p:cNvPr id="77132" name="Rectangle 332"/>
                <p:cNvSpPr>
                  <a:spLocks noChangeArrowheads="1"/>
                </p:cNvSpPr>
                <p:nvPr/>
              </p:nvSpPr>
              <p:spPr bwMode="auto">
                <a:xfrm>
                  <a:off x="4771" y="466"/>
                  <a:ext cx="115" cy="173"/>
                </a:xfrm>
                <a:prstGeom prst="rect">
                  <a:avLst/>
                </a:prstGeom>
                <a:solidFill>
                  <a:srgbClr val="3366CC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27432" rIns="0" bIns="0"/>
                <a:lstStyle/>
                <a:p>
                  <a:pPr algn="ctr"/>
                  <a:endParaRPr lang="en-US" sz="600" b="1">
                    <a:solidFill>
                      <a:schemeClr val="bg1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77133" name="Line 333"/>
                <p:cNvSpPr>
                  <a:spLocks noChangeShapeType="1"/>
                </p:cNvSpPr>
                <p:nvPr/>
              </p:nvSpPr>
              <p:spPr bwMode="auto">
                <a:xfrm>
                  <a:off x="4771" y="553"/>
                  <a:ext cx="115" cy="0"/>
                </a:xfrm>
                <a:prstGeom prst="line">
                  <a:avLst/>
                </a:prstGeom>
                <a:noFill/>
                <a:ln w="9525" cap="rnd">
                  <a:solidFill>
                    <a:schemeClr val="bg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27432" rIns="0" bIns="0"/>
                <a:lstStyle/>
                <a:p>
                  <a:endParaRPr lang="en-US"/>
                </a:p>
              </p:txBody>
            </p:sp>
            <p:grpSp>
              <p:nvGrpSpPr>
                <p:cNvPr id="77134" name="Group 334"/>
                <p:cNvGrpSpPr>
                  <a:grpSpLocks/>
                </p:cNvGrpSpPr>
                <p:nvPr/>
              </p:nvGrpSpPr>
              <p:grpSpPr bwMode="auto">
                <a:xfrm>
                  <a:off x="4885" y="466"/>
                  <a:ext cx="115" cy="173"/>
                  <a:chOff x="2457" y="566"/>
                  <a:chExt cx="102" cy="204"/>
                </a:xfrm>
              </p:grpSpPr>
              <p:sp>
                <p:nvSpPr>
                  <p:cNvPr id="77135" name="Rectangle 335"/>
                  <p:cNvSpPr>
                    <a:spLocks noChangeArrowheads="1"/>
                  </p:cNvSpPr>
                  <p:nvPr/>
                </p:nvSpPr>
                <p:spPr bwMode="auto">
                  <a:xfrm>
                    <a:off x="2457" y="566"/>
                    <a:ext cx="102" cy="204"/>
                  </a:xfrm>
                  <a:prstGeom prst="rect">
                    <a:avLst/>
                  </a:prstGeom>
                  <a:solidFill>
                    <a:srgbClr val="3366CC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0" tIns="27432" rIns="0" bIns="0"/>
                  <a:lstStyle/>
                  <a:p>
                    <a:pPr algn="ctr"/>
                    <a:endParaRPr lang="en-US" sz="600" b="1">
                      <a:solidFill>
                        <a:schemeClr val="bg1"/>
                      </a:solidFill>
                      <a:latin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77136" name="Line 336"/>
                  <p:cNvSpPr>
                    <a:spLocks noChangeShapeType="1"/>
                  </p:cNvSpPr>
                  <p:nvPr/>
                </p:nvSpPr>
                <p:spPr bwMode="auto">
                  <a:xfrm>
                    <a:off x="2457" y="668"/>
                    <a:ext cx="10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chemeClr val="bg1"/>
                    </a:solidFill>
                    <a:prstDash val="sysDot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27432" rIns="0" bIns="0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77137" name="Group 337"/>
              <p:cNvGrpSpPr>
                <a:grpSpLocks/>
              </p:cNvGrpSpPr>
              <p:nvPr/>
            </p:nvGrpSpPr>
            <p:grpSpPr bwMode="auto">
              <a:xfrm>
                <a:off x="4974" y="1050"/>
                <a:ext cx="133" cy="135"/>
                <a:chOff x="4771" y="466"/>
                <a:chExt cx="229" cy="173"/>
              </a:xfrm>
            </p:grpSpPr>
            <p:sp>
              <p:nvSpPr>
                <p:cNvPr id="77138" name="Rectangle 338"/>
                <p:cNvSpPr>
                  <a:spLocks noChangeArrowheads="1"/>
                </p:cNvSpPr>
                <p:nvPr/>
              </p:nvSpPr>
              <p:spPr bwMode="auto">
                <a:xfrm>
                  <a:off x="4771" y="466"/>
                  <a:ext cx="115" cy="173"/>
                </a:xfrm>
                <a:prstGeom prst="rect">
                  <a:avLst/>
                </a:prstGeom>
                <a:solidFill>
                  <a:srgbClr val="3366CC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27432" rIns="0" bIns="0"/>
                <a:lstStyle/>
                <a:p>
                  <a:pPr algn="ctr"/>
                  <a:endParaRPr lang="en-US" sz="600" b="1">
                    <a:solidFill>
                      <a:schemeClr val="bg1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77139" name="Line 339"/>
                <p:cNvSpPr>
                  <a:spLocks noChangeShapeType="1"/>
                </p:cNvSpPr>
                <p:nvPr/>
              </p:nvSpPr>
              <p:spPr bwMode="auto">
                <a:xfrm>
                  <a:off x="4771" y="553"/>
                  <a:ext cx="115" cy="0"/>
                </a:xfrm>
                <a:prstGeom prst="line">
                  <a:avLst/>
                </a:prstGeom>
                <a:noFill/>
                <a:ln w="9525" cap="rnd">
                  <a:solidFill>
                    <a:schemeClr val="bg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27432" rIns="0" bIns="0"/>
                <a:lstStyle/>
                <a:p>
                  <a:endParaRPr lang="en-US"/>
                </a:p>
              </p:txBody>
            </p:sp>
            <p:grpSp>
              <p:nvGrpSpPr>
                <p:cNvPr id="77140" name="Group 340"/>
                <p:cNvGrpSpPr>
                  <a:grpSpLocks/>
                </p:cNvGrpSpPr>
                <p:nvPr/>
              </p:nvGrpSpPr>
              <p:grpSpPr bwMode="auto">
                <a:xfrm>
                  <a:off x="4885" y="466"/>
                  <a:ext cx="115" cy="173"/>
                  <a:chOff x="2457" y="566"/>
                  <a:chExt cx="102" cy="204"/>
                </a:xfrm>
              </p:grpSpPr>
              <p:sp>
                <p:nvSpPr>
                  <p:cNvPr id="77141" name="Rectangle 341"/>
                  <p:cNvSpPr>
                    <a:spLocks noChangeArrowheads="1"/>
                  </p:cNvSpPr>
                  <p:nvPr/>
                </p:nvSpPr>
                <p:spPr bwMode="auto">
                  <a:xfrm>
                    <a:off x="2457" y="566"/>
                    <a:ext cx="102" cy="204"/>
                  </a:xfrm>
                  <a:prstGeom prst="rect">
                    <a:avLst/>
                  </a:prstGeom>
                  <a:solidFill>
                    <a:srgbClr val="3366CC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0" tIns="27432" rIns="0" bIns="0"/>
                  <a:lstStyle/>
                  <a:p>
                    <a:pPr algn="ctr"/>
                    <a:endParaRPr lang="en-US" sz="600" b="1">
                      <a:solidFill>
                        <a:schemeClr val="bg1"/>
                      </a:solidFill>
                      <a:latin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77142" name="Line 342"/>
                  <p:cNvSpPr>
                    <a:spLocks noChangeShapeType="1"/>
                  </p:cNvSpPr>
                  <p:nvPr/>
                </p:nvSpPr>
                <p:spPr bwMode="auto">
                  <a:xfrm>
                    <a:off x="2457" y="668"/>
                    <a:ext cx="10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chemeClr val="bg1"/>
                    </a:solidFill>
                    <a:prstDash val="sysDot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27432" rIns="0" bIns="0"/>
                  <a:lstStyle/>
                  <a:p>
                    <a:endParaRPr lang="en-US"/>
                  </a:p>
                </p:txBody>
              </p:sp>
            </p:grpSp>
          </p:grpSp>
        </p:grpSp>
        <p:cxnSp>
          <p:nvCxnSpPr>
            <p:cNvPr id="77143" name="AutoShape 343"/>
            <p:cNvCxnSpPr>
              <a:cxnSpLocks noChangeShapeType="1"/>
              <a:stCxn id="76810" idx="2"/>
            </p:cNvCxnSpPr>
            <p:nvPr/>
          </p:nvCxnSpPr>
          <p:spPr bwMode="auto">
            <a:xfrm rot="16200000" flipH="1">
              <a:off x="3216" y="205"/>
              <a:ext cx="390" cy="5691"/>
            </a:xfrm>
            <a:prstGeom prst="bentConnector3">
              <a:avLst>
                <a:gd name="adj1" fmla="val 49745"/>
              </a:avLst>
            </a:prstGeom>
            <a:noFill/>
            <a:ln w="19050">
              <a:solidFill>
                <a:srgbClr val="DDDDDD"/>
              </a:solidFill>
              <a:miter lim="800000"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77144" name="Group 344"/>
            <p:cNvGrpSpPr>
              <a:grpSpLocks/>
            </p:cNvGrpSpPr>
            <p:nvPr/>
          </p:nvGrpSpPr>
          <p:grpSpPr bwMode="auto">
            <a:xfrm>
              <a:off x="235" y="2695"/>
              <a:ext cx="666" cy="136"/>
              <a:chOff x="4428" y="1050"/>
              <a:chExt cx="679" cy="136"/>
            </a:xfrm>
          </p:grpSpPr>
          <p:sp>
            <p:nvSpPr>
              <p:cNvPr id="77145" name="Rectangle 345"/>
              <p:cNvSpPr>
                <a:spLocks noChangeArrowheads="1"/>
              </p:cNvSpPr>
              <p:nvPr/>
            </p:nvSpPr>
            <p:spPr bwMode="auto">
              <a:xfrm rot="5400000">
                <a:off x="4700" y="906"/>
                <a:ext cx="136" cy="423"/>
              </a:xfrm>
              <a:prstGeom prst="rect">
                <a:avLst/>
              </a:prstGeom>
              <a:solidFill>
                <a:srgbClr val="3366CC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/>
              <a:p>
                <a:pPr algn="ctr"/>
                <a:r>
                  <a:rPr lang="en-US" sz="1000" b="1">
                    <a:solidFill>
                      <a:schemeClr val="bg1"/>
                    </a:solidFill>
                    <a:latin typeface="Arial" charset="0"/>
                    <a:cs typeface="Arial" charset="0"/>
                  </a:rPr>
                  <a:t>Texture</a:t>
                </a:r>
              </a:p>
            </p:txBody>
          </p:sp>
          <p:grpSp>
            <p:nvGrpSpPr>
              <p:cNvPr id="77146" name="Group 346"/>
              <p:cNvGrpSpPr>
                <a:grpSpLocks/>
              </p:cNvGrpSpPr>
              <p:nvPr/>
            </p:nvGrpSpPr>
            <p:grpSpPr bwMode="auto">
              <a:xfrm>
                <a:off x="4428" y="1050"/>
                <a:ext cx="133" cy="134"/>
                <a:chOff x="4771" y="466"/>
                <a:chExt cx="229" cy="173"/>
              </a:xfrm>
            </p:grpSpPr>
            <p:sp>
              <p:nvSpPr>
                <p:cNvPr id="77147" name="Rectangle 347"/>
                <p:cNvSpPr>
                  <a:spLocks noChangeArrowheads="1"/>
                </p:cNvSpPr>
                <p:nvPr/>
              </p:nvSpPr>
              <p:spPr bwMode="auto">
                <a:xfrm>
                  <a:off x="4771" y="466"/>
                  <a:ext cx="115" cy="173"/>
                </a:xfrm>
                <a:prstGeom prst="rect">
                  <a:avLst/>
                </a:prstGeom>
                <a:solidFill>
                  <a:srgbClr val="3366CC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27432" rIns="0" bIns="0"/>
                <a:lstStyle/>
                <a:p>
                  <a:pPr algn="ctr"/>
                  <a:endParaRPr lang="en-US" sz="600" b="1">
                    <a:solidFill>
                      <a:schemeClr val="bg1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77148" name="Line 348"/>
                <p:cNvSpPr>
                  <a:spLocks noChangeShapeType="1"/>
                </p:cNvSpPr>
                <p:nvPr/>
              </p:nvSpPr>
              <p:spPr bwMode="auto">
                <a:xfrm>
                  <a:off x="4771" y="553"/>
                  <a:ext cx="115" cy="0"/>
                </a:xfrm>
                <a:prstGeom prst="line">
                  <a:avLst/>
                </a:prstGeom>
                <a:noFill/>
                <a:ln w="9525" cap="rnd">
                  <a:solidFill>
                    <a:schemeClr val="bg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27432" rIns="0" bIns="0"/>
                <a:lstStyle/>
                <a:p>
                  <a:endParaRPr lang="en-US"/>
                </a:p>
              </p:txBody>
            </p:sp>
            <p:grpSp>
              <p:nvGrpSpPr>
                <p:cNvPr id="77149" name="Group 349"/>
                <p:cNvGrpSpPr>
                  <a:grpSpLocks/>
                </p:cNvGrpSpPr>
                <p:nvPr/>
              </p:nvGrpSpPr>
              <p:grpSpPr bwMode="auto">
                <a:xfrm>
                  <a:off x="4885" y="466"/>
                  <a:ext cx="115" cy="173"/>
                  <a:chOff x="2457" y="566"/>
                  <a:chExt cx="102" cy="204"/>
                </a:xfrm>
              </p:grpSpPr>
              <p:sp>
                <p:nvSpPr>
                  <p:cNvPr id="77150" name="Rectangle 350"/>
                  <p:cNvSpPr>
                    <a:spLocks noChangeArrowheads="1"/>
                  </p:cNvSpPr>
                  <p:nvPr/>
                </p:nvSpPr>
                <p:spPr bwMode="auto">
                  <a:xfrm>
                    <a:off x="2457" y="566"/>
                    <a:ext cx="102" cy="204"/>
                  </a:xfrm>
                  <a:prstGeom prst="rect">
                    <a:avLst/>
                  </a:prstGeom>
                  <a:solidFill>
                    <a:srgbClr val="3366CC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0" tIns="27432" rIns="0" bIns="0"/>
                  <a:lstStyle/>
                  <a:p>
                    <a:pPr algn="ctr"/>
                    <a:endParaRPr lang="en-US" sz="600" b="1">
                      <a:solidFill>
                        <a:schemeClr val="bg1"/>
                      </a:solidFill>
                      <a:latin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77151" name="Line 351"/>
                  <p:cNvSpPr>
                    <a:spLocks noChangeShapeType="1"/>
                  </p:cNvSpPr>
                  <p:nvPr/>
                </p:nvSpPr>
                <p:spPr bwMode="auto">
                  <a:xfrm>
                    <a:off x="2457" y="668"/>
                    <a:ext cx="10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chemeClr val="bg1"/>
                    </a:solidFill>
                    <a:prstDash val="sysDot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27432" rIns="0" bIns="0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77152" name="Group 352"/>
              <p:cNvGrpSpPr>
                <a:grpSpLocks/>
              </p:cNvGrpSpPr>
              <p:nvPr/>
            </p:nvGrpSpPr>
            <p:grpSpPr bwMode="auto">
              <a:xfrm>
                <a:off x="4974" y="1050"/>
                <a:ext cx="133" cy="135"/>
                <a:chOff x="4771" y="466"/>
                <a:chExt cx="229" cy="173"/>
              </a:xfrm>
            </p:grpSpPr>
            <p:sp>
              <p:nvSpPr>
                <p:cNvPr id="77153" name="Rectangle 353"/>
                <p:cNvSpPr>
                  <a:spLocks noChangeArrowheads="1"/>
                </p:cNvSpPr>
                <p:nvPr/>
              </p:nvSpPr>
              <p:spPr bwMode="auto">
                <a:xfrm>
                  <a:off x="4771" y="466"/>
                  <a:ext cx="115" cy="173"/>
                </a:xfrm>
                <a:prstGeom prst="rect">
                  <a:avLst/>
                </a:prstGeom>
                <a:solidFill>
                  <a:srgbClr val="3366CC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27432" rIns="0" bIns="0"/>
                <a:lstStyle/>
                <a:p>
                  <a:pPr algn="ctr"/>
                  <a:endParaRPr lang="en-US" sz="600" b="1">
                    <a:solidFill>
                      <a:schemeClr val="bg1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77154" name="Line 354"/>
                <p:cNvSpPr>
                  <a:spLocks noChangeShapeType="1"/>
                </p:cNvSpPr>
                <p:nvPr/>
              </p:nvSpPr>
              <p:spPr bwMode="auto">
                <a:xfrm>
                  <a:off x="4771" y="553"/>
                  <a:ext cx="115" cy="0"/>
                </a:xfrm>
                <a:prstGeom prst="line">
                  <a:avLst/>
                </a:prstGeom>
                <a:noFill/>
                <a:ln w="9525" cap="rnd">
                  <a:solidFill>
                    <a:schemeClr val="bg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27432" rIns="0" bIns="0"/>
                <a:lstStyle/>
                <a:p>
                  <a:endParaRPr lang="en-US"/>
                </a:p>
              </p:txBody>
            </p:sp>
            <p:grpSp>
              <p:nvGrpSpPr>
                <p:cNvPr id="77155" name="Group 355"/>
                <p:cNvGrpSpPr>
                  <a:grpSpLocks/>
                </p:cNvGrpSpPr>
                <p:nvPr/>
              </p:nvGrpSpPr>
              <p:grpSpPr bwMode="auto">
                <a:xfrm>
                  <a:off x="4885" y="466"/>
                  <a:ext cx="115" cy="173"/>
                  <a:chOff x="2457" y="566"/>
                  <a:chExt cx="102" cy="204"/>
                </a:xfrm>
              </p:grpSpPr>
              <p:sp>
                <p:nvSpPr>
                  <p:cNvPr id="7715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2457" y="566"/>
                    <a:ext cx="102" cy="204"/>
                  </a:xfrm>
                  <a:prstGeom prst="rect">
                    <a:avLst/>
                  </a:prstGeom>
                  <a:solidFill>
                    <a:srgbClr val="3366CC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0" tIns="27432" rIns="0" bIns="0"/>
                  <a:lstStyle/>
                  <a:p>
                    <a:pPr algn="ctr"/>
                    <a:endParaRPr lang="en-US" sz="600" b="1">
                      <a:solidFill>
                        <a:schemeClr val="bg1"/>
                      </a:solidFill>
                      <a:latin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77157" name="Line 357"/>
                  <p:cNvSpPr>
                    <a:spLocks noChangeShapeType="1"/>
                  </p:cNvSpPr>
                  <p:nvPr/>
                </p:nvSpPr>
                <p:spPr bwMode="auto">
                  <a:xfrm>
                    <a:off x="2457" y="668"/>
                    <a:ext cx="10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chemeClr val="bg1"/>
                    </a:solidFill>
                    <a:prstDash val="sysDot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27432" rIns="0" bIns="0"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77158" name="Rectangle 358"/>
            <p:cNvSpPr>
              <a:spLocks noChangeArrowheads="1"/>
            </p:cNvSpPr>
            <p:nvPr/>
          </p:nvSpPr>
          <p:spPr bwMode="auto">
            <a:xfrm>
              <a:off x="3353" y="2450"/>
              <a:ext cx="711" cy="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solidFill>
                    <a:srgbClr val="080808"/>
                  </a:solidFill>
                  <a:latin typeface="Arial" charset="0"/>
                  <a:cs typeface="Arial" charset="0"/>
                </a:rPr>
                <a:t>Parallel Data</a:t>
              </a:r>
              <a:br>
                <a:rPr lang="en-US" sz="1000" b="1">
                  <a:solidFill>
                    <a:srgbClr val="080808"/>
                  </a:solidFill>
                  <a:latin typeface="Arial" charset="0"/>
                  <a:cs typeface="Arial" charset="0"/>
                </a:rPr>
              </a:br>
              <a:r>
                <a:rPr lang="en-US" sz="1000" b="1">
                  <a:solidFill>
                    <a:srgbClr val="080808"/>
                  </a:solidFill>
                  <a:latin typeface="Arial" charset="0"/>
                  <a:cs typeface="Arial" charset="0"/>
                </a:rPr>
                <a:t>Cache</a:t>
              </a:r>
            </a:p>
          </p:txBody>
        </p:sp>
        <p:sp>
          <p:nvSpPr>
            <p:cNvPr id="77159" name="Rectangle 359"/>
            <p:cNvSpPr>
              <a:spLocks noChangeArrowheads="1"/>
            </p:cNvSpPr>
            <p:nvPr/>
          </p:nvSpPr>
          <p:spPr bwMode="auto">
            <a:xfrm>
              <a:off x="204" y="2450"/>
              <a:ext cx="712" cy="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solidFill>
                    <a:srgbClr val="080808"/>
                  </a:solidFill>
                  <a:latin typeface="Arial" charset="0"/>
                  <a:cs typeface="Arial" charset="0"/>
                </a:rPr>
                <a:t>Parallel Data</a:t>
              </a:r>
              <a:br>
                <a:rPr lang="en-US" sz="1000" b="1">
                  <a:solidFill>
                    <a:srgbClr val="080808"/>
                  </a:solidFill>
                  <a:latin typeface="Arial" charset="0"/>
                  <a:cs typeface="Arial" charset="0"/>
                </a:rPr>
              </a:br>
              <a:r>
                <a:rPr lang="en-US" sz="1000" b="1">
                  <a:solidFill>
                    <a:srgbClr val="080808"/>
                  </a:solidFill>
                  <a:latin typeface="Arial" charset="0"/>
                  <a:cs typeface="Arial" charset="0"/>
                </a:rPr>
                <a:t>Cache</a:t>
              </a:r>
            </a:p>
          </p:txBody>
        </p:sp>
        <p:sp>
          <p:nvSpPr>
            <p:cNvPr id="77160" name="Rectangle 360"/>
            <p:cNvSpPr>
              <a:spLocks noChangeArrowheads="1"/>
            </p:cNvSpPr>
            <p:nvPr/>
          </p:nvSpPr>
          <p:spPr bwMode="auto">
            <a:xfrm>
              <a:off x="979" y="2450"/>
              <a:ext cx="712" cy="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solidFill>
                    <a:srgbClr val="080808"/>
                  </a:solidFill>
                  <a:latin typeface="Arial" charset="0"/>
                  <a:cs typeface="Arial" charset="0"/>
                </a:rPr>
                <a:t>Parallel Data</a:t>
              </a:r>
              <a:br>
                <a:rPr lang="en-US" sz="1000" b="1">
                  <a:solidFill>
                    <a:srgbClr val="080808"/>
                  </a:solidFill>
                  <a:latin typeface="Arial" charset="0"/>
                  <a:cs typeface="Arial" charset="0"/>
                </a:rPr>
              </a:br>
              <a:r>
                <a:rPr lang="en-US" sz="1000" b="1">
                  <a:solidFill>
                    <a:srgbClr val="080808"/>
                  </a:solidFill>
                  <a:latin typeface="Arial" charset="0"/>
                  <a:cs typeface="Arial" charset="0"/>
                </a:rPr>
                <a:t>Cache</a:t>
              </a:r>
            </a:p>
          </p:txBody>
        </p:sp>
        <p:sp>
          <p:nvSpPr>
            <p:cNvPr id="77161" name="Rectangle 361"/>
            <p:cNvSpPr>
              <a:spLocks noChangeArrowheads="1"/>
            </p:cNvSpPr>
            <p:nvPr/>
          </p:nvSpPr>
          <p:spPr bwMode="auto">
            <a:xfrm>
              <a:off x="1780" y="2450"/>
              <a:ext cx="711" cy="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solidFill>
                    <a:srgbClr val="080808"/>
                  </a:solidFill>
                  <a:latin typeface="Arial" charset="0"/>
                  <a:cs typeface="Arial" charset="0"/>
                </a:rPr>
                <a:t>Parallel Data</a:t>
              </a:r>
              <a:br>
                <a:rPr lang="en-US" sz="1000" b="1">
                  <a:solidFill>
                    <a:srgbClr val="080808"/>
                  </a:solidFill>
                  <a:latin typeface="Arial" charset="0"/>
                  <a:cs typeface="Arial" charset="0"/>
                </a:rPr>
              </a:br>
              <a:r>
                <a:rPr lang="en-US" sz="1000" b="1">
                  <a:solidFill>
                    <a:srgbClr val="080808"/>
                  </a:solidFill>
                  <a:latin typeface="Arial" charset="0"/>
                  <a:cs typeface="Arial" charset="0"/>
                </a:rPr>
                <a:t>Cache</a:t>
              </a:r>
            </a:p>
          </p:txBody>
        </p:sp>
        <p:sp>
          <p:nvSpPr>
            <p:cNvPr id="77162" name="Rectangle 362"/>
            <p:cNvSpPr>
              <a:spLocks noChangeArrowheads="1"/>
            </p:cNvSpPr>
            <p:nvPr/>
          </p:nvSpPr>
          <p:spPr bwMode="auto">
            <a:xfrm>
              <a:off x="2554" y="2450"/>
              <a:ext cx="711" cy="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solidFill>
                    <a:srgbClr val="080808"/>
                  </a:solidFill>
                  <a:latin typeface="Arial" charset="0"/>
                  <a:cs typeface="Arial" charset="0"/>
                </a:rPr>
                <a:t>Parallel Data</a:t>
              </a:r>
              <a:br>
                <a:rPr lang="en-US" sz="1000" b="1">
                  <a:solidFill>
                    <a:srgbClr val="080808"/>
                  </a:solidFill>
                  <a:latin typeface="Arial" charset="0"/>
                  <a:cs typeface="Arial" charset="0"/>
                </a:rPr>
              </a:br>
              <a:r>
                <a:rPr lang="en-US" sz="1000" b="1">
                  <a:solidFill>
                    <a:srgbClr val="080808"/>
                  </a:solidFill>
                  <a:latin typeface="Arial" charset="0"/>
                  <a:cs typeface="Arial" charset="0"/>
                </a:rPr>
                <a:t>Cache</a:t>
              </a:r>
            </a:p>
          </p:txBody>
        </p:sp>
        <p:sp>
          <p:nvSpPr>
            <p:cNvPr id="77163" name="Rectangle 363"/>
            <p:cNvSpPr>
              <a:spLocks noChangeArrowheads="1"/>
            </p:cNvSpPr>
            <p:nvPr/>
          </p:nvSpPr>
          <p:spPr bwMode="auto">
            <a:xfrm>
              <a:off x="4140" y="2450"/>
              <a:ext cx="711" cy="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solidFill>
                    <a:srgbClr val="080808"/>
                  </a:solidFill>
                  <a:latin typeface="Arial" charset="0"/>
                  <a:cs typeface="Arial" charset="0"/>
                </a:rPr>
                <a:t>Parallel Data</a:t>
              </a:r>
              <a:br>
                <a:rPr lang="en-US" sz="1000" b="1">
                  <a:solidFill>
                    <a:srgbClr val="080808"/>
                  </a:solidFill>
                  <a:latin typeface="Arial" charset="0"/>
                  <a:cs typeface="Arial" charset="0"/>
                </a:rPr>
              </a:br>
              <a:r>
                <a:rPr lang="en-US" sz="1000" b="1">
                  <a:solidFill>
                    <a:srgbClr val="080808"/>
                  </a:solidFill>
                  <a:latin typeface="Arial" charset="0"/>
                  <a:cs typeface="Arial" charset="0"/>
                </a:rPr>
                <a:t>Cache</a:t>
              </a:r>
            </a:p>
          </p:txBody>
        </p:sp>
        <p:sp>
          <p:nvSpPr>
            <p:cNvPr id="77164" name="Rectangle 364"/>
            <p:cNvSpPr>
              <a:spLocks noChangeArrowheads="1"/>
            </p:cNvSpPr>
            <p:nvPr/>
          </p:nvSpPr>
          <p:spPr bwMode="auto">
            <a:xfrm>
              <a:off x="4915" y="2450"/>
              <a:ext cx="711" cy="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solidFill>
                    <a:srgbClr val="080808"/>
                  </a:solidFill>
                  <a:latin typeface="Arial" charset="0"/>
                  <a:cs typeface="Arial" charset="0"/>
                </a:rPr>
                <a:t>Parallel Data</a:t>
              </a:r>
              <a:br>
                <a:rPr lang="en-US" sz="1000" b="1">
                  <a:solidFill>
                    <a:srgbClr val="080808"/>
                  </a:solidFill>
                  <a:latin typeface="Arial" charset="0"/>
                  <a:cs typeface="Arial" charset="0"/>
                </a:rPr>
              </a:br>
              <a:r>
                <a:rPr lang="en-US" sz="1000" b="1">
                  <a:solidFill>
                    <a:srgbClr val="080808"/>
                  </a:solidFill>
                  <a:latin typeface="Arial" charset="0"/>
                  <a:cs typeface="Arial" charset="0"/>
                </a:rPr>
                <a:t>Cache</a:t>
              </a:r>
            </a:p>
          </p:txBody>
        </p:sp>
        <p:sp>
          <p:nvSpPr>
            <p:cNvPr id="77165" name="Rectangle 365"/>
            <p:cNvSpPr>
              <a:spLocks noChangeArrowheads="1"/>
            </p:cNvSpPr>
            <p:nvPr/>
          </p:nvSpPr>
          <p:spPr bwMode="auto">
            <a:xfrm>
              <a:off x="5715" y="2450"/>
              <a:ext cx="712" cy="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solidFill>
                    <a:srgbClr val="080808"/>
                  </a:solidFill>
                  <a:latin typeface="Arial" charset="0"/>
                  <a:cs typeface="Arial" charset="0"/>
                </a:rPr>
                <a:t>Parallel Data</a:t>
              </a:r>
              <a:br>
                <a:rPr lang="en-US" sz="1000" b="1">
                  <a:solidFill>
                    <a:srgbClr val="080808"/>
                  </a:solidFill>
                  <a:latin typeface="Arial" charset="0"/>
                  <a:cs typeface="Arial" charset="0"/>
                </a:rPr>
              </a:br>
              <a:r>
                <a:rPr lang="en-US" sz="1000" b="1">
                  <a:solidFill>
                    <a:srgbClr val="080808"/>
                  </a:solidFill>
                  <a:latin typeface="Arial" charset="0"/>
                  <a:cs typeface="Arial" charset="0"/>
                </a:rPr>
                <a:t>Cache</a:t>
              </a:r>
            </a:p>
          </p:txBody>
        </p:sp>
        <p:sp>
          <p:nvSpPr>
            <p:cNvPr id="77166" name="Rectangle 366"/>
            <p:cNvSpPr>
              <a:spLocks noChangeArrowheads="1"/>
            </p:cNvSpPr>
            <p:nvPr/>
          </p:nvSpPr>
          <p:spPr bwMode="auto">
            <a:xfrm>
              <a:off x="1538" y="3242"/>
              <a:ext cx="563" cy="154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>
                  <a:solidFill>
                    <a:schemeClr val="bg1"/>
                  </a:solidFill>
                  <a:latin typeface="Arial" charset="0"/>
                  <a:cs typeface="Arial" charset="0"/>
                </a:rPr>
                <a:t>Load/store</a:t>
              </a:r>
            </a:p>
          </p:txBody>
        </p:sp>
        <p:sp>
          <p:nvSpPr>
            <p:cNvPr id="77167" name="Rectangle 367"/>
            <p:cNvSpPr>
              <a:spLocks noChangeArrowheads="1"/>
            </p:cNvSpPr>
            <p:nvPr/>
          </p:nvSpPr>
          <p:spPr bwMode="auto">
            <a:xfrm>
              <a:off x="2648" y="3241"/>
              <a:ext cx="563" cy="154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>
                  <a:solidFill>
                    <a:schemeClr val="bg1"/>
                  </a:solidFill>
                  <a:latin typeface="Arial" charset="0"/>
                  <a:cs typeface="Arial" charset="0"/>
                </a:rPr>
                <a:t>Load/store</a:t>
              </a:r>
            </a:p>
          </p:txBody>
        </p:sp>
        <p:sp>
          <p:nvSpPr>
            <p:cNvPr id="77168" name="Rectangle 368"/>
            <p:cNvSpPr>
              <a:spLocks noChangeArrowheads="1"/>
            </p:cNvSpPr>
            <p:nvPr/>
          </p:nvSpPr>
          <p:spPr bwMode="auto">
            <a:xfrm>
              <a:off x="3756" y="3241"/>
              <a:ext cx="563" cy="154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>
                  <a:solidFill>
                    <a:schemeClr val="bg1"/>
                  </a:solidFill>
                  <a:latin typeface="Arial" charset="0"/>
                  <a:cs typeface="Arial" charset="0"/>
                </a:rPr>
                <a:t>Load/store</a:t>
              </a:r>
            </a:p>
          </p:txBody>
        </p:sp>
        <p:sp>
          <p:nvSpPr>
            <p:cNvPr id="77169" name="Rectangle 369"/>
            <p:cNvSpPr>
              <a:spLocks noChangeArrowheads="1"/>
            </p:cNvSpPr>
            <p:nvPr/>
          </p:nvSpPr>
          <p:spPr bwMode="auto">
            <a:xfrm>
              <a:off x="4865" y="3241"/>
              <a:ext cx="563" cy="154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>
                  <a:solidFill>
                    <a:schemeClr val="bg1"/>
                  </a:solidFill>
                  <a:latin typeface="Arial" charset="0"/>
                  <a:cs typeface="Arial" charset="0"/>
                </a:rPr>
                <a:t>Load/store</a:t>
              </a:r>
            </a:p>
          </p:txBody>
        </p:sp>
        <p:sp>
          <p:nvSpPr>
            <p:cNvPr id="77170" name="Rectangle 370"/>
            <p:cNvSpPr>
              <a:spLocks noChangeArrowheads="1"/>
            </p:cNvSpPr>
            <p:nvPr/>
          </p:nvSpPr>
          <p:spPr bwMode="auto">
            <a:xfrm>
              <a:off x="5974" y="3242"/>
              <a:ext cx="563" cy="154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>
                  <a:solidFill>
                    <a:schemeClr val="bg1"/>
                  </a:solidFill>
                  <a:latin typeface="Arial" charset="0"/>
                  <a:cs typeface="Arial" charset="0"/>
                </a:rPr>
                <a:t>Load/store</a:t>
              </a:r>
            </a:p>
          </p:txBody>
        </p:sp>
      </p:grpSp>
      <p:sp>
        <p:nvSpPr>
          <p:cNvPr id="77171" name="Rectangle 37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204200" cy="1143000"/>
          </a:xfrm>
        </p:spPr>
        <p:txBody>
          <a:bodyPr/>
          <a:lstStyle/>
          <a:p>
            <a:r>
              <a:rPr lang="en-US" sz="4000"/>
              <a:t>Architecture of a CUDA-capable GPU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558144" y="1447800"/>
            <a:ext cx="11386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Streaming</a:t>
            </a:r>
          </a:p>
          <a:p>
            <a:r>
              <a:rPr lang="en-US" dirty="0" smtClean="0"/>
              <a:t>Processor</a:t>
            </a:r>
          </a:p>
          <a:p>
            <a:r>
              <a:rPr lang="en-US" dirty="0" smtClean="0"/>
              <a:t>(SP)</a:t>
            </a:r>
            <a:endParaRPr lang="en-US" dirty="0"/>
          </a:p>
        </p:txBody>
      </p:sp>
      <p:cxnSp>
        <p:nvCxnSpPr>
          <p:cNvPr id="4" name="Straight Arrow Connector 3"/>
          <p:cNvCxnSpPr>
            <a:endCxn id="77008" idx="0"/>
          </p:cNvCxnSpPr>
          <p:nvPr/>
        </p:nvCxnSpPr>
        <p:spPr>
          <a:xfrm>
            <a:off x="8174117" y="2153273"/>
            <a:ext cx="191203" cy="82114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7493312" y="2708833"/>
            <a:ext cx="604641" cy="1069672"/>
          </a:xfrm>
          <a:prstGeom prst="ellipse">
            <a:avLst/>
          </a:prstGeom>
          <a:solidFill>
            <a:schemeClr val="accent1">
              <a:alpha val="2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TextBox 376"/>
          <p:cNvSpPr txBox="1"/>
          <p:nvPr/>
        </p:nvSpPr>
        <p:spPr>
          <a:xfrm>
            <a:off x="5738693" y="1085783"/>
            <a:ext cx="16012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Streaming</a:t>
            </a:r>
          </a:p>
          <a:p>
            <a:r>
              <a:rPr lang="en-US" dirty="0" smtClean="0"/>
              <a:t>Multiprocessor</a:t>
            </a:r>
          </a:p>
          <a:p>
            <a:r>
              <a:rPr lang="en-US" dirty="0" smtClean="0"/>
              <a:t>(SM)</a:t>
            </a:r>
            <a:endParaRPr lang="en-US" dirty="0"/>
          </a:p>
        </p:txBody>
      </p:sp>
      <p:cxnSp>
        <p:nvCxnSpPr>
          <p:cNvPr id="378" name="Straight Arrow Connector 377"/>
          <p:cNvCxnSpPr>
            <a:endCxn id="5" idx="1"/>
          </p:cNvCxnSpPr>
          <p:nvPr/>
        </p:nvCxnSpPr>
        <p:spPr>
          <a:xfrm>
            <a:off x="6507492" y="1841941"/>
            <a:ext cx="1074368" cy="10235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0" name="Oval 379"/>
          <p:cNvSpPr/>
          <p:nvPr/>
        </p:nvSpPr>
        <p:spPr>
          <a:xfrm>
            <a:off x="5414689" y="2608303"/>
            <a:ext cx="1118037" cy="1955922"/>
          </a:xfrm>
          <a:prstGeom prst="ellipse">
            <a:avLst/>
          </a:prstGeom>
          <a:solidFill>
            <a:schemeClr val="accent1">
              <a:alpha val="2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TextBox 380"/>
          <p:cNvSpPr txBox="1"/>
          <p:nvPr/>
        </p:nvSpPr>
        <p:spPr>
          <a:xfrm>
            <a:off x="3886200" y="1238183"/>
            <a:ext cx="9428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Building</a:t>
            </a:r>
          </a:p>
          <a:p>
            <a:r>
              <a:rPr lang="en-US" dirty="0" smtClean="0"/>
              <a:t>Block</a:t>
            </a:r>
            <a:endParaRPr lang="en-US" dirty="0"/>
          </a:p>
        </p:txBody>
      </p:sp>
      <p:cxnSp>
        <p:nvCxnSpPr>
          <p:cNvPr id="382" name="Straight Arrow Connector 381"/>
          <p:cNvCxnSpPr>
            <a:endCxn id="380" idx="1"/>
          </p:cNvCxnSpPr>
          <p:nvPr/>
        </p:nvCxnSpPr>
        <p:spPr>
          <a:xfrm>
            <a:off x="4473951" y="1841941"/>
            <a:ext cx="1104471" cy="1052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23818" y="6107668"/>
            <a:ext cx="3770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 SM’s each with 8 SP’s on the C1060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08917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GT200 Characteristics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924800" cy="5029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1 TFLOPS  peak performance (25-50 times of current high-end microprocessors)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265 GFLOPS sustained for apps such as </a:t>
            </a:r>
            <a:r>
              <a:rPr lang="en-US" sz="2400" dirty="0" smtClean="0"/>
              <a:t>Visual Molecular Dynamics (VMD)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Massively parallel, 128 cores, 90W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Massively threaded, sustains 1000s of threads per app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30-100 times speedup over high-end microprocessors on scientific and media applications: medical imaging, molecular dynamics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/>
              <a:t>“I think they're right on the money, but the huge performance  differential (currently 3 GPUs ~= 300 SGI </a:t>
            </a:r>
            <a:r>
              <a:rPr lang="en-US" sz="2400" dirty="0" err="1" smtClean="0"/>
              <a:t>Altix</a:t>
            </a:r>
            <a:r>
              <a:rPr lang="en-US" sz="2400" dirty="0" smtClean="0"/>
              <a:t> </a:t>
            </a:r>
            <a:r>
              <a:rPr lang="en-US" sz="2400" dirty="0"/>
              <a:t>Itanium2s)  will invite close scrutiny so I have to be careful what I say publically until I triple check those numbers.”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/>
              <a:t>		-John Stone, VMD group, Physics UIUC</a:t>
            </a:r>
          </a:p>
        </p:txBody>
      </p:sp>
    </p:spTree>
    <p:extLst>
      <p:ext uri="{BB962C8B-B14F-4D97-AF65-F5344CB8AC3E}">
        <p14:creationId xmlns:p14="http://schemas.microsoft.com/office/powerpoint/2010/main" val="420329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C95E1A-DE8F-47C6-B6C6-FF2FD35C72B7}" type="slidenum">
              <a:rPr lang="en-US"/>
              <a:pPr/>
              <a:t>9</a:t>
            </a:fld>
            <a:endParaRPr 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/>
              <a:t>Future </a:t>
            </a:r>
            <a:r>
              <a:rPr lang="en-US" altLang="ja-JP">
                <a:ea typeface="ＭＳ Ｐゴシック" pitchFamily="34" charset="-128"/>
              </a:rPr>
              <a:t>A</a:t>
            </a:r>
            <a:r>
              <a:rPr lang="en-US"/>
              <a:t>pps </a:t>
            </a:r>
            <a:r>
              <a:rPr lang="en-US" altLang="ja-JP">
                <a:ea typeface="ＭＳ Ｐゴシック" pitchFamily="34" charset="-128"/>
              </a:rPr>
              <a:t>Reflect a Concurrent World</a:t>
            </a: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458200" cy="4114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altLang="ja-JP" dirty="0">
                <a:ea typeface="ＭＳ Ｐゴシック" pitchFamily="34" charset="-128"/>
              </a:rPr>
              <a:t>Exciting applications in future mass computing market have been traditionally considered </a:t>
            </a:r>
            <a:r>
              <a:rPr lang="en-US" altLang="ja-JP" dirty="0">
                <a:latin typeface="Arial Narrow"/>
                <a:ea typeface="ＭＳ Ｐゴシック" pitchFamily="34" charset="-128"/>
              </a:rPr>
              <a:t>“</a:t>
            </a:r>
            <a:r>
              <a:rPr lang="en-US" altLang="ja-JP" dirty="0">
                <a:ea typeface="ＭＳ Ｐゴシック" pitchFamily="34" charset="-128"/>
              </a:rPr>
              <a:t>supercomputing applications</a:t>
            </a:r>
            <a:r>
              <a:rPr lang="en-US" altLang="ja-JP" dirty="0">
                <a:latin typeface="Arial Narrow"/>
                <a:ea typeface="ＭＳ Ｐゴシック" pitchFamily="34" charset="-128"/>
              </a:rPr>
              <a:t>”</a:t>
            </a:r>
            <a:endParaRPr lang="en-US" altLang="ja-JP" dirty="0">
              <a:ea typeface="ＭＳ Ｐゴシック" pitchFamily="34" charset="-128"/>
            </a:endParaRPr>
          </a:p>
          <a:p>
            <a:pPr marL="685800" lvl="1" indent="-228600">
              <a:lnSpc>
                <a:spcPct val="90000"/>
              </a:lnSpc>
            </a:pPr>
            <a:r>
              <a:rPr lang="en-US" altLang="ja-JP" sz="2400" dirty="0">
                <a:ea typeface="ＭＳ Ｐゴシック" pitchFamily="34" charset="-128"/>
              </a:rPr>
              <a:t>M</a:t>
            </a:r>
            <a:r>
              <a:rPr lang="en-US" sz="2400" dirty="0"/>
              <a:t>olecular dynamics</a:t>
            </a:r>
            <a:r>
              <a:rPr lang="en-US" altLang="ja-JP" sz="2400" dirty="0">
                <a:ea typeface="ＭＳ Ｐゴシック" pitchFamily="34" charset="-128"/>
              </a:rPr>
              <a:t> simulation, </a:t>
            </a:r>
            <a:r>
              <a:rPr lang="en-US" sz="2400" dirty="0"/>
              <a:t>Video</a:t>
            </a:r>
            <a:r>
              <a:rPr lang="en-US" altLang="ja-JP" sz="2400" dirty="0">
                <a:ea typeface="ＭＳ Ｐゴシック" pitchFamily="34" charset="-128"/>
              </a:rPr>
              <a:t> and audio coding</a:t>
            </a:r>
            <a:r>
              <a:rPr lang="en-US" sz="2400" dirty="0"/>
              <a:t> </a:t>
            </a:r>
            <a:r>
              <a:rPr lang="en-US" altLang="ja-JP" sz="2400" dirty="0">
                <a:ea typeface="ＭＳ Ｐゴシック" pitchFamily="34" charset="-128"/>
              </a:rPr>
              <a:t>and manipulation, 3D</a:t>
            </a:r>
            <a:r>
              <a:rPr lang="en-US" sz="2400" dirty="0"/>
              <a:t> imaging and visualization, Consumer game physics, and virtual </a:t>
            </a:r>
            <a:r>
              <a:rPr lang="en-US" altLang="ja-JP" sz="2400" dirty="0">
                <a:ea typeface="ＭＳ Ｐゴシック" pitchFamily="34" charset="-128"/>
              </a:rPr>
              <a:t>reality products </a:t>
            </a:r>
          </a:p>
          <a:p>
            <a:pPr marL="685800" lvl="1" indent="-228600">
              <a:lnSpc>
                <a:spcPct val="90000"/>
              </a:lnSpc>
            </a:pPr>
            <a:r>
              <a:rPr lang="en-US" dirty="0"/>
              <a:t>These “Super-apps” represent and model physical, concurrent world</a:t>
            </a:r>
          </a:p>
          <a:p>
            <a:pPr>
              <a:lnSpc>
                <a:spcPct val="90000"/>
              </a:lnSpc>
            </a:pPr>
            <a:r>
              <a:rPr lang="en-US" altLang="ja-JP" dirty="0">
                <a:ea typeface="ＭＳ Ｐゴシック" pitchFamily="34" charset="-128"/>
              </a:rPr>
              <a:t>Various granularities of</a:t>
            </a:r>
            <a:r>
              <a:rPr lang="en-US" dirty="0"/>
              <a:t> parallelism exist, but…</a:t>
            </a:r>
          </a:p>
          <a:p>
            <a:pPr marL="685800" lvl="1" indent="-228600">
              <a:lnSpc>
                <a:spcPct val="90000"/>
              </a:lnSpc>
            </a:pPr>
            <a:r>
              <a:rPr lang="en-US" altLang="ja-JP" sz="2400" dirty="0">
                <a:ea typeface="ＭＳ Ｐゴシック" pitchFamily="34" charset="-128"/>
              </a:rPr>
              <a:t>programming model must not hinder parallel implementation</a:t>
            </a:r>
          </a:p>
          <a:p>
            <a:pPr marL="685800" lvl="1" indent="-228600">
              <a:lnSpc>
                <a:spcPct val="90000"/>
              </a:lnSpc>
            </a:pPr>
            <a:r>
              <a:rPr lang="en-US" altLang="ja-JP" sz="2400" dirty="0">
                <a:ea typeface="ＭＳ Ｐゴシック" pitchFamily="34" charset="-128"/>
              </a:rPr>
              <a:t>data delivery </a:t>
            </a:r>
            <a:r>
              <a:rPr lang="en-US" sz="2400" dirty="0"/>
              <a:t>need</a:t>
            </a:r>
            <a:r>
              <a:rPr lang="en-US" altLang="ja-JP" sz="2400" dirty="0">
                <a:ea typeface="ＭＳ Ｐゴシック" pitchFamily="34" charset="-128"/>
              </a:rPr>
              <a:t>s careful management</a:t>
            </a:r>
            <a:endParaRPr lang="en-US" sz="24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80452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927</Words>
  <Application>Microsoft Office PowerPoint</Application>
  <PresentationFormat>On-screen Show (4:3)</PresentationFormat>
  <Paragraphs>201</Paragraphs>
  <Slides>12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Visio</vt:lpstr>
      <vt:lpstr>Intro to GPU’s for Parallel Computing</vt:lpstr>
      <vt:lpstr>Goals for Rest of Course</vt:lpstr>
      <vt:lpstr>Equipment</vt:lpstr>
      <vt:lpstr>Equipment</vt:lpstr>
      <vt:lpstr>Why Massively Parallel Processors</vt:lpstr>
      <vt:lpstr>CPUs and GPUs have fundamentally different design philosophies</vt:lpstr>
      <vt:lpstr>Architecture of a CUDA-capable GPU</vt:lpstr>
      <vt:lpstr>GT200 Characteristics</vt:lpstr>
      <vt:lpstr>Future Apps Reflect a Concurrent World</vt:lpstr>
      <vt:lpstr>Stretching Traditional Architectures </vt:lpstr>
      <vt:lpstr>Sample of Previous GPU Projects</vt:lpstr>
      <vt:lpstr>Speedup of Applications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GPU’s for Parallel Computing</dc:title>
  <dc:creator>Kenrick</dc:creator>
  <cp:lastModifiedBy>Kenrick</cp:lastModifiedBy>
  <cp:revision>18</cp:revision>
  <dcterms:created xsi:type="dcterms:W3CDTF">2006-08-16T00:00:00Z</dcterms:created>
  <dcterms:modified xsi:type="dcterms:W3CDTF">2010-10-18T09:40:16Z</dcterms:modified>
</cp:coreProperties>
</file>