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87" autoAdjust="0"/>
  </p:normalViewPr>
  <p:slideViewPr>
    <p:cSldViewPr>
      <p:cViewPr varScale="1">
        <p:scale>
          <a:sx n="99" d="100"/>
          <a:sy n="99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740AE-7AD5-4097-873A-9AF12E4E1669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8B890-C7DC-477C-8BB4-6BC877567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5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CPU driven by sequential code performance;</a:t>
            </a:r>
            <a:r>
              <a:rPr lang="en-US" baseline="0" dirty="0" smtClean="0"/>
              <a:t> extracting ILP, branch prediction, ROB, out of order execution, etc.</a:t>
            </a:r>
          </a:p>
          <a:p>
            <a:r>
              <a:rPr lang="en-US" baseline="0" dirty="0" smtClean="0"/>
              <a:t>Graphics focused on pixel-based processing, parallelism  -  now on every workstation, no longer just supercomputer</a:t>
            </a:r>
          </a:p>
          <a:p>
            <a:r>
              <a:rPr lang="en-US" baseline="0" dirty="0" smtClean="0"/>
              <a:t>Size a factor for many fields, e.g. medical MRI; supercomputer in a workstation sized package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8B890-C7DC-477C-8BB4-6BC8775672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19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A92041-DA3D-4FF6-A0B6-09EA51B6F40F}" type="slidenum">
              <a:rPr lang="en-US"/>
              <a:pPr/>
              <a:t>7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Joint CPU/GPU operation</a:t>
            </a:r>
          </a:p>
          <a:p>
            <a:r>
              <a:rPr lang="en-US" dirty="0" smtClean="0"/>
              <a:t>Each SP can process a FP multiply and a FP multiply/add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AB9488-B341-4A1C-9F1C-E3746599DEBF}" type="slidenum">
              <a:rPr lang="en-US"/>
              <a:pPr/>
              <a:t>9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76275"/>
            <a:ext cx="4552950" cy="34163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510" y="4342579"/>
            <a:ext cx="4972980" cy="4142126"/>
          </a:xfrm>
        </p:spPr>
        <p:txBody>
          <a:bodyPr/>
          <a:lstStyle/>
          <a:p>
            <a:r>
              <a:rPr lang="en-US" altLang="ja-JP"/>
              <a:t>Do not go over all of the different applications.  Let them read them instead.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94FBAB-6771-44FE-8D62-D68458484066}" type="slidenum">
              <a:rPr lang="en-US"/>
              <a:pPr/>
              <a:t>10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76275"/>
            <a:ext cx="4552950" cy="34163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510" y="4342579"/>
            <a:ext cx="4972980" cy="4142126"/>
          </a:xfrm>
        </p:spPr>
        <p:txBody>
          <a:bodyPr/>
          <a:lstStyle/>
          <a:p>
            <a:r>
              <a:rPr lang="en-US" altLang="ja-JP"/>
              <a:t>This leads to memory wall: Why we can</a:t>
            </a:r>
            <a:r>
              <a:rPr lang="en-US" altLang="ja-JP">
                <a:latin typeface="Arial Narrow"/>
              </a:rPr>
              <a:t>’</a:t>
            </a:r>
            <a:r>
              <a:rPr lang="en-US" altLang="ja-JP"/>
              <a:t>t transparently extend out the current model to the future application space: memory wall.  How does the meaning of the memory wall change as we transition into architectures that target the super-application space.</a:t>
            </a:r>
          </a:p>
          <a:p>
            <a:r>
              <a:rPr lang="en-US" altLang="ja-JP"/>
              <a:t>Lessons learned from Itanium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C25B10-3F94-4206-8FA3-FB7FC6282FED}" type="slidenum">
              <a:rPr lang="en-US"/>
              <a:pPr/>
              <a:t>11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07" y="4344144"/>
            <a:ext cx="5028787" cy="4113939"/>
          </a:xfrm>
        </p:spPr>
        <p:txBody>
          <a:bodyPr/>
          <a:lstStyle/>
          <a:p>
            <a:r>
              <a:rPr lang="en-US" dirty="0"/>
              <a:t>LBM: Fluid simulation </a:t>
            </a:r>
          </a:p>
          <a:p>
            <a:endParaRPr lang="en-US" dirty="0"/>
          </a:p>
          <a:p>
            <a:r>
              <a:rPr lang="en-US" dirty="0"/>
              <a:t>About 20 versions were tried for each app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Amdahl’s Law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F21D4-BC4E-40B4-9563-FA8AD5C0BB2C}" type="slidenum">
              <a:rPr lang="en-US"/>
              <a:pPr/>
              <a:t>12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07" y="4344144"/>
            <a:ext cx="5028787" cy="4113939"/>
          </a:xfrm>
        </p:spPr>
        <p:txBody>
          <a:bodyPr/>
          <a:lstStyle/>
          <a:p>
            <a:r>
              <a:rPr lang="en-US" dirty="0"/>
              <a:t>All kernels have large numbers of simultaneously executing </a:t>
            </a:r>
            <a:r>
              <a:rPr lang="en-US" dirty="0" smtClean="0"/>
              <a:t>threads</a:t>
            </a:r>
            <a:endParaRPr lang="en-US" dirty="0"/>
          </a:p>
          <a:p>
            <a:r>
              <a:rPr lang="en-US" dirty="0"/>
              <a:t>Most of the 10X kernels saturate memory </a:t>
            </a:r>
            <a:r>
              <a:rPr lang="en-US" dirty="0" smtClean="0"/>
              <a:t>bandwidth</a:t>
            </a:r>
          </a:p>
          <a:p>
            <a:r>
              <a:rPr lang="en-US" dirty="0" smtClean="0"/>
              <a:t>Can get</a:t>
            </a:r>
            <a:r>
              <a:rPr lang="en-US" baseline="0" dirty="0" smtClean="0"/>
              <a:t> better quality as well as being faster; e.g. solve instead of approximate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4191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 David Kirk/NVIDIA and Wen-mei W. Hwu, 2007-2010</a:t>
            </a:r>
          </a:p>
          <a:p>
            <a:r>
              <a:rPr lang="en-US"/>
              <a:t>ECE 408, University of Illinois, Urbana-Champaign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093559-D7ED-476B-8141-C304F7A822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33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79248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79248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4191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 David Kirk/NVIDIA and Wen-mei W. Hwu, 2007-2010</a:t>
            </a:r>
          </a:p>
          <a:p>
            <a:r>
              <a:rPr lang="en-US"/>
              <a:t>ECE 408, University of Illinois, Urbana-Champaign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BE311E8-3AF0-4B76-B589-509A7909E0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29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924800" cy="4572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4191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 David Kirk/NVIDIA and Wen-mei W. Hwu, 2007-2010</a:t>
            </a:r>
          </a:p>
          <a:p>
            <a:r>
              <a:rPr lang="en-US"/>
              <a:t>ECE 408, University of Illinois, Urbana-Champaign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7D9110E-E080-4704-B12A-F64F6305DE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98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9248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886200"/>
            <a:ext cx="79248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248400"/>
            <a:ext cx="4191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 David Kirk/NVIDIA and Wen-mei W. Hwu, 2007-2010</a:t>
            </a:r>
          </a:p>
          <a:p>
            <a:r>
              <a:rPr lang="en-US"/>
              <a:t>ECE 408, University of Illinois, Urbana-Champaign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2302054-2116-4287-8E5B-88554B60F3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0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GPU’s for Parallel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9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61" name="Object 5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76114076"/>
              </p:ext>
            </p:extLst>
          </p:nvPr>
        </p:nvGraphicFramePr>
        <p:xfrm>
          <a:off x="3543300" y="4048125"/>
          <a:ext cx="5103813" cy="280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Visio" r:id="rId4" imgW="5454091" imgH="3003499" progId="Visio.Drawing.11">
                  <p:embed/>
                </p:oleObj>
              </mc:Choice>
              <mc:Fallback>
                <p:oleObj name="Visio" r:id="rId4" imgW="5454091" imgH="300349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4048125"/>
                        <a:ext cx="5103813" cy="280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/>
              <a:t>Stretching Traditional Architectures</a:t>
            </a:r>
            <a:r>
              <a:rPr lang="en-US"/>
              <a:t>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990600"/>
            <a:ext cx="7772400" cy="1997075"/>
          </a:xfrm>
        </p:spPr>
        <p:txBody>
          <a:bodyPr>
            <a:normAutofit fontScale="85000" lnSpcReduction="20000"/>
          </a:bodyPr>
          <a:lstStyle/>
          <a:p>
            <a:pPr marL="350838" indent="-350838"/>
            <a:r>
              <a:rPr lang="en-US" altLang="ja-JP" sz="2800">
                <a:ea typeface="ＭＳ Ｐゴシック" pitchFamily="34" charset="-128"/>
              </a:rPr>
              <a:t>Traditional parallel architectures cover some super-applications</a:t>
            </a:r>
          </a:p>
          <a:p>
            <a:pPr marL="693738" lvl="1" indent="-228600"/>
            <a:r>
              <a:rPr lang="en-US" altLang="ja-JP" sz="2400">
                <a:ea typeface="ＭＳ Ｐゴシック" pitchFamily="34" charset="-128"/>
              </a:rPr>
              <a:t>DSP, GPU, network apps, Scientific</a:t>
            </a:r>
          </a:p>
          <a:p>
            <a:pPr marL="350838" indent="-350838"/>
            <a:r>
              <a:rPr lang="en-US" altLang="ja-JP" sz="2800">
                <a:ea typeface="ＭＳ Ｐゴシック" pitchFamily="34" charset="-128"/>
              </a:rPr>
              <a:t>The game is to grow mainstream architectures </a:t>
            </a:r>
            <a:r>
              <a:rPr lang="en-US" altLang="ja-JP" sz="2800">
                <a:latin typeface="Arial Narrow"/>
                <a:ea typeface="ＭＳ Ｐゴシック" pitchFamily="34" charset="-128"/>
              </a:rPr>
              <a:t>“</a:t>
            </a:r>
            <a:r>
              <a:rPr lang="en-US" altLang="ja-JP" sz="2800">
                <a:ea typeface="ＭＳ Ｐゴシック" pitchFamily="34" charset="-128"/>
              </a:rPr>
              <a:t>out</a:t>
            </a:r>
            <a:r>
              <a:rPr lang="en-US" altLang="ja-JP" sz="2800">
                <a:latin typeface="Arial Narrow"/>
                <a:ea typeface="ＭＳ Ｐゴシック" pitchFamily="34" charset="-128"/>
              </a:rPr>
              <a:t>”</a:t>
            </a:r>
            <a:r>
              <a:rPr lang="en-US" altLang="ja-JP" sz="2800">
                <a:ea typeface="ＭＳ Ｐゴシック" pitchFamily="34" charset="-128"/>
              </a:rPr>
              <a:t> or domain-specific architectures </a:t>
            </a:r>
            <a:r>
              <a:rPr lang="en-US" altLang="ja-JP" sz="2800">
                <a:latin typeface="Arial Narrow"/>
                <a:ea typeface="ＭＳ Ｐゴシック" pitchFamily="34" charset="-128"/>
              </a:rPr>
              <a:t>“</a:t>
            </a:r>
            <a:r>
              <a:rPr lang="en-US" altLang="ja-JP" sz="2800">
                <a:ea typeface="ＭＳ Ｐゴシック" pitchFamily="34" charset="-128"/>
              </a:rPr>
              <a:t>in</a:t>
            </a:r>
            <a:r>
              <a:rPr lang="en-US" altLang="ja-JP" sz="2800">
                <a:latin typeface="Arial Narrow"/>
                <a:ea typeface="ＭＳ Ｐゴシック" pitchFamily="34" charset="-128"/>
              </a:rPr>
              <a:t>”</a:t>
            </a:r>
            <a:endParaRPr lang="en-US" altLang="ja-JP" sz="2800">
              <a:ea typeface="ＭＳ Ｐゴシック" pitchFamily="34" charset="-128"/>
            </a:endParaRPr>
          </a:p>
          <a:p>
            <a:pPr marL="693738" lvl="1" indent="-228600"/>
            <a:r>
              <a:rPr lang="en-US" altLang="ja-JP" sz="2400">
                <a:ea typeface="ＭＳ Ｐゴシック" pitchFamily="34" charset="-128"/>
              </a:rPr>
              <a:t>CUDA is latter</a:t>
            </a:r>
          </a:p>
          <a:p>
            <a:pPr marL="350838" indent="-350838"/>
            <a:endParaRPr lang="en-US" altLang="ja-JP" sz="2800">
              <a:ea typeface="ＭＳ Ｐゴシック" pitchFamily="34" charset="-128"/>
            </a:endParaRPr>
          </a:p>
        </p:txBody>
      </p:sp>
      <p:pic>
        <p:nvPicPr>
          <p:cNvPr id="70660" name="Picture 4" descr="peach-halv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4806950"/>
            <a:ext cx="2552700" cy="1504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85708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628"/>
            <a:ext cx="8610600" cy="1143000"/>
          </a:xfrm>
        </p:spPr>
        <p:txBody>
          <a:bodyPr/>
          <a:lstStyle/>
          <a:p>
            <a:r>
              <a:rPr lang="en-US" sz="4000" dirty="0" smtClean="0"/>
              <a:t>Sample of Previous GPU Projects</a:t>
            </a:r>
            <a:endParaRPr lang="en-US" sz="4000" dirty="0"/>
          </a:p>
        </p:txBody>
      </p:sp>
      <p:graphicFrame>
        <p:nvGraphicFramePr>
          <p:cNvPr id="78851" name="Group 3"/>
          <p:cNvGraphicFramePr>
            <a:graphicFrameLocks noGrp="1"/>
          </p:cNvGraphicFramePr>
          <p:nvPr>
            <p:ph idx="1"/>
          </p:nvPr>
        </p:nvGraphicFramePr>
        <p:xfrm>
          <a:off x="228600" y="998538"/>
          <a:ext cx="8686800" cy="5571174"/>
        </p:xfrm>
        <a:graphic>
          <a:graphicData uri="http://schemas.openxmlformats.org/drawingml/2006/table">
            <a:tbl>
              <a:tblPr/>
              <a:tblGrid>
                <a:gridCol w="1660525"/>
                <a:gridCol w="3444875"/>
                <a:gridCol w="1295400"/>
                <a:gridCol w="1143000"/>
                <a:gridCol w="1143000"/>
              </a:tblGrid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Application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Kernel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time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H.264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SPEC ‘06 version, change in guess vector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34,811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SPEC ‘06 version, change to single precision and print fewer reports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1,481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RC5-72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Distributed.net RC5-72 challenge client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1,979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Finite element modeling, simulation of 3D graded materials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1,874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RPES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Rye Polynomial Equation Solver, quantum chem, 2-electron repulsion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Petri Net simulation of a distributed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SAXPY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Single-precision implementation of saxpy, used in Linpack’s Gaussian elim. routine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TRACF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Two Point Angular Correlation 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FDTD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Finite-Difference Time Domain analysis of 2D electromagnetic wave propagation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1,365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MRI-Q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Computing a matrix Q, a scanner’s configuration in MRI reconstruction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09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924800" cy="1143000"/>
          </a:xfrm>
        </p:spPr>
        <p:txBody>
          <a:bodyPr/>
          <a:lstStyle/>
          <a:p>
            <a:r>
              <a:rPr lang="en-US"/>
              <a:t>Speedup of Applications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4038600"/>
            <a:ext cx="7924800" cy="1639888"/>
          </a:xfrm>
        </p:spPr>
        <p:txBody>
          <a:bodyPr>
            <a:normAutofit/>
          </a:bodyPr>
          <a:lstStyle/>
          <a:p>
            <a:pPr marL="234950" indent="-179388">
              <a:lnSpc>
                <a:spcPct val="90000"/>
              </a:lnSpc>
            </a:pPr>
            <a:r>
              <a:rPr lang="en-US" sz="2000" dirty="0"/>
              <a:t>GeForce 8800 GTX vs. 2.2GHz Opteron 248 </a:t>
            </a:r>
          </a:p>
          <a:p>
            <a:pPr marL="234950" indent="-179388">
              <a:lnSpc>
                <a:spcPct val="90000"/>
              </a:lnSpc>
            </a:pPr>
            <a:r>
              <a:rPr lang="en-US" sz="2000" dirty="0"/>
              <a:t>10</a:t>
            </a:r>
            <a:r>
              <a:rPr lang="en-US" sz="2000" dirty="0">
                <a:sym typeface="Symbol" pitchFamily="18" charset="2"/>
              </a:rPr>
              <a:t> speedup in a kernel is typical, as long as the kernel can occupy enough parallel threads</a:t>
            </a:r>
          </a:p>
          <a:p>
            <a:pPr marL="234950" indent="-179388">
              <a:lnSpc>
                <a:spcPct val="90000"/>
              </a:lnSpc>
            </a:pPr>
            <a:r>
              <a:rPr lang="en-US" sz="2000" dirty="0">
                <a:sym typeface="Symbol" pitchFamily="18" charset="2"/>
              </a:rPr>
              <a:t>25 to 400 speedup if the function’s data requirements and control flow suit the GPU and the application is </a:t>
            </a:r>
            <a:r>
              <a:rPr lang="en-US" sz="2000" dirty="0" smtClean="0">
                <a:sym typeface="Symbol" pitchFamily="18" charset="2"/>
              </a:rPr>
              <a:t>optimized</a:t>
            </a:r>
            <a:endParaRPr lang="en-US" sz="2000" dirty="0">
              <a:sym typeface="Symbol" pitchFamily="18" charset="2"/>
            </a:endParaRPr>
          </a:p>
        </p:txBody>
      </p:sp>
      <p:graphicFrame>
        <p:nvGraphicFramePr>
          <p:cNvPr id="80900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0" y="838200"/>
          <a:ext cx="91440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Visio" r:id="rId4" imgW="6849656" imgH="2739676" progId="Visio.Drawing.11">
                  <p:embed/>
                </p:oleObj>
              </mc:Choice>
              <mc:Fallback>
                <p:oleObj name="Visio" r:id="rId4" imgW="6849656" imgH="273967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38200"/>
                        <a:ext cx="9144000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8594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Rest of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Learn how to program massively parallel processors and achieve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high performance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functionality and maintainability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scalability across future generations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Acquire technical knowledge required to achieve the above goals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principles and patterns of parallel programming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processor architecture features and constraints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programming API, tools and </a:t>
            </a:r>
            <a:r>
              <a:rPr lang="en-US" dirty="0" smtClean="0"/>
              <a:t>techniques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Overview of architecture first, then introduce architecture as we go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1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Your own, if CUDA-enabled; will use CUDA SDK in C</a:t>
            </a:r>
          </a:p>
          <a:p>
            <a:pPr lvl="1"/>
            <a:r>
              <a:rPr lang="en-US" dirty="0" smtClean="0"/>
              <a:t>Compute Unified Device Architecture</a:t>
            </a:r>
          </a:p>
          <a:p>
            <a:pPr lvl="1"/>
            <a:r>
              <a:rPr lang="en-US" dirty="0" smtClean="0"/>
              <a:t>NVIDIA G80 or newer</a:t>
            </a:r>
          </a:p>
          <a:p>
            <a:pPr lvl="1"/>
            <a:r>
              <a:rPr lang="en-US" dirty="0" smtClean="0"/>
              <a:t>G80 emulator won’t quite work</a:t>
            </a:r>
          </a:p>
          <a:p>
            <a:r>
              <a:rPr lang="en-US" dirty="0" smtClean="0"/>
              <a:t>Lab machine – Tesla</a:t>
            </a:r>
          </a:p>
          <a:p>
            <a:pPr lvl="1"/>
            <a:r>
              <a:rPr lang="en-US" dirty="0" smtClean="0"/>
              <a:t>Ubuntu</a:t>
            </a:r>
          </a:p>
          <a:p>
            <a:pPr lvl="1"/>
            <a:r>
              <a:rPr lang="en-US" dirty="0" smtClean="0"/>
              <a:t>Quad core Xeon, 2 </a:t>
            </a:r>
            <a:r>
              <a:rPr lang="en-US" dirty="0" err="1" smtClean="0"/>
              <a:t>Ghz</a:t>
            </a:r>
            <a:endParaRPr lang="en-US" dirty="0" smtClean="0"/>
          </a:p>
          <a:p>
            <a:pPr lvl="1"/>
            <a:r>
              <a:rPr lang="en-US" dirty="0" smtClean="0"/>
              <a:t>16 Gb memory</a:t>
            </a:r>
          </a:p>
          <a:p>
            <a:pPr lvl="1"/>
            <a:r>
              <a:rPr lang="en-US" dirty="0" smtClean="0"/>
              <a:t>Two </a:t>
            </a:r>
            <a:r>
              <a:rPr lang="en-US" dirty="0"/>
              <a:t>Tesla C1060 “Tesla </a:t>
            </a:r>
            <a:r>
              <a:rPr lang="en-US" dirty="0" smtClean="0"/>
              <a:t>C1060 Computing Processor Board”</a:t>
            </a:r>
          </a:p>
          <a:p>
            <a:pPr lvl="2"/>
            <a:r>
              <a:rPr lang="en-US" dirty="0" smtClean="0"/>
              <a:t>240 Cores</a:t>
            </a:r>
          </a:p>
          <a:p>
            <a:pPr lvl="2"/>
            <a:r>
              <a:rPr lang="en-US" dirty="0" smtClean="0"/>
              <a:t>1.3 </a:t>
            </a:r>
            <a:r>
              <a:rPr lang="en-US" dirty="0" err="1" smtClean="0"/>
              <a:t>Ghz</a:t>
            </a:r>
            <a:r>
              <a:rPr lang="en-US" dirty="0" smtClean="0"/>
              <a:t> Clock</a:t>
            </a:r>
          </a:p>
          <a:p>
            <a:pPr lvl="2"/>
            <a:r>
              <a:rPr lang="en-US" dirty="0" smtClean="0"/>
              <a:t>4 Gb memory</a:t>
            </a:r>
          </a:p>
          <a:p>
            <a:pPr lvl="1"/>
            <a:r>
              <a:rPr lang="en-US" dirty="0" smtClean="0"/>
              <a:t>MD5 test</a:t>
            </a:r>
          </a:p>
          <a:p>
            <a:pPr lvl="2"/>
            <a:r>
              <a:rPr lang="en-US" dirty="0" smtClean="0"/>
              <a:t>Average </a:t>
            </a:r>
            <a:r>
              <a:rPr lang="en-US" dirty="0"/>
              <a:t>363.67 </a:t>
            </a:r>
            <a:r>
              <a:rPr lang="en-US" dirty="0" err="1" smtClean="0"/>
              <a:t>Mhash</a:t>
            </a:r>
            <a:r>
              <a:rPr lang="en-US" dirty="0" smtClean="0"/>
              <a:t>/s</a:t>
            </a:r>
          </a:p>
          <a:p>
            <a:pPr lvl="2"/>
            <a:r>
              <a:rPr lang="en-US" dirty="0" smtClean="0"/>
              <a:t>2x 3.2 </a:t>
            </a:r>
            <a:r>
              <a:rPr lang="en-US" dirty="0" err="1" smtClean="0"/>
              <a:t>Ghz</a:t>
            </a:r>
            <a:r>
              <a:rPr lang="en-US" dirty="0" smtClean="0"/>
              <a:t> Xeon: 42 </a:t>
            </a:r>
            <a:r>
              <a:rPr lang="en-US" dirty="0" err="1" smtClean="0"/>
              <a:t>Mhash</a:t>
            </a:r>
            <a:r>
              <a:rPr lang="en-US" dirty="0" smtClean="0"/>
              <a:t>/s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237" y="4648200"/>
            <a:ext cx="3048000" cy="142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704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use our Beowulf cluster for MPI, beancounter.math.uaa.alaska.edu</a:t>
            </a:r>
          </a:p>
          <a:p>
            <a:pPr lvl="1"/>
            <a:r>
              <a:rPr lang="en-US" dirty="0"/>
              <a:t>13 custom-built </a:t>
            </a:r>
            <a:r>
              <a:rPr lang="en-US" dirty="0" smtClean="0"/>
              <a:t>boxes each </a:t>
            </a:r>
            <a:r>
              <a:rPr lang="en-US" dirty="0"/>
              <a:t>containing a dual processor 1 </a:t>
            </a:r>
            <a:r>
              <a:rPr lang="en-US" dirty="0" err="1"/>
              <a:t>Ghz</a:t>
            </a:r>
            <a:r>
              <a:rPr lang="en-US" dirty="0"/>
              <a:t> Pentium </a:t>
            </a:r>
            <a:r>
              <a:rPr lang="en-US" dirty="0" smtClean="0"/>
              <a:t>III, </a:t>
            </a:r>
            <a:r>
              <a:rPr lang="en-US" dirty="0"/>
              <a:t>768 Mb of shared </a:t>
            </a:r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Total </a:t>
            </a:r>
            <a:r>
              <a:rPr lang="en-US" dirty="0"/>
              <a:t>of 27 nodes, including the master. </a:t>
            </a:r>
            <a:endParaRPr lang="en-US" dirty="0" smtClean="0"/>
          </a:p>
          <a:p>
            <a:pPr lvl="1"/>
            <a:r>
              <a:rPr lang="en-US" dirty="0" err="1" smtClean="0"/>
              <a:t>NetBSD</a:t>
            </a:r>
            <a:r>
              <a:rPr lang="en-US" dirty="0" smtClean="0"/>
              <a:t> 2.0F</a:t>
            </a:r>
          </a:p>
          <a:p>
            <a:pPr lvl="1"/>
            <a:r>
              <a:rPr lang="en-US" dirty="0" smtClean="0"/>
              <a:t>Connected </a:t>
            </a:r>
            <a:r>
              <a:rPr lang="en-US" dirty="0"/>
              <a:t>through a 100Mbps switch.</a:t>
            </a:r>
          </a:p>
        </p:txBody>
      </p:sp>
    </p:spTree>
    <p:extLst>
      <p:ext uri="{BB962C8B-B14F-4D97-AF65-F5344CB8AC3E}">
        <p14:creationId xmlns:p14="http://schemas.microsoft.com/office/powerpoint/2010/main" val="127360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Why Massively Parallel </a:t>
            </a:r>
            <a:r>
              <a:rPr lang="en-US" sz="4000" dirty="0" smtClean="0"/>
              <a:t>Processors</a:t>
            </a:r>
            <a:endParaRPr lang="en-US" sz="4000" dirty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8458200" cy="50292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</a:pPr>
            <a:r>
              <a:rPr lang="en-US" sz="2800" dirty="0"/>
              <a:t>A quiet revolution and potential build-up</a:t>
            </a:r>
          </a:p>
          <a:p>
            <a:pPr marL="974725" lvl="1" indent="-403225">
              <a:lnSpc>
                <a:spcPct val="80000"/>
              </a:lnSpc>
            </a:pPr>
            <a:r>
              <a:rPr lang="en-US" sz="2000" dirty="0" smtClean="0"/>
              <a:t>2006 Calculation</a:t>
            </a:r>
            <a:r>
              <a:rPr lang="en-US" sz="2000" dirty="0"/>
              <a:t>: 367 GFLOPS vs. 32 GFLOPS</a:t>
            </a:r>
            <a:endParaRPr lang="en-US" sz="2000" dirty="0">
              <a:solidFill>
                <a:schemeClr val="accent2"/>
              </a:solidFill>
            </a:endParaRPr>
          </a:p>
          <a:p>
            <a:pPr marL="974725" lvl="1" indent="-403225">
              <a:lnSpc>
                <a:spcPct val="80000"/>
              </a:lnSpc>
            </a:pPr>
            <a:r>
              <a:rPr lang="en-US" sz="2000" dirty="0" smtClean="0"/>
              <a:t>G80 Memory </a:t>
            </a:r>
            <a:r>
              <a:rPr lang="en-US" sz="2000" dirty="0"/>
              <a:t>Bandwidth: 86.4 GB/s vs. 8.4 GB/s</a:t>
            </a:r>
          </a:p>
          <a:p>
            <a:pPr marL="974725" lvl="1" indent="-403225">
              <a:lnSpc>
                <a:spcPct val="80000"/>
              </a:lnSpc>
            </a:pPr>
            <a:r>
              <a:rPr lang="en-US" sz="2000" dirty="0"/>
              <a:t>Until </a:t>
            </a:r>
            <a:r>
              <a:rPr lang="en-US" sz="2000" dirty="0" smtClean="0"/>
              <a:t>recently, </a:t>
            </a:r>
            <a:r>
              <a:rPr lang="en-US" sz="2000" dirty="0"/>
              <a:t>programmed through graphics API</a:t>
            </a:r>
          </a:p>
          <a:p>
            <a:pPr marL="457200" indent="-457200">
              <a:lnSpc>
                <a:spcPct val="80000"/>
              </a:lnSpc>
            </a:pPr>
            <a:endParaRPr lang="en-US" sz="2000" dirty="0"/>
          </a:p>
          <a:p>
            <a:pPr marL="457200" indent="-457200">
              <a:lnSpc>
                <a:spcPct val="80000"/>
              </a:lnSpc>
            </a:pPr>
            <a:endParaRPr lang="en-US" sz="2400" dirty="0"/>
          </a:p>
          <a:p>
            <a:pPr marL="457200" indent="-457200">
              <a:lnSpc>
                <a:spcPct val="80000"/>
              </a:lnSpc>
            </a:pPr>
            <a:endParaRPr lang="en-US" sz="2400" dirty="0"/>
          </a:p>
          <a:p>
            <a:pPr marL="974725" lvl="1" indent="-403225">
              <a:lnSpc>
                <a:spcPct val="80000"/>
              </a:lnSpc>
            </a:pPr>
            <a:endParaRPr lang="en-US" sz="2000" dirty="0"/>
          </a:p>
          <a:p>
            <a:pPr marL="974725" lvl="1" indent="-403225">
              <a:lnSpc>
                <a:spcPct val="80000"/>
              </a:lnSpc>
            </a:pPr>
            <a:endParaRPr lang="en-US" sz="1800" dirty="0"/>
          </a:p>
          <a:p>
            <a:pPr marL="974725" lvl="1" indent="-403225">
              <a:lnSpc>
                <a:spcPct val="80000"/>
              </a:lnSpc>
            </a:pPr>
            <a:endParaRPr lang="en-US" sz="1800" dirty="0"/>
          </a:p>
          <a:p>
            <a:pPr marL="974725" lvl="1" indent="-403225">
              <a:lnSpc>
                <a:spcPct val="80000"/>
              </a:lnSpc>
            </a:pPr>
            <a:endParaRPr lang="en-US" sz="1800" dirty="0"/>
          </a:p>
          <a:p>
            <a:pPr marL="974725" lvl="1" indent="-403225">
              <a:lnSpc>
                <a:spcPct val="80000"/>
              </a:lnSpc>
            </a:pPr>
            <a:endParaRPr lang="en-US" sz="1800" dirty="0"/>
          </a:p>
          <a:p>
            <a:pPr marL="974725" lvl="1" indent="-403225">
              <a:lnSpc>
                <a:spcPct val="80000"/>
              </a:lnSpc>
            </a:pPr>
            <a:endParaRPr lang="en-US" sz="1800" dirty="0"/>
          </a:p>
          <a:p>
            <a:pPr marL="974725" lvl="1" indent="-403225">
              <a:lnSpc>
                <a:spcPct val="80000"/>
              </a:lnSpc>
            </a:pPr>
            <a:endParaRPr lang="en-US" sz="2000" dirty="0"/>
          </a:p>
          <a:p>
            <a:pPr marL="974725" lvl="1" indent="-403225">
              <a:lnSpc>
                <a:spcPct val="80000"/>
              </a:lnSpc>
            </a:pPr>
            <a:r>
              <a:rPr lang="en-US" sz="2000" dirty="0"/>
              <a:t>GPU in every PC and workstation – massive volume and potential impact</a:t>
            </a:r>
          </a:p>
        </p:txBody>
      </p:sp>
      <p:pic>
        <p:nvPicPr>
          <p:cNvPr id="75786" name="Picture 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37" t="29652" r="23337" b="4393"/>
          <a:stretch>
            <a:fillRect/>
          </a:stretch>
        </p:blipFill>
        <p:spPr>
          <a:xfrm>
            <a:off x="1981200" y="2743200"/>
            <a:ext cx="4519218" cy="27432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6200357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4724400" y="2133600"/>
            <a:ext cx="3352800" cy="2743200"/>
            <a:chOff x="3044" y="1052"/>
            <a:chExt cx="1987" cy="1441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>
              <a:off x="3044" y="2245"/>
              <a:ext cx="1987" cy="24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0" rIns="0" bIns="0" anchor="ctr"/>
            <a:lstStyle/>
            <a:p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DRAM</a:t>
              </a:r>
            </a:p>
          </p:txBody>
        </p:sp>
        <p:grpSp>
          <p:nvGrpSpPr>
            <p:cNvPr id="90116" name="Group 4"/>
            <p:cNvGrpSpPr>
              <a:grpSpLocks/>
            </p:cNvGrpSpPr>
            <p:nvPr/>
          </p:nvGrpSpPr>
          <p:grpSpPr bwMode="auto">
            <a:xfrm>
              <a:off x="3046" y="1052"/>
              <a:ext cx="1984" cy="1086"/>
              <a:chOff x="1888" y="2761"/>
              <a:chExt cx="1984" cy="1086"/>
            </a:xfrm>
          </p:grpSpPr>
          <p:grpSp>
            <p:nvGrpSpPr>
              <p:cNvPr id="90117" name="Group 5"/>
              <p:cNvGrpSpPr>
                <a:grpSpLocks/>
              </p:cNvGrpSpPr>
              <p:nvPr/>
            </p:nvGrpSpPr>
            <p:grpSpPr bwMode="auto">
              <a:xfrm>
                <a:off x="1888" y="2761"/>
                <a:ext cx="1984" cy="118"/>
                <a:chOff x="-141" y="2876"/>
                <a:chExt cx="1984" cy="118"/>
              </a:xfrm>
            </p:grpSpPr>
            <p:grpSp>
              <p:nvGrpSpPr>
                <p:cNvPr id="90118" name="Group 6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90119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90120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90121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90122" name="Line 10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23" name="Line 11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24" name="Line 12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25" name="Line 13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26" name="Line 14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27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28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29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30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31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32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33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34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35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36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137" name="Group 25"/>
              <p:cNvGrpSpPr>
                <a:grpSpLocks/>
              </p:cNvGrpSpPr>
              <p:nvPr/>
            </p:nvGrpSpPr>
            <p:grpSpPr bwMode="auto">
              <a:xfrm>
                <a:off x="1888" y="2899"/>
                <a:ext cx="1984" cy="118"/>
                <a:chOff x="-141" y="2876"/>
                <a:chExt cx="1984" cy="118"/>
              </a:xfrm>
            </p:grpSpPr>
            <p:grpSp>
              <p:nvGrpSpPr>
                <p:cNvPr id="90138" name="Group 26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90139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90140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90141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90142" name="Line 30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43" name="Line 31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44" name="Line 32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45" name="Line 33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46" name="Line 34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47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48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49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5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5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52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53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54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55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56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157" name="Group 45"/>
              <p:cNvGrpSpPr>
                <a:grpSpLocks/>
              </p:cNvGrpSpPr>
              <p:nvPr/>
            </p:nvGrpSpPr>
            <p:grpSpPr bwMode="auto">
              <a:xfrm>
                <a:off x="1888" y="3037"/>
                <a:ext cx="1984" cy="118"/>
                <a:chOff x="-141" y="2876"/>
                <a:chExt cx="1984" cy="118"/>
              </a:xfrm>
            </p:grpSpPr>
            <p:grpSp>
              <p:nvGrpSpPr>
                <p:cNvPr id="90158" name="Group 46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90159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90160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90161" name="Rectangle 49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90162" name="Line 50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63" name="Line 51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64" name="Line 52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65" name="Line 53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66" name="Line 54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67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68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69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70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71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72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73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74" name="Line 62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75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76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177" name="Group 65"/>
              <p:cNvGrpSpPr>
                <a:grpSpLocks/>
              </p:cNvGrpSpPr>
              <p:nvPr/>
            </p:nvGrpSpPr>
            <p:grpSpPr bwMode="auto">
              <a:xfrm>
                <a:off x="1888" y="3175"/>
                <a:ext cx="1984" cy="118"/>
                <a:chOff x="-141" y="2876"/>
                <a:chExt cx="1984" cy="118"/>
              </a:xfrm>
            </p:grpSpPr>
            <p:grpSp>
              <p:nvGrpSpPr>
                <p:cNvPr id="90178" name="Group 66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90179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90180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90181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90182" name="Line 70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83" name="Line 71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84" name="Line 72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85" name="Line 73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86" name="Line 74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87" name="Line 75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88" name="Line 76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89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90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91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92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93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94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95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196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197" name="Group 85"/>
              <p:cNvGrpSpPr>
                <a:grpSpLocks/>
              </p:cNvGrpSpPr>
              <p:nvPr/>
            </p:nvGrpSpPr>
            <p:grpSpPr bwMode="auto">
              <a:xfrm>
                <a:off x="1888" y="3314"/>
                <a:ext cx="1984" cy="118"/>
                <a:chOff x="-141" y="2876"/>
                <a:chExt cx="1984" cy="118"/>
              </a:xfrm>
            </p:grpSpPr>
            <p:grpSp>
              <p:nvGrpSpPr>
                <p:cNvPr id="90198" name="Group 86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90199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90200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90201" name="Rectangle 89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90202" name="Line 90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03" name="Line 91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04" name="Line 92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05" name="Line 93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06" name="Line 94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07" name="Line 95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08" name="Line 96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09" name="Line 97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10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11" name="Line 99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12" name="Line 100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13" name="Line 101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14" name="Line 102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15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16" name="Line 104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217" name="Group 105"/>
              <p:cNvGrpSpPr>
                <a:grpSpLocks/>
              </p:cNvGrpSpPr>
              <p:nvPr/>
            </p:nvGrpSpPr>
            <p:grpSpPr bwMode="auto">
              <a:xfrm>
                <a:off x="1888" y="3452"/>
                <a:ext cx="1984" cy="118"/>
                <a:chOff x="-141" y="2876"/>
                <a:chExt cx="1984" cy="118"/>
              </a:xfrm>
            </p:grpSpPr>
            <p:grpSp>
              <p:nvGrpSpPr>
                <p:cNvPr id="90218" name="Group 106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90219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90220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90221" name="Rectangle 109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90222" name="Line 110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23" name="Line 111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24" name="Line 112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25" name="Line 113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26" name="Line 114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27" name="Line 115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28" name="Line 116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29" name="Line 117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30" name="Line 118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31" name="Line 119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32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33" name="Line 121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34" name="Line 122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35" name="Line 123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36" name="Line 124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237" name="Group 125"/>
              <p:cNvGrpSpPr>
                <a:grpSpLocks/>
              </p:cNvGrpSpPr>
              <p:nvPr/>
            </p:nvGrpSpPr>
            <p:grpSpPr bwMode="auto">
              <a:xfrm>
                <a:off x="1888" y="3590"/>
                <a:ext cx="1984" cy="118"/>
                <a:chOff x="-141" y="2876"/>
                <a:chExt cx="1984" cy="118"/>
              </a:xfrm>
            </p:grpSpPr>
            <p:grpSp>
              <p:nvGrpSpPr>
                <p:cNvPr id="90238" name="Group 126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90239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90240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90241" name="Rectangle 129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90242" name="Line 130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43" name="Line 131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44" name="Line 132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45" name="Line 133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46" name="Line 134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47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48" name="Line 136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49" name="Line 137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50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51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52" name="Line 140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53" name="Line 141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54" name="Line 142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55" name="Line 143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56" name="Line 144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257" name="Group 145"/>
              <p:cNvGrpSpPr>
                <a:grpSpLocks/>
              </p:cNvGrpSpPr>
              <p:nvPr/>
            </p:nvGrpSpPr>
            <p:grpSpPr bwMode="auto">
              <a:xfrm>
                <a:off x="1888" y="3729"/>
                <a:ext cx="1984" cy="118"/>
                <a:chOff x="-141" y="2876"/>
                <a:chExt cx="1984" cy="118"/>
              </a:xfrm>
            </p:grpSpPr>
            <p:grpSp>
              <p:nvGrpSpPr>
                <p:cNvPr id="90258" name="Group 146"/>
                <p:cNvGrpSpPr>
                  <a:grpSpLocks/>
                </p:cNvGrpSpPr>
                <p:nvPr/>
              </p:nvGrpSpPr>
              <p:grpSpPr bwMode="auto">
                <a:xfrm>
                  <a:off x="-141" y="2876"/>
                  <a:ext cx="124" cy="115"/>
                  <a:chOff x="707" y="1508"/>
                  <a:chExt cx="124" cy="109"/>
                </a:xfrm>
              </p:grpSpPr>
              <p:sp>
                <p:nvSpPr>
                  <p:cNvPr id="90259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08"/>
                    <a:ext cx="124" cy="52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  <p:sp>
                <p:nvSpPr>
                  <p:cNvPr id="90260" name="Rectangle 148"/>
                  <p:cNvSpPr>
                    <a:spLocks noChangeArrowheads="1"/>
                  </p:cNvSpPr>
                  <p:nvPr/>
                </p:nvSpPr>
                <p:spPr bwMode="auto">
                  <a:xfrm>
                    <a:off x="707" y="1565"/>
                    <a:ext cx="124" cy="52"/>
                  </a:xfrm>
                  <a:prstGeom prst="rect">
                    <a:avLst/>
                  </a:prstGeom>
                  <a:solidFill>
                    <a:srgbClr val="FF66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45720" tIns="0" rIns="0" bIns="0" anchor="ctr"/>
                  <a:lstStyle/>
                  <a:p>
                    <a:endParaRPr lang="en-US" sz="1200" b="1">
                      <a:solidFill>
                        <a:schemeClr val="bg1"/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90261" name="Rectangle 149"/>
                <p:cNvSpPr>
                  <a:spLocks noChangeArrowheads="1"/>
                </p:cNvSpPr>
                <p:nvPr/>
              </p:nvSpPr>
              <p:spPr bwMode="auto">
                <a:xfrm>
                  <a:off x="0" y="2879"/>
                  <a:ext cx="1843" cy="115"/>
                </a:xfrm>
                <a:prstGeom prst="rect">
                  <a:avLst/>
                </a:prstGeom>
                <a:solidFill>
                  <a:srgbClr val="99FF66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pPr algn="ctr"/>
                  <a:endParaRPr lang="en-US" sz="1400" b="1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  <p:sp>
              <p:nvSpPr>
                <p:cNvPr id="90262" name="Line 150"/>
                <p:cNvSpPr>
                  <a:spLocks noChangeShapeType="1"/>
                </p:cNvSpPr>
                <p:nvPr/>
              </p:nvSpPr>
              <p:spPr bwMode="auto">
                <a:xfrm>
                  <a:off x="11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63" name="Line 151"/>
                <p:cNvSpPr>
                  <a:spLocks noChangeShapeType="1"/>
                </p:cNvSpPr>
                <p:nvPr/>
              </p:nvSpPr>
              <p:spPr bwMode="auto">
                <a:xfrm>
                  <a:off x="23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64" name="Line 152"/>
                <p:cNvSpPr>
                  <a:spLocks noChangeShapeType="1"/>
                </p:cNvSpPr>
                <p:nvPr/>
              </p:nvSpPr>
              <p:spPr bwMode="auto">
                <a:xfrm>
                  <a:off x="34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65" name="Line 153"/>
                <p:cNvSpPr>
                  <a:spLocks noChangeShapeType="1"/>
                </p:cNvSpPr>
                <p:nvPr/>
              </p:nvSpPr>
              <p:spPr bwMode="auto">
                <a:xfrm>
                  <a:off x="460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66" name="Line 154"/>
                <p:cNvSpPr>
                  <a:spLocks noChangeShapeType="1"/>
                </p:cNvSpPr>
                <p:nvPr/>
              </p:nvSpPr>
              <p:spPr bwMode="auto">
                <a:xfrm>
                  <a:off x="575" y="2879"/>
                  <a:ext cx="0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67" name="Line 155"/>
                <p:cNvSpPr>
                  <a:spLocks noChangeShapeType="1"/>
                </p:cNvSpPr>
                <p:nvPr/>
              </p:nvSpPr>
              <p:spPr bwMode="auto">
                <a:xfrm flipH="1">
                  <a:off x="690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68" name="Line 156"/>
                <p:cNvSpPr>
                  <a:spLocks noChangeShapeType="1"/>
                </p:cNvSpPr>
                <p:nvPr/>
              </p:nvSpPr>
              <p:spPr bwMode="auto">
                <a:xfrm flipH="1">
                  <a:off x="138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69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80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70" name="Line 158"/>
                <p:cNvSpPr>
                  <a:spLocks noChangeShapeType="1"/>
                </p:cNvSpPr>
                <p:nvPr/>
              </p:nvSpPr>
              <p:spPr bwMode="auto">
                <a:xfrm flipH="1">
                  <a:off x="92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71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103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72" name="Line 160"/>
                <p:cNvSpPr>
                  <a:spLocks noChangeShapeType="1"/>
                </p:cNvSpPr>
                <p:nvPr/>
              </p:nvSpPr>
              <p:spPr bwMode="auto">
                <a:xfrm flipH="1">
                  <a:off x="1151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73" name="Line 161"/>
                <p:cNvSpPr>
                  <a:spLocks noChangeShapeType="1"/>
                </p:cNvSpPr>
                <p:nvPr/>
              </p:nvSpPr>
              <p:spPr bwMode="auto">
                <a:xfrm flipH="1">
                  <a:off x="1266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74" name="Line 162"/>
                <p:cNvSpPr>
                  <a:spLocks noChangeShapeType="1"/>
                </p:cNvSpPr>
                <p:nvPr/>
              </p:nvSpPr>
              <p:spPr bwMode="auto">
                <a:xfrm flipH="1">
                  <a:off x="149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75" name="Line 163"/>
                <p:cNvSpPr>
                  <a:spLocks noChangeShapeType="1"/>
                </p:cNvSpPr>
                <p:nvPr/>
              </p:nvSpPr>
              <p:spPr bwMode="auto">
                <a:xfrm flipH="1">
                  <a:off x="1612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  <p:sp>
              <p:nvSpPr>
                <p:cNvPr id="90276" name="Line 164"/>
                <p:cNvSpPr>
                  <a:spLocks noChangeShapeType="1"/>
                </p:cNvSpPr>
                <p:nvPr/>
              </p:nvSpPr>
              <p:spPr bwMode="auto">
                <a:xfrm flipH="1">
                  <a:off x="1727" y="2879"/>
                  <a:ext cx="1" cy="11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90277" name="Group 165"/>
          <p:cNvGrpSpPr>
            <a:grpSpLocks/>
          </p:cNvGrpSpPr>
          <p:nvPr/>
        </p:nvGrpSpPr>
        <p:grpSpPr bwMode="auto">
          <a:xfrm>
            <a:off x="990600" y="2133600"/>
            <a:ext cx="3276600" cy="2743200"/>
            <a:chOff x="991" y="1935"/>
            <a:chExt cx="1688" cy="1226"/>
          </a:xfrm>
        </p:grpSpPr>
        <p:sp>
          <p:nvSpPr>
            <p:cNvPr id="90278" name="Rectangle 166"/>
            <p:cNvSpPr>
              <a:spLocks noChangeArrowheads="1"/>
            </p:cNvSpPr>
            <p:nvPr/>
          </p:nvSpPr>
          <p:spPr bwMode="auto">
            <a:xfrm>
              <a:off x="992" y="2425"/>
              <a:ext cx="1687" cy="4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Cache</a:t>
              </a:r>
            </a:p>
          </p:txBody>
        </p:sp>
        <p:sp>
          <p:nvSpPr>
            <p:cNvPr id="90279" name="Rectangle 167"/>
            <p:cNvSpPr>
              <a:spLocks noChangeArrowheads="1"/>
            </p:cNvSpPr>
            <p:nvPr/>
          </p:nvSpPr>
          <p:spPr bwMode="auto">
            <a:xfrm>
              <a:off x="2285" y="1935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ALU</a:t>
              </a:r>
            </a:p>
          </p:txBody>
        </p:sp>
        <p:sp>
          <p:nvSpPr>
            <p:cNvPr id="90280" name="Rectangle 168"/>
            <p:cNvSpPr>
              <a:spLocks noChangeArrowheads="1"/>
            </p:cNvSpPr>
            <p:nvPr/>
          </p:nvSpPr>
          <p:spPr bwMode="auto">
            <a:xfrm>
              <a:off x="992" y="1935"/>
              <a:ext cx="836" cy="463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Control</a:t>
              </a:r>
            </a:p>
          </p:txBody>
        </p:sp>
        <p:sp>
          <p:nvSpPr>
            <p:cNvPr id="90281" name="Rectangle 169"/>
            <p:cNvSpPr>
              <a:spLocks noChangeArrowheads="1"/>
            </p:cNvSpPr>
            <p:nvPr/>
          </p:nvSpPr>
          <p:spPr bwMode="auto">
            <a:xfrm>
              <a:off x="2285" y="2178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ALU</a:t>
              </a:r>
            </a:p>
          </p:txBody>
        </p:sp>
        <p:sp>
          <p:nvSpPr>
            <p:cNvPr id="90282" name="Rectangle 170"/>
            <p:cNvSpPr>
              <a:spLocks noChangeArrowheads="1"/>
            </p:cNvSpPr>
            <p:nvPr/>
          </p:nvSpPr>
          <p:spPr bwMode="auto">
            <a:xfrm>
              <a:off x="1870" y="1935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ALU</a:t>
              </a:r>
            </a:p>
          </p:txBody>
        </p:sp>
        <p:sp>
          <p:nvSpPr>
            <p:cNvPr id="90283" name="Rectangle 171"/>
            <p:cNvSpPr>
              <a:spLocks noChangeArrowheads="1"/>
            </p:cNvSpPr>
            <p:nvPr/>
          </p:nvSpPr>
          <p:spPr bwMode="auto">
            <a:xfrm>
              <a:off x="1870" y="2178"/>
              <a:ext cx="394" cy="22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en-US" sz="1400" b="1">
                  <a:solidFill>
                    <a:schemeClr val="bg1"/>
                  </a:solidFill>
                  <a:latin typeface="Arial" charset="0"/>
                </a:rPr>
                <a:t>ALU</a:t>
              </a:r>
            </a:p>
          </p:txBody>
        </p:sp>
        <p:sp>
          <p:nvSpPr>
            <p:cNvPr id="90284" name="Rectangle 172"/>
            <p:cNvSpPr>
              <a:spLocks noChangeArrowheads="1"/>
            </p:cNvSpPr>
            <p:nvPr/>
          </p:nvSpPr>
          <p:spPr bwMode="auto">
            <a:xfrm>
              <a:off x="991" y="2950"/>
              <a:ext cx="1687" cy="21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tIns="0" rIns="0" bIns="0" anchor="ctr"/>
            <a:lstStyle/>
            <a:p>
              <a:r>
                <a:rPr lang="en-US" sz="1200" b="1">
                  <a:solidFill>
                    <a:schemeClr val="bg1"/>
                  </a:solidFill>
                  <a:latin typeface="Arial" charset="0"/>
                </a:rPr>
                <a:t>DRAM</a:t>
              </a:r>
            </a:p>
          </p:txBody>
        </p:sp>
      </p:grpSp>
      <p:sp>
        <p:nvSpPr>
          <p:cNvPr id="90285" name="Text Box 173"/>
          <p:cNvSpPr txBox="1">
            <a:spLocks noChangeArrowheads="1"/>
          </p:cNvSpPr>
          <p:nvPr/>
        </p:nvSpPr>
        <p:spPr bwMode="auto">
          <a:xfrm>
            <a:off x="2133600" y="28956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" charset="0"/>
              </a:rPr>
              <a:t>CPU</a:t>
            </a:r>
          </a:p>
        </p:txBody>
      </p:sp>
      <p:sp>
        <p:nvSpPr>
          <p:cNvPr id="90286" name="Text Box 174"/>
          <p:cNvSpPr txBox="1">
            <a:spLocks noChangeArrowheads="1"/>
          </p:cNvSpPr>
          <p:nvPr/>
        </p:nvSpPr>
        <p:spPr bwMode="auto">
          <a:xfrm>
            <a:off x="5943600" y="2819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" charset="0"/>
              </a:rPr>
              <a:t>GPU</a:t>
            </a:r>
          </a:p>
        </p:txBody>
      </p:sp>
      <p:sp>
        <p:nvSpPr>
          <p:cNvPr id="90288" name="Rectangle 17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tx1"/>
                </a:solidFill>
              </a:rPr>
              <a:t>CPUs and GPUs have fundamentally different design philosophies</a:t>
            </a:r>
          </a:p>
        </p:txBody>
      </p:sp>
    </p:spTree>
    <p:extLst>
      <p:ext uri="{BB962C8B-B14F-4D97-AF65-F5344CB8AC3E}">
        <p14:creationId xmlns:p14="http://schemas.microsoft.com/office/powerpoint/2010/main" val="2343910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3" name="Group 3"/>
          <p:cNvGrpSpPr>
            <a:grpSpLocks/>
          </p:cNvGrpSpPr>
          <p:nvPr/>
        </p:nvGrpSpPr>
        <p:grpSpPr bwMode="auto">
          <a:xfrm>
            <a:off x="304800" y="1447800"/>
            <a:ext cx="8604250" cy="4497388"/>
            <a:chOff x="202" y="1141"/>
            <a:chExt cx="6503" cy="2550"/>
          </a:xfrm>
        </p:grpSpPr>
        <p:cxnSp>
          <p:nvCxnSpPr>
            <p:cNvPr id="76804" name="AutoShape 4"/>
            <p:cNvCxnSpPr>
              <a:cxnSpLocks noChangeShapeType="1"/>
            </p:cNvCxnSpPr>
            <p:nvPr/>
          </p:nvCxnSpPr>
          <p:spPr bwMode="auto">
            <a:xfrm>
              <a:off x="711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805" name="Rectangle 5"/>
            <p:cNvSpPr>
              <a:spLocks noChangeArrowheads="1"/>
            </p:cNvSpPr>
            <p:nvPr/>
          </p:nvSpPr>
          <p:spPr bwMode="auto">
            <a:xfrm>
              <a:off x="430" y="3242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  <a:cs typeface="Arial" charset="0"/>
                </a:rPr>
                <a:t>Load/store</a:t>
              </a:r>
            </a:p>
          </p:txBody>
        </p:sp>
        <p:sp>
          <p:nvSpPr>
            <p:cNvPr id="76806" name="Rectangle 6"/>
            <p:cNvSpPr>
              <a:spLocks noChangeArrowheads="1"/>
            </p:cNvSpPr>
            <p:nvPr/>
          </p:nvSpPr>
          <p:spPr bwMode="auto">
            <a:xfrm>
              <a:off x="209" y="3524"/>
              <a:ext cx="6496" cy="16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  <a:cs typeface="Arial" charset="0"/>
                </a:rPr>
                <a:t>Global Memory</a:t>
              </a:r>
            </a:p>
          </p:txBody>
        </p:sp>
        <p:cxnSp>
          <p:nvCxnSpPr>
            <p:cNvPr id="76807" name="AutoShape 7"/>
            <p:cNvCxnSpPr>
              <a:cxnSpLocks noChangeShapeType="1"/>
            </p:cNvCxnSpPr>
            <p:nvPr/>
          </p:nvCxnSpPr>
          <p:spPr bwMode="auto">
            <a:xfrm>
              <a:off x="711" y="3043"/>
              <a:ext cx="0" cy="203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808" name="Rectangle 8"/>
            <p:cNvSpPr>
              <a:spLocks noChangeArrowheads="1"/>
            </p:cNvSpPr>
            <p:nvPr/>
          </p:nvSpPr>
          <p:spPr bwMode="auto">
            <a:xfrm>
              <a:off x="202" y="2817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09" name="Rectangle 9"/>
            <p:cNvSpPr>
              <a:spLocks noChangeArrowheads="1"/>
            </p:cNvSpPr>
            <p:nvPr/>
          </p:nvSpPr>
          <p:spPr bwMode="auto">
            <a:xfrm>
              <a:off x="564" y="2817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0" name="Rectangle 10"/>
            <p:cNvSpPr>
              <a:spLocks noChangeArrowheads="1"/>
            </p:cNvSpPr>
            <p:nvPr/>
          </p:nvSpPr>
          <p:spPr bwMode="auto">
            <a:xfrm>
              <a:off x="202" y="1963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811" name="Group 11"/>
            <p:cNvGrpSpPr>
              <a:grpSpLocks/>
            </p:cNvGrpSpPr>
            <p:nvPr/>
          </p:nvGrpSpPr>
          <p:grpSpPr bwMode="auto">
            <a:xfrm>
              <a:off x="231" y="1985"/>
              <a:ext cx="319" cy="456"/>
              <a:chOff x="533" y="394"/>
              <a:chExt cx="266" cy="507"/>
            </a:xfrm>
          </p:grpSpPr>
          <p:sp>
            <p:nvSpPr>
              <p:cNvPr id="76812" name="Rectangle 12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3" name="Rectangle 13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14" name="Rectangle 14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15" name="Rectangle 15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16" name="Rectangle 16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17" name="Rectangle 17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18" name="Rectangle 18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19" name="Rectangle 19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20" name="Rectangle 20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6821" name="Group 21"/>
            <p:cNvGrpSpPr>
              <a:grpSpLocks/>
            </p:cNvGrpSpPr>
            <p:nvPr/>
          </p:nvGrpSpPr>
          <p:grpSpPr bwMode="auto">
            <a:xfrm>
              <a:off x="580" y="1985"/>
              <a:ext cx="319" cy="456"/>
              <a:chOff x="533" y="394"/>
              <a:chExt cx="266" cy="507"/>
            </a:xfrm>
          </p:grpSpPr>
          <p:sp>
            <p:nvSpPr>
              <p:cNvPr id="76822" name="Rectangle 22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23" name="Rectangle 23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24" name="Rectangle 24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25" name="Rectangle 25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26" name="Rectangle 26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27" name="Rectangle 27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28" name="Rectangle 28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29" name="Rectangle 29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30" name="Rectangle 30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6831" name="Rectangle 31"/>
            <p:cNvSpPr>
              <a:spLocks noChangeArrowheads="1"/>
            </p:cNvSpPr>
            <p:nvPr/>
          </p:nvSpPr>
          <p:spPr bwMode="auto">
            <a:xfrm rot="5400000">
              <a:off x="456" y="2236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6832" name="AutoShape 32"/>
            <p:cNvCxnSpPr>
              <a:cxnSpLocks noChangeShapeType="1"/>
              <a:stCxn id="76839" idx="2"/>
              <a:endCxn id="76838" idx="0"/>
            </p:cNvCxnSpPr>
            <p:nvPr/>
          </p:nvCxnSpPr>
          <p:spPr bwMode="auto">
            <a:xfrm>
              <a:off x="2087" y="1254"/>
              <a:ext cx="0" cy="120"/>
            </a:xfrm>
            <a:prstGeom prst="straightConnector1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33" name="AutoShape 33"/>
            <p:cNvCxnSpPr>
              <a:cxnSpLocks noChangeShapeType="1"/>
              <a:stCxn id="76838" idx="2"/>
              <a:endCxn id="76837" idx="0"/>
            </p:cNvCxnSpPr>
            <p:nvPr/>
          </p:nvCxnSpPr>
          <p:spPr bwMode="auto">
            <a:xfrm>
              <a:off x="2087" y="1488"/>
              <a:ext cx="4" cy="106"/>
            </a:xfrm>
            <a:prstGeom prst="straightConnector1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34" name="AutoShape 34"/>
            <p:cNvCxnSpPr>
              <a:cxnSpLocks noChangeShapeType="1"/>
              <a:stCxn id="76810" idx="0"/>
            </p:cNvCxnSpPr>
            <p:nvPr/>
          </p:nvCxnSpPr>
          <p:spPr bwMode="auto">
            <a:xfrm rot="5400000" flipV="1">
              <a:off x="3309" y="-781"/>
              <a:ext cx="1" cy="5489"/>
            </a:xfrm>
            <a:prstGeom prst="bentConnector3">
              <a:avLst>
                <a:gd name="adj1" fmla="val -10500000"/>
              </a:avLst>
            </a:prstGeom>
            <a:noFill/>
            <a:ln w="19050">
              <a:solidFill>
                <a:srgbClr val="98BC00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35" name="AutoShape 35"/>
            <p:cNvCxnSpPr>
              <a:cxnSpLocks noChangeShapeType="1"/>
              <a:stCxn id="76837" idx="2"/>
            </p:cNvCxnSpPr>
            <p:nvPr/>
          </p:nvCxnSpPr>
          <p:spPr bwMode="auto">
            <a:xfrm>
              <a:off x="2091" y="1742"/>
              <a:ext cx="0" cy="11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36" name="AutoShape 36"/>
            <p:cNvCxnSpPr>
              <a:cxnSpLocks noChangeShapeType="1"/>
              <a:stCxn id="76809" idx="2"/>
              <a:endCxn id="76837" idx="3"/>
            </p:cNvCxnSpPr>
            <p:nvPr/>
          </p:nvCxnSpPr>
          <p:spPr bwMode="auto">
            <a:xfrm rot="5400000" flipH="1" flipV="1">
              <a:off x="1150" y="1264"/>
              <a:ext cx="1182" cy="1989"/>
            </a:xfrm>
            <a:prstGeom prst="bentConnector4">
              <a:avLst>
                <a:gd name="adj1" fmla="val -9560"/>
                <a:gd name="adj2" fmla="val 292106"/>
              </a:avLst>
            </a:prstGeom>
            <a:noFill/>
            <a:ln w="19050">
              <a:solidFill>
                <a:srgbClr val="98BC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837" name="Rectangle 37"/>
            <p:cNvSpPr>
              <a:spLocks noChangeArrowheads="1"/>
            </p:cNvSpPr>
            <p:nvPr/>
          </p:nvSpPr>
          <p:spPr bwMode="auto">
            <a:xfrm>
              <a:off x="1447" y="1594"/>
              <a:ext cx="1288" cy="148"/>
            </a:xfrm>
            <a:prstGeom prst="rect">
              <a:avLst/>
            </a:prstGeom>
            <a:solidFill>
              <a:srgbClr val="F29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Thread Execution Manager</a:t>
              </a:r>
            </a:p>
          </p:txBody>
        </p:sp>
        <p:sp>
          <p:nvSpPr>
            <p:cNvPr id="76838" name="Rectangle 38"/>
            <p:cNvSpPr>
              <a:spLocks noChangeArrowheads="1"/>
            </p:cNvSpPr>
            <p:nvPr/>
          </p:nvSpPr>
          <p:spPr bwMode="auto">
            <a:xfrm>
              <a:off x="1513" y="1374"/>
              <a:ext cx="1148" cy="11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Input Assembler</a:t>
              </a:r>
            </a:p>
          </p:txBody>
        </p:sp>
        <p:sp>
          <p:nvSpPr>
            <p:cNvPr id="76839" name="Rectangle 39"/>
            <p:cNvSpPr>
              <a:spLocks noChangeArrowheads="1"/>
            </p:cNvSpPr>
            <p:nvPr/>
          </p:nvSpPr>
          <p:spPr bwMode="auto">
            <a:xfrm>
              <a:off x="1513" y="1141"/>
              <a:ext cx="1148" cy="11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Host</a:t>
              </a:r>
            </a:p>
          </p:txBody>
        </p:sp>
        <p:cxnSp>
          <p:nvCxnSpPr>
            <p:cNvPr id="76840" name="AutoShape 40"/>
            <p:cNvCxnSpPr>
              <a:cxnSpLocks noChangeShapeType="1"/>
            </p:cNvCxnSpPr>
            <p:nvPr/>
          </p:nvCxnSpPr>
          <p:spPr bwMode="auto">
            <a:xfrm>
              <a:off x="565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FF99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41" name="AutoShape 41"/>
            <p:cNvCxnSpPr>
              <a:cxnSpLocks noChangeShapeType="1"/>
            </p:cNvCxnSpPr>
            <p:nvPr/>
          </p:nvCxnSpPr>
          <p:spPr bwMode="auto">
            <a:xfrm>
              <a:off x="747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42" name="AutoShape 42"/>
            <p:cNvCxnSpPr>
              <a:cxnSpLocks noChangeShapeType="1"/>
            </p:cNvCxnSpPr>
            <p:nvPr/>
          </p:nvCxnSpPr>
          <p:spPr bwMode="auto">
            <a:xfrm>
              <a:off x="1346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43" name="AutoShape 43"/>
            <p:cNvCxnSpPr>
              <a:cxnSpLocks noChangeShapeType="1"/>
            </p:cNvCxnSpPr>
            <p:nvPr/>
          </p:nvCxnSpPr>
          <p:spPr bwMode="auto">
            <a:xfrm>
              <a:off x="1528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44" name="AutoShape 44"/>
            <p:cNvCxnSpPr>
              <a:cxnSpLocks noChangeShapeType="1"/>
            </p:cNvCxnSpPr>
            <p:nvPr/>
          </p:nvCxnSpPr>
          <p:spPr bwMode="auto">
            <a:xfrm>
              <a:off x="2135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45" name="AutoShape 45"/>
            <p:cNvCxnSpPr>
              <a:cxnSpLocks noChangeShapeType="1"/>
            </p:cNvCxnSpPr>
            <p:nvPr/>
          </p:nvCxnSpPr>
          <p:spPr bwMode="auto">
            <a:xfrm>
              <a:off x="2316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46" name="AutoShape 46"/>
            <p:cNvCxnSpPr>
              <a:cxnSpLocks noChangeShapeType="1"/>
            </p:cNvCxnSpPr>
            <p:nvPr/>
          </p:nvCxnSpPr>
          <p:spPr bwMode="auto">
            <a:xfrm>
              <a:off x="2918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47" name="AutoShape 47"/>
            <p:cNvCxnSpPr>
              <a:cxnSpLocks noChangeShapeType="1"/>
            </p:cNvCxnSpPr>
            <p:nvPr/>
          </p:nvCxnSpPr>
          <p:spPr bwMode="auto">
            <a:xfrm>
              <a:off x="3100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48" name="AutoShape 48"/>
            <p:cNvCxnSpPr>
              <a:cxnSpLocks noChangeShapeType="1"/>
            </p:cNvCxnSpPr>
            <p:nvPr/>
          </p:nvCxnSpPr>
          <p:spPr bwMode="auto">
            <a:xfrm>
              <a:off x="3698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49" name="AutoShape 49"/>
            <p:cNvCxnSpPr>
              <a:cxnSpLocks noChangeShapeType="1"/>
            </p:cNvCxnSpPr>
            <p:nvPr/>
          </p:nvCxnSpPr>
          <p:spPr bwMode="auto">
            <a:xfrm>
              <a:off x="3880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50" name="AutoShape 50"/>
            <p:cNvCxnSpPr>
              <a:cxnSpLocks noChangeShapeType="1"/>
            </p:cNvCxnSpPr>
            <p:nvPr/>
          </p:nvCxnSpPr>
          <p:spPr bwMode="auto">
            <a:xfrm>
              <a:off x="4487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51" name="AutoShape 51"/>
            <p:cNvCxnSpPr>
              <a:cxnSpLocks noChangeShapeType="1"/>
            </p:cNvCxnSpPr>
            <p:nvPr/>
          </p:nvCxnSpPr>
          <p:spPr bwMode="auto">
            <a:xfrm>
              <a:off x="4668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52" name="AutoShape 52"/>
            <p:cNvCxnSpPr>
              <a:cxnSpLocks noChangeShapeType="1"/>
            </p:cNvCxnSpPr>
            <p:nvPr/>
          </p:nvCxnSpPr>
          <p:spPr bwMode="auto">
            <a:xfrm>
              <a:off x="5266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DDDDDD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53" name="AutoShape 53"/>
            <p:cNvCxnSpPr>
              <a:cxnSpLocks noChangeShapeType="1"/>
            </p:cNvCxnSpPr>
            <p:nvPr/>
          </p:nvCxnSpPr>
          <p:spPr bwMode="auto">
            <a:xfrm>
              <a:off x="5448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54" name="AutoShape 54"/>
            <p:cNvCxnSpPr>
              <a:cxnSpLocks noChangeShapeType="1"/>
            </p:cNvCxnSpPr>
            <p:nvPr/>
          </p:nvCxnSpPr>
          <p:spPr bwMode="auto">
            <a:xfrm>
              <a:off x="6054" y="2856"/>
              <a:ext cx="0" cy="187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55" name="AutoShape 55"/>
            <p:cNvCxnSpPr>
              <a:cxnSpLocks noChangeShapeType="1"/>
            </p:cNvCxnSpPr>
            <p:nvPr/>
          </p:nvCxnSpPr>
          <p:spPr bwMode="auto">
            <a:xfrm>
              <a:off x="6235" y="2856"/>
              <a:ext cx="1" cy="104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56" name="AutoShape 56"/>
            <p:cNvCxnSpPr>
              <a:cxnSpLocks noChangeShapeType="1"/>
            </p:cNvCxnSpPr>
            <p:nvPr/>
          </p:nvCxnSpPr>
          <p:spPr bwMode="auto">
            <a:xfrm flipH="1">
              <a:off x="3702" y="1874"/>
              <a:ext cx="1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57" name="AutoShape 57"/>
            <p:cNvCxnSpPr>
              <a:cxnSpLocks noChangeShapeType="1"/>
            </p:cNvCxnSpPr>
            <p:nvPr/>
          </p:nvCxnSpPr>
          <p:spPr bwMode="auto">
            <a:xfrm flipH="1">
              <a:off x="2918" y="1874"/>
              <a:ext cx="2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58" name="AutoShape 58"/>
            <p:cNvCxnSpPr>
              <a:cxnSpLocks noChangeShapeType="1"/>
            </p:cNvCxnSpPr>
            <p:nvPr/>
          </p:nvCxnSpPr>
          <p:spPr bwMode="auto">
            <a:xfrm flipH="1">
              <a:off x="4485" y="1874"/>
              <a:ext cx="2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59" name="AutoShape 59"/>
            <p:cNvCxnSpPr>
              <a:cxnSpLocks noChangeShapeType="1"/>
            </p:cNvCxnSpPr>
            <p:nvPr/>
          </p:nvCxnSpPr>
          <p:spPr bwMode="auto">
            <a:xfrm flipH="1">
              <a:off x="2134" y="1874"/>
              <a:ext cx="1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60" name="AutoShape 60"/>
            <p:cNvCxnSpPr>
              <a:cxnSpLocks noChangeShapeType="1"/>
            </p:cNvCxnSpPr>
            <p:nvPr/>
          </p:nvCxnSpPr>
          <p:spPr bwMode="auto">
            <a:xfrm flipH="1">
              <a:off x="1348" y="1874"/>
              <a:ext cx="1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861" name="AutoShape 61"/>
            <p:cNvCxnSpPr>
              <a:cxnSpLocks noChangeShapeType="1"/>
            </p:cNvCxnSpPr>
            <p:nvPr/>
          </p:nvCxnSpPr>
          <p:spPr bwMode="auto">
            <a:xfrm flipH="1">
              <a:off x="5267" y="1874"/>
              <a:ext cx="1" cy="89"/>
            </a:xfrm>
            <a:prstGeom prst="straightConnector1">
              <a:avLst/>
            </a:prstGeom>
            <a:noFill/>
            <a:ln w="19050">
              <a:solidFill>
                <a:srgbClr val="98BC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862" name="Rectangle 62"/>
            <p:cNvSpPr>
              <a:spLocks noChangeArrowheads="1"/>
            </p:cNvSpPr>
            <p:nvPr/>
          </p:nvSpPr>
          <p:spPr bwMode="auto">
            <a:xfrm>
              <a:off x="977" y="1963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863" name="Group 63"/>
            <p:cNvGrpSpPr>
              <a:grpSpLocks/>
            </p:cNvGrpSpPr>
            <p:nvPr/>
          </p:nvGrpSpPr>
          <p:grpSpPr bwMode="auto">
            <a:xfrm>
              <a:off x="1006" y="1985"/>
              <a:ext cx="319" cy="456"/>
              <a:chOff x="533" y="394"/>
              <a:chExt cx="266" cy="507"/>
            </a:xfrm>
          </p:grpSpPr>
          <p:sp>
            <p:nvSpPr>
              <p:cNvPr id="76864" name="Rectangle 64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65" name="Rectangle 65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66" name="Rectangle 66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67" name="Rectangle 67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68" name="Rectangle 68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69" name="Rectangle 69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70" name="Rectangle 70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71" name="Rectangle 71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72" name="Rectangle 72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6873" name="Group 73"/>
            <p:cNvGrpSpPr>
              <a:grpSpLocks/>
            </p:cNvGrpSpPr>
            <p:nvPr/>
          </p:nvGrpSpPr>
          <p:grpSpPr bwMode="auto">
            <a:xfrm>
              <a:off x="1355" y="1985"/>
              <a:ext cx="319" cy="456"/>
              <a:chOff x="533" y="394"/>
              <a:chExt cx="266" cy="507"/>
            </a:xfrm>
          </p:grpSpPr>
          <p:sp>
            <p:nvSpPr>
              <p:cNvPr id="76874" name="Rectangle 74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75" name="Rectangle 75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76" name="Rectangle 76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77" name="Rectangle 77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78" name="Rectangle 78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79" name="Rectangle 79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80" name="Rectangle 80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81" name="Rectangle 81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82" name="Rectangle 82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6883" name="Rectangle 83"/>
            <p:cNvSpPr>
              <a:spLocks noChangeArrowheads="1"/>
            </p:cNvSpPr>
            <p:nvPr/>
          </p:nvSpPr>
          <p:spPr bwMode="auto">
            <a:xfrm>
              <a:off x="1768" y="2824"/>
              <a:ext cx="363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84" name="Rectangle 84"/>
            <p:cNvSpPr>
              <a:spLocks noChangeArrowheads="1"/>
            </p:cNvSpPr>
            <p:nvPr/>
          </p:nvSpPr>
          <p:spPr bwMode="auto">
            <a:xfrm>
              <a:off x="2130" y="2824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85" name="Rectangle 85"/>
            <p:cNvSpPr>
              <a:spLocks noChangeArrowheads="1"/>
            </p:cNvSpPr>
            <p:nvPr/>
          </p:nvSpPr>
          <p:spPr bwMode="auto">
            <a:xfrm>
              <a:off x="1768" y="1964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886" name="Group 86"/>
            <p:cNvGrpSpPr>
              <a:grpSpLocks/>
            </p:cNvGrpSpPr>
            <p:nvPr/>
          </p:nvGrpSpPr>
          <p:grpSpPr bwMode="auto">
            <a:xfrm>
              <a:off x="1797" y="1986"/>
              <a:ext cx="319" cy="456"/>
              <a:chOff x="533" y="394"/>
              <a:chExt cx="266" cy="507"/>
            </a:xfrm>
          </p:grpSpPr>
          <p:sp>
            <p:nvSpPr>
              <p:cNvPr id="76887" name="Rectangle 87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88" name="Rectangle 88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89" name="Rectangle 89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90" name="Rectangle 90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91" name="Rectangle 91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92" name="Rectangle 92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93" name="Rectangle 93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94" name="Rectangle 94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95" name="Rectangle 95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6896" name="Group 96"/>
            <p:cNvGrpSpPr>
              <a:grpSpLocks/>
            </p:cNvGrpSpPr>
            <p:nvPr/>
          </p:nvGrpSpPr>
          <p:grpSpPr bwMode="auto">
            <a:xfrm>
              <a:off x="2146" y="1986"/>
              <a:ext cx="319" cy="456"/>
              <a:chOff x="533" y="394"/>
              <a:chExt cx="266" cy="507"/>
            </a:xfrm>
          </p:grpSpPr>
          <p:sp>
            <p:nvSpPr>
              <p:cNvPr id="76897" name="Rectangle 97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98" name="Rectangle 98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899" name="Rectangle 99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00" name="Rectangle 100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01" name="Rectangle 101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02" name="Rectangle 102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03" name="Rectangle 103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04" name="Rectangle 104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05" name="Rectangle 105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6906" name="Rectangle 106"/>
            <p:cNvSpPr>
              <a:spLocks noChangeArrowheads="1"/>
            </p:cNvSpPr>
            <p:nvPr/>
          </p:nvSpPr>
          <p:spPr bwMode="auto">
            <a:xfrm>
              <a:off x="2543" y="1964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907" name="Group 107"/>
            <p:cNvGrpSpPr>
              <a:grpSpLocks/>
            </p:cNvGrpSpPr>
            <p:nvPr/>
          </p:nvGrpSpPr>
          <p:grpSpPr bwMode="auto">
            <a:xfrm>
              <a:off x="2572" y="1986"/>
              <a:ext cx="319" cy="456"/>
              <a:chOff x="533" y="394"/>
              <a:chExt cx="266" cy="507"/>
            </a:xfrm>
          </p:grpSpPr>
          <p:sp>
            <p:nvSpPr>
              <p:cNvPr id="76908" name="Rectangle 108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09" name="Rectangle 109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10" name="Rectangle 110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11" name="Rectangle 111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12" name="Rectangle 112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13" name="Rectangle 113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14" name="Rectangle 114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15" name="Rectangle 115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16" name="Rectangle 116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6917" name="Group 117"/>
            <p:cNvGrpSpPr>
              <a:grpSpLocks/>
            </p:cNvGrpSpPr>
            <p:nvPr/>
          </p:nvGrpSpPr>
          <p:grpSpPr bwMode="auto">
            <a:xfrm>
              <a:off x="2921" y="1986"/>
              <a:ext cx="319" cy="456"/>
              <a:chOff x="533" y="394"/>
              <a:chExt cx="266" cy="507"/>
            </a:xfrm>
          </p:grpSpPr>
          <p:sp>
            <p:nvSpPr>
              <p:cNvPr id="76918" name="Rectangle 118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19" name="Rectangle 119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20" name="Rectangle 120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21" name="Rectangle 121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22" name="Rectangle 122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23" name="Rectangle 123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24" name="Rectangle 124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25" name="Rectangle 125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26" name="Rectangle 126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6927" name="Rectangle 127"/>
            <p:cNvSpPr>
              <a:spLocks noChangeArrowheads="1"/>
            </p:cNvSpPr>
            <p:nvPr/>
          </p:nvSpPr>
          <p:spPr bwMode="auto">
            <a:xfrm>
              <a:off x="3343" y="2822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928" name="Rectangle 128"/>
            <p:cNvSpPr>
              <a:spLocks noChangeArrowheads="1"/>
            </p:cNvSpPr>
            <p:nvPr/>
          </p:nvSpPr>
          <p:spPr bwMode="auto">
            <a:xfrm>
              <a:off x="3706" y="2822"/>
              <a:ext cx="363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929" name="Rectangle 129"/>
            <p:cNvSpPr>
              <a:spLocks noChangeArrowheads="1"/>
            </p:cNvSpPr>
            <p:nvPr/>
          </p:nvSpPr>
          <p:spPr bwMode="auto">
            <a:xfrm>
              <a:off x="3343" y="1962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930" name="Group 130"/>
            <p:cNvGrpSpPr>
              <a:grpSpLocks/>
            </p:cNvGrpSpPr>
            <p:nvPr/>
          </p:nvGrpSpPr>
          <p:grpSpPr bwMode="auto">
            <a:xfrm>
              <a:off x="3372" y="1984"/>
              <a:ext cx="319" cy="456"/>
              <a:chOff x="533" y="394"/>
              <a:chExt cx="266" cy="507"/>
            </a:xfrm>
          </p:grpSpPr>
          <p:sp>
            <p:nvSpPr>
              <p:cNvPr id="76931" name="Rectangle 131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32" name="Rectangle 132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33" name="Rectangle 133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34" name="Rectangle 134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35" name="Rectangle 135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36" name="Rectangle 136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37" name="Rectangle 137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38" name="Rectangle 138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39" name="Rectangle 139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6940" name="Group 140"/>
            <p:cNvGrpSpPr>
              <a:grpSpLocks/>
            </p:cNvGrpSpPr>
            <p:nvPr/>
          </p:nvGrpSpPr>
          <p:grpSpPr bwMode="auto">
            <a:xfrm>
              <a:off x="3721" y="1984"/>
              <a:ext cx="319" cy="456"/>
              <a:chOff x="533" y="394"/>
              <a:chExt cx="266" cy="507"/>
            </a:xfrm>
          </p:grpSpPr>
          <p:sp>
            <p:nvSpPr>
              <p:cNvPr id="76941" name="Rectangle 141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42" name="Rectangle 142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43" name="Rectangle 143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44" name="Rectangle 144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45" name="Rectangle 145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46" name="Rectangle 146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47" name="Rectangle 147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48" name="Rectangle 148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49" name="Rectangle 149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6950" name="Rectangle 150"/>
            <p:cNvSpPr>
              <a:spLocks noChangeArrowheads="1"/>
            </p:cNvSpPr>
            <p:nvPr/>
          </p:nvSpPr>
          <p:spPr bwMode="auto">
            <a:xfrm>
              <a:off x="4118" y="1962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951" name="Group 151"/>
            <p:cNvGrpSpPr>
              <a:grpSpLocks/>
            </p:cNvGrpSpPr>
            <p:nvPr/>
          </p:nvGrpSpPr>
          <p:grpSpPr bwMode="auto">
            <a:xfrm>
              <a:off x="4147" y="1984"/>
              <a:ext cx="319" cy="456"/>
              <a:chOff x="533" y="394"/>
              <a:chExt cx="266" cy="507"/>
            </a:xfrm>
          </p:grpSpPr>
          <p:sp>
            <p:nvSpPr>
              <p:cNvPr id="76952" name="Rectangle 152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53" name="Rectangle 153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54" name="Rectangle 154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55" name="Rectangle 155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56" name="Rectangle 156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57" name="Rectangle 157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58" name="Rectangle 158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59" name="Rectangle 159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60" name="Rectangle 160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6961" name="Group 161"/>
            <p:cNvGrpSpPr>
              <a:grpSpLocks/>
            </p:cNvGrpSpPr>
            <p:nvPr/>
          </p:nvGrpSpPr>
          <p:grpSpPr bwMode="auto">
            <a:xfrm>
              <a:off x="4496" y="1984"/>
              <a:ext cx="319" cy="456"/>
              <a:chOff x="533" y="394"/>
              <a:chExt cx="266" cy="507"/>
            </a:xfrm>
          </p:grpSpPr>
          <p:sp>
            <p:nvSpPr>
              <p:cNvPr id="76962" name="Rectangle 162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63" name="Rectangle 163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64" name="Rectangle 164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65" name="Rectangle 165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66" name="Rectangle 166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67" name="Rectangle 167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68" name="Rectangle 168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69" name="Rectangle 169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70" name="Rectangle 170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6971" name="Rectangle 171"/>
            <p:cNvSpPr>
              <a:spLocks noChangeArrowheads="1"/>
            </p:cNvSpPr>
            <p:nvPr/>
          </p:nvSpPr>
          <p:spPr bwMode="auto">
            <a:xfrm>
              <a:off x="4909" y="2823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972" name="Rectangle 172"/>
            <p:cNvSpPr>
              <a:spLocks noChangeArrowheads="1"/>
            </p:cNvSpPr>
            <p:nvPr/>
          </p:nvSpPr>
          <p:spPr bwMode="auto">
            <a:xfrm>
              <a:off x="5271" y="2823"/>
              <a:ext cx="364" cy="3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973" name="Rectangle 173"/>
            <p:cNvSpPr>
              <a:spLocks noChangeArrowheads="1"/>
            </p:cNvSpPr>
            <p:nvPr/>
          </p:nvSpPr>
          <p:spPr bwMode="auto">
            <a:xfrm>
              <a:off x="4909" y="1963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974" name="Group 174"/>
            <p:cNvGrpSpPr>
              <a:grpSpLocks/>
            </p:cNvGrpSpPr>
            <p:nvPr/>
          </p:nvGrpSpPr>
          <p:grpSpPr bwMode="auto">
            <a:xfrm>
              <a:off x="4938" y="1985"/>
              <a:ext cx="319" cy="456"/>
              <a:chOff x="533" y="394"/>
              <a:chExt cx="266" cy="507"/>
            </a:xfrm>
          </p:grpSpPr>
          <p:sp>
            <p:nvSpPr>
              <p:cNvPr id="76975" name="Rectangle 175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76" name="Rectangle 176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77" name="Rectangle 177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78" name="Rectangle 178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79" name="Rectangle 179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80" name="Rectangle 180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81" name="Rectangle 181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82" name="Rectangle 182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83" name="Rectangle 183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6984" name="Group 184"/>
            <p:cNvGrpSpPr>
              <a:grpSpLocks/>
            </p:cNvGrpSpPr>
            <p:nvPr/>
          </p:nvGrpSpPr>
          <p:grpSpPr bwMode="auto">
            <a:xfrm>
              <a:off x="5287" y="1985"/>
              <a:ext cx="319" cy="456"/>
              <a:chOff x="533" y="394"/>
              <a:chExt cx="266" cy="507"/>
            </a:xfrm>
          </p:grpSpPr>
          <p:sp>
            <p:nvSpPr>
              <p:cNvPr id="76985" name="Rectangle 185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86" name="Rectangle 186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87" name="Rectangle 187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88" name="Rectangle 188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89" name="Rectangle 189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90" name="Rectangle 190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91" name="Rectangle 191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92" name="Rectangle 192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93" name="Rectangle 193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6994" name="Rectangle 194"/>
            <p:cNvSpPr>
              <a:spLocks noChangeArrowheads="1"/>
            </p:cNvSpPr>
            <p:nvPr/>
          </p:nvSpPr>
          <p:spPr bwMode="auto">
            <a:xfrm>
              <a:off x="5684" y="1963"/>
              <a:ext cx="726" cy="8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6995" name="Group 195"/>
            <p:cNvGrpSpPr>
              <a:grpSpLocks/>
            </p:cNvGrpSpPr>
            <p:nvPr/>
          </p:nvGrpSpPr>
          <p:grpSpPr bwMode="auto">
            <a:xfrm>
              <a:off x="5713" y="1985"/>
              <a:ext cx="319" cy="456"/>
              <a:chOff x="533" y="394"/>
              <a:chExt cx="266" cy="507"/>
            </a:xfrm>
          </p:grpSpPr>
          <p:sp>
            <p:nvSpPr>
              <p:cNvPr id="76996" name="Rectangle 196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997" name="Rectangle 197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98" name="Rectangle 198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6999" name="Rectangle 199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00" name="Rectangle 200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01" name="Rectangle 201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02" name="Rectangle 202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03" name="Rectangle 203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04" name="Rectangle 204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7005" name="Group 205"/>
            <p:cNvGrpSpPr>
              <a:grpSpLocks/>
            </p:cNvGrpSpPr>
            <p:nvPr/>
          </p:nvGrpSpPr>
          <p:grpSpPr bwMode="auto">
            <a:xfrm>
              <a:off x="6062" y="1985"/>
              <a:ext cx="319" cy="456"/>
              <a:chOff x="533" y="394"/>
              <a:chExt cx="266" cy="507"/>
            </a:xfrm>
          </p:grpSpPr>
          <p:sp>
            <p:nvSpPr>
              <p:cNvPr id="77006" name="Rectangle 206"/>
              <p:cNvSpPr>
                <a:spLocks noChangeArrowheads="1"/>
              </p:cNvSpPr>
              <p:nvPr/>
            </p:nvSpPr>
            <p:spPr bwMode="auto">
              <a:xfrm>
                <a:off x="533" y="394"/>
                <a:ext cx="266" cy="507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007" name="Rectangle 207"/>
              <p:cNvSpPr>
                <a:spLocks noChangeArrowheads="1"/>
              </p:cNvSpPr>
              <p:nvPr/>
            </p:nvSpPr>
            <p:spPr bwMode="auto">
              <a:xfrm>
                <a:off x="558" y="418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solidFill>
                    <a:schemeClr val="bg1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08" name="Rectangle 208"/>
              <p:cNvSpPr>
                <a:spLocks noChangeArrowheads="1"/>
              </p:cNvSpPr>
              <p:nvPr/>
            </p:nvSpPr>
            <p:spPr bwMode="auto">
              <a:xfrm>
                <a:off x="678" y="418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09" name="Rectangle 209"/>
              <p:cNvSpPr>
                <a:spLocks noChangeArrowheads="1"/>
              </p:cNvSpPr>
              <p:nvPr/>
            </p:nvSpPr>
            <p:spPr bwMode="auto">
              <a:xfrm>
                <a:off x="558" y="539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10" name="Rectangle 210"/>
              <p:cNvSpPr>
                <a:spLocks noChangeArrowheads="1"/>
              </p:cNvSpPr>
              <p:nvPr/>
            </p:nvSpPr>
            <p:spPr bwMode="auto">
              <a:xfrm>
                <a:off x="678" y="539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11" name="Rectangle 211"/>
              <p:cNvSpPr>
                <a:spLocks noChangeArrowheads="1"/>
              </p:cNvSpPr>
              <p:nvPr/>
            </p:nvSpPr>
            <p:spPr bwMode="auto">
              <a:xfrm>
                <a:off x="558" y="660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12" name="Rectangle 212"/>
              <p:cNvSpPr>
                <a:spLocks noChangeArrowheads="1"/>
              </p:cNvSpPr>
              <p:nvPr/>
            </p:nvSpPr>
            <p:spPr bwMode="auto">
              <a:xfrm>
                <a:off x="678" y="660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13" name="Rectangle 213"/>
              <p:cNvSpPr>
                <a:spLocks noChangeArrowheads="1"/>
              </p:cNvSpPr>
              <p:nvPr/>
            </p:nvSpPr>
            <p:spPr bwMode="auto">
              <a:xfrm>
                <a:off x="558" y="781"/>
                <a:ext cx="96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  <p:sp>
            <p:nvSpPr>
              <p:cNvPr id="77014" name="Rectangle 214"/>
              <p:cNvSpPr>
                <a:spLocks noChangeArrowheads="1"/>
              </p:cNvSpPr>
              <p:nvPr/>
            </p:nvSpPr>
            <p:spPr bwMode="auto">
              <a:xfrm>
                <a:off x="678" y="781"/>
                <a:ext cx="97" cy="97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700" b="1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77015" name="Rectangle 215"/>
            <p:cNvSpPr>
              <a:spLocks noChangeArrowheads="1"/>
            </p:cNvSpPr>
            <p:nvPr/>
          </p:nvSpPr>
          <p:spPr bwMode="auto">
            <a:xfrm rot="5400000">
              <a:off x="1231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016" name="Rectangle 216"/>
            <p:cNvSpPr>
              <a:spLocks noChangeArrowheads="1"/>
            </p:cNvSpPr>
            <p:nvPr/>
          </p:nvSpPr>
          <p:spPr bwMode="auto">
            <a:xfrm rot="5400000">
              <a:off x="2022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017" name="Rectangle 217"/>
            <p:cNvSpPr>
              <a:spLocks noChangeArrowheads="1"/>
            </p:cNvSpPr>
            <p:nvPr/>
          </p:nvSpPr>
          <p:spPr bwMode="auto">
            <a:xfrm rot="5400000">
              <a:off x="2797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018" name="Rectangle 218"/>
            <p:cNvSpPr>
              <a:spLocks noChangeArrowheads="1"/>
            </p:cNvSpPr>
            <p:nvPr/>
          </p:nvSpPr>
          <p:spPr bwMode="auto">
            <a:xfrm rot="5400000">
              <a:off x="3597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019" name="Rectangle 219"/>
            <p:cNvSpPr>
              <a:spLocks noChangeArrowheads="1"/>
            </p:cNvSpPr>
            <p:nvPr/>
          </p:nvSpPr>
          <p:spPr bwMode="auto">
            <a:xfrm rot="5400000">
              <a:off x="4372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020" name="Rectangle 220"/>
            <p:cNvSpPr>
              <a:spLocks noChangeArrowheads="1"/>
            </p:cNvSpPr>
            <p:nvPr/>
          </p:nvSpPr>
          <p:spPr bwMode="auto">
            <a:xfrm rot="5400000">
              <a:off x="5163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021" name="Rectangle 221"/>
            <p:cNvSpPr>
              <a:spLocks noChangeArrowheads="1"/>
            </p:cNvSpPr>
            <p:nvPr/>
          </p:nvSpPr>
          <p:spPr bwMode="auto">
            <a:xfrm rot="5400000">
              <a:off x="5938" y="2237"/>
              <a:ext cx="217" cy="66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7022" name="AutoShape 222"/>
            <p:cNvCxnSpPr>
              <a:cxnSpLocks noChangeShapeType="1"/>
            </p:cNvCxnSpPr>
            <p:nvPr/>
          </p:nvCxnSpPr>
          <p:spPr bwMode="auto">
            <a:xfrm>
              <a:off x="1819" y="3043"/>
              <a:ext cx="0" cy="203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023" name="AutoShape 223"/>
            <p:cNvCxnSpPr>
              <a:cxnSpLocks noChangeShapeType="1"/>
            </p:cNvCxnSpPr>
            <p:nvPr/>
          </p:nvCxnSpPr>
          <p:spPr bwMode="auto">
            <a:xfrm>
              <a:off x="1820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024" name="AutoShape 224"/>
            <p:cNvCxnSpPr>
              <a:cxnSpLocks noChangeShapeType="1"/>
            </p:cNvCxnSpPr>
            <p:nvPr/>
          </p:nvCxnSpPr>
          <p:spPr bwMode="auto">
            <a:xfrm>
              <a:off x="2929" y="3043"/>
              <a:ext cx="0" cy="203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025" name="AutoShape 225"/>
            <p:cNvCxnSpPr>
              <a:cxnSpLocks noChangeShapeType="1"/>
            </p:cNvCxnSpPr>
            <p:nvPr/>
          </p:nvCxnSpPr>
          <p:spPr bwMode="auto">
            <a:xfrm>
              <a:off x="2929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026" name="AutoShape 226"/>
            <p:cNvCxnSpPr>
              <a:cxnSpLocks noChangeShapeType="1"/>
            </p:cNvCxnSpPr>
            <p:nvPr/>
          </p:nvCxnSpPr>
          <p:spPr bwMode="auto">
            <a:xfrm>
              <a:off x="4037" y="3043"/>
              <a:ext cx="0" cy="203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027" name="AutoShape 227"/>
            <p:cNvCxnSpPr>
              <a:cxnSpLocks noChangeShapeType="1"/>
            </p:cNvCxnSpPr>
            <p:nvPr/>
          </p:nvCxnSpPr>
          <p:spPr bwMode="auto">
            <a:xfrm>
              <a:off x="4037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028" name="AutoShape 228"/>
            <p:cNvCxnSpPr>
              <a:cxnSpLocks noChangeShapeType="1"/>
            </p:cNvCxnSpPr>
            <p:nvPr/>
          </p:nvCxnSpPr>
          <p:spPr bwMode="auto">
            <a:xfrm>
              <a:off x="5146" y="3043"/>
              <a:ext cx="0" cy="203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029" name="AutoShape 229"/>
            <p:cNvCxnSpPr>
              <a:cxnSpLocks noChangeShapeType="1"/>
            </p:cNvCxnSpPr>
            <p:nvPr/>
          </p:nvCxnSpPr>
          <p:spPr bwMode="auto">
            <a:xfrm>
              <a:off x="5147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030" name="AutoShape 230"/>
            <p:cNvCxnSpPr>
              <a:cxnSpLocks noChangeShapeType="1"/>
            </p:cNvCxnSpPr>
            <p:nvPr/>
          </p:nvCxnSpPr>
          <p:spPr bwMode="auto">
            <a:xfrm>
              <a:off x="6256" y="3400"/>
              <a:ext cx="0" cy="124"/>
            </a:xfrm>
            <a:prstGeom prst="straightConnector1">
              <a:avLst/>
            </a:prstGeom>
            <a:noFill/>
            <a:ln w="19050">
              <a:solidFill>
                <a:srgbClr val="C0C0C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77031" name="Group 231"/>
            <p:cNvGrpSpPr>
              <a:grpSpLocks/>
            </p:cNvGrpSpPr>
            <p:nvPr/>
          </p:nvGrpSpPr>
          <p:grpSpPr bwMode="auto">
            <a:xfrm>
              <a:off x="235" y="2696"/>
              <a:ext cx="666" cy="136"/>
              <a:chOff x="4428" y="1050"/>
              <a:chExt cx="679" cy="136"/>
            </a:xfrm>
          </p:grpSpPr>
          <p:sp>
            <p:nvSpPr>
              <p:cNvPr id="77032" name="Rectangle 232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200" b="1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Texture</a:t>
                </a:r>
              </a:p>
            </p:txBody>
          </p:sp>
          <p:grpSp>
            <p:nvGrpSpPr>
              <p:cNvPr id="77033" name="Group 233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77034" name="Rectangle 234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FF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7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035" name="Line 235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036" name="Group 236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037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700" b="1"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038" name="Line 238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7039" name="Group 239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77040" name="Rectangle 240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FF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7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041" name="Line 241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042" name="Group 242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043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700" b="1"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044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77045" name="Group 245"/>
            <p:cNvGrpSpPr>
              <a:grpSpLocks/>
            </p:cNvGrpSpPr>
            <p:nvPr/>
          </p:nvGrpSpPr>
          <p:grpSpPr bwMode="auto">
            <a:xfrm>
              <a:off x="1011" y="2696"/>
              <a:ext cx="666" cy="136"/>
              <a:chOff x="4428" y="1050"/>
              <a:chExt cx="679" cy="136"/>
            </a:xfrm>
          </p:grpSpPr>
          <p:sp>
            <p:nvSpPr>
              <p:cNvPr id="77046" name="Rectangle 246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Texture</a:t>
                </a:r>
              </a:p>
            </p:txBody>
          </p:sp>
          <p:grpSp>
            <p:nvGrpSpPr>
              <p:cNvPr id="77047" name="Group 247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77048" name="Rectangle 248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049" name="Line 249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050" name="Group 250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051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052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7053" name="Group 253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77054" name="Rectangle 254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055" name="Line 255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056" name="Group 256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057" name="Rectangle 257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058" name="Line 258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77059" name="Group 259"/>
            <p:cNvGrpSpPr>
              <a:grpSpLocks/>
            </p:cNvGrpSpPr>
            <p:nvPr/>
          </p:nvGrpSpPr>
          <p:grpSpPr bwMode="auto">
            <a:xfrm>
              <a:off x="1800" y="2696"/>
              <a:ext cx="666" cy="136"/>
              <a:chOff x="4428" y="1050"/>
              <a:chExt cx="679" cy="136"/>
            </a:xfrm>
          </p:grpSpPr>
          <p:sp>
            <p:nvSpPr>
              <p:cNvPr id="77060" name="Rectangle 260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Texture</a:t>
                </a:r>
              </a:p>
            </p:txBody>
          </p:sp>
          <p:grpSp>
            <p:nvGrpSpPr>
              <p:cNvPr id="77061" name="Group 261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77062" name="Rectangle 262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063" name="Line 263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064" name="Group 264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065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066" name="Line 266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7067" name="Group 267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77068" name="Rectangle 268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069" name="Line 269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070" name="Group 270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071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072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77073" name="Group 273"/>
            <p:cNvGrpSpPr>
              <a:grpSpLocks/>
            </p:cNvGrpSpPr>
            <p:nvPr/>
          </p:nvGrpSpPr>
          <p:grpSpPr bwMode="auto">
            <a:xfrm>
              <a:off x="2571" y="2696"/>
              <a:ext cx="666" cy="136"/>
              <a:chOff x="4428" y="1050"/>
              <a:chExt cx="679" cy="136"/>
            </a:xfrm>
          </p:grpSpPr>
          <p:sp>
            <p:nvSpPr>
              <p:cNvPr id="77074" name="Rectangle 274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Texture</a:t>
                </a:r>
              </a:p>
            </p:txBody>
          </p:sp>
          <p:grpSp>
            <p:nvGrpSpPr>
              <p:cNvPr id="77075" name="Group 275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77076" name="Rectangle 276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077" name="Line 277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078" name="Group 278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079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080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7081" name="Group 281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77082" name="Rectangle 282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083" name="Line 283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084" name="Group 284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085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086" name="Line 286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77087" name="Group 287"/>
            <p:cNvGrpSpPr>
              <a:grpSpLocks/>
            </p:cNvGrpSpPr>
            <p:nvPr/>
          </p:nvGrpSpPr>
          <p:grpSpPr bwMode="auto">
            <a:xfrm>
              <a:off x="3371" y="2696"/>
              <a:ext cx="666" cy="136"/>
              <a:chOff x="4428" y="1050"/>
              <a:chExt cx="679" cy="136"/>
            </a:xfrm>
          </p:grpSpPr>
          <p:sp>
            <p:nvSpPr>
              <p:cNvPr id="77088" name="Rectangle 288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Texture</a:t>
                </a:r>
              </a:p>
            </p:txBody>
          </p:sp>
          <p:grpSp>
            <p:nvGrpSpPr>
              <p:cNvPr id="77089" name="Group 289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77090" name="Rectangle 290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091" name="Line 291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092" name="Group 292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093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094" name="Line 294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7095" name="Group 295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77096" name="Rectangle 296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097" name="Line 297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098" name="Group 298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099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100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77101" name="Group 301"/>
            <p:cNvGrpSpPr>
              <a:grpSpLocks/>
            </p:cNvGrpSpPr>
            <p:nvPr/>
          </p:nvGrpSpPr>
          <p:grpSpPr bwMode="auto">
            <a:xfrm>
              <a:off x="4148" y="2696"/>
              <a:ext cx="666" cy="136"/>
              <a:chOff x="4428" y="1050"/>
              <a:chExt cx="679" cy="136"/>
            </a:xfrm>
          </p:grpSpPr>
          <p:sp>
            <p:nvSpPr>
              <p:cNvPr id="77102" name="Rectangle 302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Texture</a:t>
                </a:r>
              </a:p>
            </p:txBody>
          </p:sp>
          <p:grpSp>
            <p:nvGrpSpPr>
              <p:cNvPr id="77103" name="Group 303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77104" name="Rectangle 304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105" name="Line 305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106" name="Group 306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107" name="Rectangle 307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108" name="Line 308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7109" name="Group 309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77110" name="Rectangle 310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111" name="Line 311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112" name="Group 312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113" name="Rectangle 313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114" name="Line 314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77115" name="Group 315"/>
            <p:cNvGrpSpPr>
              <a:grpSpLocks/>
            </p:cNvGrpSpPr>
            <p:nvPr/>
          </p:nvGrpSpPr>
          <p:grpSpPr bwMode="auto">
            <a:xfrm>
              <a:off x="4937" y="2696"/>
              <a:ext cx="666" cy="136"/>
              <a:chOff x="4428" y="1050"/>
              <a:chExt cx="679" cy="136"/>
            </a:xfrm>
          </p:grpSpPr>
          <p:sp>
            <p:nvSpPr>
              <p:cNvPr id="77116" name="Rectangle 316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Texture</a:t>
                </a:r>
              </a:p>
            </p:txBody>
          </p:sp>
          <p:grpSp>
            <p:nvGrpSpPr>
              <p:cNvPr id="77117" name="Group 317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77118" name="Rectangle 318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119" name="Line 319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120" name="Group 320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121" name="Rectangle 321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122" name="Line 322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7123" name="Group 323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77124" name="Rectangle 324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125" name="Line 325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126" name="Group 326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127" name="Rectangle 327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128" name="Line 328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77129" name="Group 329"/>
            <p:cNvGrpSpPr>
              <a:grpSpLocks/>
            </p:cNvGrpSpPr>
            <p:nvPr/>
          </p:nvGrpSpPr>
          <p:grpSpPr bwMode="auto">
            <a:xfrm>
              <a:off x="5720" y="2696"/>
              <a:ext cx="666" cy="136"/>
              <a:chOff x="4428" y="1050"/>
              <a:chExt cx="679" cy="136"/>
            </a:xfrm>
          </p:grpSpPr>
          <p:sp>
            <p:nvSpPr>
              <p:cNvPr id="77130" name="Rectangle 330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Texture</a:t>
                </a:r>
              </a:p>
            </p:txBody>
          </p:sp>
          <p:grpSp>
            <p:nvGrpSpPr>
              <p:cNvPr id="77131" name="Group 331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77132" name="Rectangle 332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133" name="Line 333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134" name="Group 334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135" name="Rectangle 335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136" name="Line 336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7137" name="Group 337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77138" name="Rectangle 338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139" name="Line 339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140" name="Group 340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141" name="Rectangle 341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142" name="Line 342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cxnSp>
          <p:nvCxnSpPr>
            <p:cNvPr id="77143" name="AutoShape 343"/>
            <p:cNvCxnSpPr>
              <a:cxnSpLocks noChangeShapeType="1"/>
              <a:stCxn id="76810" idx="2"/>
            </p:cNvCxnSpPr>
            <p:nvPr/>
          </p:nvCxnSpPr>
          <p:spPr bwMode="auto">
            <a:xfrm rot="16200000" flipH="1">
              <a:off x="3216" y="205"/>
              <a:ext cx="390" cy="5691"/>
            </a:xfrm>
            <a:prstGeom prst="bentConnector3">
              <a:avLst>
                <a:gd name="adj1" fmla="val 49745"/>
              </a:avLst>
            </a:prstGeom>
            <a:noFill/>
            <a:ln w="19050">
              <a:solidFill>
                <a:srgbClr val="DDDDDD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77144" name="Group 344"/>
            <p:cNvGrpSpPr>
              <a:grpSpLocks/>
            </p:cNvGrpSpPr>
            <p:nvPr/>
          </p:nvGrpSpPr>
          <p:grpSpPr bwMode="auto">
            <a:xfrm>
              <a:off x="235" y="2695"/>
              <a:ext cx="666" cy="136"/>
              <a:chOff x="4428" y="1050"/>
              <a:chExt cx="679" cy="136"/>
            </a:xfrm>
          </p:grpSpPr>
          <p:sp>
            <p:nvSpPr>
              <p:cNvPr id="77145" name="Rectangle 345"/>
              <p:cNvSpPr>
                <a:spLocks noChangeArrowheads="1"/>
              </p:cNvSpPr>
              <p:nvPr/>
            </p:nvSpPr>
            <p:spPr bwMode="auto">
              <a:xfrm rot="5400000">
                <a:off x="4700" y="906"/>
                <a:ext cx="136" cy="423"/>
              </a:xfrm>
              <a:prstGeom prst="rect">
                <a:avLst/>
              </a:prstGeom>
              <a:solidFill>
                <a:srgbClr val="3366CC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pPr algn="ctr"/>
                <a:r>
                  <a:rPr lang="en-US" sz="1000" b="1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Texture</a:t>
                </a:r>
              </a:p>
            </p:txBody>
          </p:sp>
          <p:grpSp>
            <p:nvGrpSpPr>
              <p:cNvPr id="77146" name="Group 346"/>
              <p:cNvGrpSpPr>
                <a:grpSpLocks/>
              </p:cNvGrpSpPr>
              <p:nvPr/>
            </p:nvGrpSpPr>
            <p:grpSpPr bwMode="auto">
              <a:xfrm>
                <a:off x="4428" y="1050"/>
                <a:ext cx="133" cy="134"/>
                <a:chOff x="4771" y="466"/>
                <a:chExt cx="229" cy="173"/>
              </a:xfrm>
            </p:grpSpPr>
            <p:sp>
              <p:nvSpPr>
                <p:cNvPr id="77147" name="Rectangle 347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148" name="Line 348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149" name="Group 349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150" name="Rectangle 350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151" name="Line 351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77152" name="Group 352"/>
              <p:cNvGrpSpPr>
                <a:grpSpLocks/>
              </p:cNvGrpSpPr>
              <p:nvPr/>
            </p:nvGrpSpPr>
            <p:grpSpPr bwMode="auto">
              <a:xfrm>
                <a:off x="4974" y="1050"/>
                <a:ext cx="133" cy="135"/>
                <a:chOff x="4771" y="466"/>
                <a:chExt cx="229" cy="173"/>
              </a:xfrm>
            </p:grpSpPr>
            <p:sp>
              <p:nvSpPr>
                <p:cNvPr id="77153" name="Rectangle 353"/>
                <p:cNvSpPr>
                  <a:spLocks noChangeArrowheads="1"/>
                </p:cNvSpPr>
                <p:nvPr/>
              </p:nvSpPr>
              <p:spPr bwMode="auto">
                <a:xfrm>
                  <a:off x="4771" y="466"/>
                  <a:ext cx="115" cy="173"/>
                </a:xfrm>
                <a:prstGeom prst="rect">
                  <a:avLst/>
                </a:prstGeom>
                <a:solidFill>
                  <a:srgbClr val="3366CC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27432" rIns="0" bIns="0"/>
                <a:lstStyle/>
                <a:p>
                  <a:pPr algn="ctr"/>
                  <a:endParaRPr lang="en-US" sz="600" b="1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154" name="Line 354"/>
                <p:cNvSpPr>
                  <a:spLocks noChangeShapeType="1"/>
                </p:cNvSpPr>
                <p:nvPr/>
              </p:nvSpPr>
              <p:spPr bwMode="auto">
                <a:xfrm>
                  <a:off x="4771" y="553"/>
                  <a:ext cx="115" cy="0"/>
                </a:xfrm>
                <a:prstGeom prst="line">
                  <a:avLst/>
                </a:prstGeom>
                <a:noFill/>
                <a:ln w="9525" cap="rnd">
                  <a:solidFill>
                    <a:schemeClr val="bg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27432" rIns="0" bIns="0"/>
                <a:lstStyle/>
                <a:p>
                  <a:endParaRPr lang="en-US"/>
                </a:p>
              </p:txBody>
            </p:sp>
            <p:grpSp>
              <p:nvGrpSpPr>
                <p:cNvPr id="77155" name="Group 355"/>
                <p:cNvGrpSpPr>
                  <a:grpSpLocks/>
                </p:cNvGrpSpPr>
                <p:nvPr/>
              </p:nvGrpSpPr>
              <p:grpSpPr bwMode="auto">
                <a:xfrm>
                  <a:off x="4885" y="466"/>
                  <a:ext cx="115" cy="173"/>
                  <a:chOff x="2457" y="566"/>
                  <a:chExt cx="102" cy="204"/>
                </a:xfrm>
              </p:grpSpPr>
              <p:sp>
                <p:nvSpPr>
                  <p:cNvPr id="77156" name="Rectangle 356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566"/>
                    <a:ext cx="102" cy="204"/>
                  </a:xfrm>
                  <a:prstGeom prst="rect">
                    <a:avLst/>
                  </a:prstGeom>
                  <a:solidFill>
                    <a:srgbClr val="3366CC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27432" rIns="0" bIns="0"/>
                  <a:lstStyle/>
                  <a:p>
                    <a:pPr algn="ctr"/>
                    <a:endParaRPr lang="en-US" sz="600" b="1">
                      <a:solidFill>
                        <a:schemeClr val="bg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77157" name="Line 357"/>
                  <p:cNvSpPr>
                    <a:spLocks noChangeShapeType="1"/>
                  </p:cNvSpPr>
                  <p:nvPr/>
                </p:nvSpPr>
                <p:spPr bwMode="auto">
                  <a:xfrm>
                    <a:off x="2457" y="668"/>
                    <a:ext cx="102" cy="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bg1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27432" rIns="0" bIns="0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77158" name="Rectangle 358"/>
            <p:cNvSpPr>
              <a:spLocks noChangeArrowheads="1"/>
            </p:cNvSpPr>
            <p:nvPr/>
          </p:nvSpPr>
          <p:spPr bwMode="auto">
            <a:xfrm>
              <a:off x="3353" y="2450"/>
              <a:ext cx="711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Cache</a:t>
              </a:r>
            </a:p>
          </p:txBody>
        </p:sp>
        <p:sp>
          <p:nvSpPr>
            <p:cNvPr id="77159" name="Rectangle 359"/>
            <p:cNvSpPr>
              <a:spLocks noChangeArrowheads="1"/>
            </p:cNvSpPr>
            <p:nvPr/>
          </p:nvSpPr>
          <p:spPr bwMode="auto">
            <a:xfrm>
              <a:off x="204" y="2450"/>
              <a:ext cx="712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Cache</a:t>
              </a:r>
            </a:p>
          </p:txBody>
        </p:sp>
        <p:sp>
          <p:nvSpPr>
            <p:cNvPr id="77160" name="Rectangle 360"/>
            <p:cNvSpPr>
              <a:spLocks noChangeArrowheads="1"/>
            </p:cNvSpPr>
            <p:nvPr/>
          </p:nvSpPr>
          <p:spPr bwMode="auto">
            <a:xfrm>
              <a:off x="979" y="2450"/>
              <a:ext cx="712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Cache</a:t>
              </a:r>
            </a:p>
          </p:txBody>
        </p:sp>
        <p:sp>
          <p:nvSpPr>
            <p:cNvPr id="77161" name="Rectangle 361"/>
            <p:cNvSpPr>
              <a:spLocks noChangeArrowheads="1"/>
            </p:cNvSpPr>
            <p:nvPr/>
          </p:nvSpPr>
          <p:spPr bwMode="auto">
            <a:xfrm>
              <a:off x="1780" y="2450"/>
              <a:ext cx="711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Cache</a:t>
              </a:r>
            </a:p>
          </p:txBody>
        </p:sp>
        <p:sp>
          <p:nvSpPr>
            <p:cNvPr id="77162" name="Rectangle 362"/>
            <p:cNvSpPr>
              <a:spLocks noChangeArrowheads="1"/>
            </p:cNvSpPr>
            <p:nvPr/>
          </p:nvSpPr>
          <p:spPr bwMode="auto">
            <a:xfrm>
              <a:off x="2554" y="2450"/>
              <a:ext cx="711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Cache</a:t>
              </a:r>
            </a:p>
          </p:txBody>
        </p:sp>
        <p:sp>
          <p:nvSpPr>
            <p:cNvPr id="77163" name="Rectangle 363"/>
            <p:cNvSpPr>
              <a:spLocks noChangeArrowheads="1"/>
            </p:cNvSpPr>
            <p:nvPr/>
          </p:nvSpPr>
          <p:spPr bwMode="auto">
            <a:xfrm>
              <a:off x="4140" y="2450"/>
              <a:ext cx="711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Cache</a:t>
              </a:r>
            </a:p>
          </p:txBody>
        </p:sp>
        <p:sp>
          <p:nvSpPr>
            <p:cNvPr id="77164" name="Rectangle 364"/>
            <p:cNvSpPr>
              <a:spLocks noChangeArrowheads="1"/>
            </p:cNvSpPr>
            <p:nvPr/>
          </p:nvSpPr>
          <p:spPr bwMode="auto">
            <a:xfrm>
              <a:off x="4915" y="2450"/>
              <a:ext cx="711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Cache</a:t>
              </a:r>
            </a:p>
          </p:txBody>
        </p:sp>
        <p:sp>
          <p:nvSpPr>
            <p:cNvPr id="77165" name="Rectangle 365"/>
            <p:cNvSpPr>
              <a:spLocks noChangeArrowheads="1"/>
            </p:cNvSpPr>
            <p:nvPr/>
          </p:nvSpPr>
          <p:spPr bwMode="auto">
            <a:xfrm>
              <a:off x="5715" y="2450"/>
              <a:ext cx="712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Parallel Data</a:t>
              </a:r>
              <a:b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</a:br>
              <a:r>
                <a:rPr lang="en-US" sz="1000" b="1">
                  <a:solidFill>
                    <a:srgbClr val="080808"/>
                  </a:solidFill>
                  <a:latin typeface="Arial" charset="0"/>
                  <a:cs typeface="Arial" charset="0"/>
                </a:rPr>
                <a:t>Cache</a:t>
              </a:r>
            </a:p>
          </p:txBody>
        </p:sp>
        <p:sp>
          <p:nvSpPr>
            <p:cNvPr id="77166" name="Rectangle 366"/>
            <p:cNvSpPr>
              <a:spLocks noChangeArrowheads="1"/>
            </p:cNvSpPr>
            <p:nvPr/>
          </p:nvSpPr>
          <p:spPr bwMode="auto">
            <a:xfrm>
              <a:off x="1538" y="3242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  <a:cs typeface="Arial" charset="0"/>
                </a:rPr>
                <a:t>Load/store</a:t>
              </a:r>
            </a:p>
          </p:txBody>
        </p:sp>
        <p:sp>
          <p:nvSpPr>
            <p:cNvPr id="77167" name="Rectangle 367"/>
            <p:cNvSpPr>
              <a:spLocks noChangeArrowheads="1"/>
            </p:cNvSpPr>
            <p:nvPr/>
          </p:nvSpPr>
          <p:spPr bwMode="auto">
            <a:xfrm>
              <a:off x="2648" y="3241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  <a:cs typeface="Arial" charset="0"/>
                </a:rPr>
                <a:t>Load/store</a:t>
              </a:r>
            </a:p>
          </p:txBody>
        </p:sp>
        <p:sp>
          <p:nvSpPr>
            <p:cNvPr id="77168" name="Rectangle 368"/>
            <p:cNvSpPr>
              <a:spLocks noChangeArrowheads="1"/>
            </p:cNvSpPr>
            <p:nvPr/>
          </p:nvSpPr>
          <p:spPr bwMode="auto">
            <a:xfrm>
              <a:off x="3756" y="3241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  <a:cs typeface="Arial" charset="0"/>
                </a:rPr>
                <a:t>Load/store</a:t>
              </a:r>
            </a:p>
          </p:txBody>
        </p:sp>
        <p:sp>
          <p:nvSpPr>
            <p:cNvPr id="77169" name="Rectangle 369"/>
            <p:cNvSpPr>
              <a:spLocks noChangeArrowheads="1"/>
            </p:cNvSpPr>
            <p:nvPr/>
          </p:nvSpPr>
          <p:spPr bwMode="auto">
            <a:xfrm>
              <a:off x="4865" y="3241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  <a:cs typeface="Arial" charset="0"/>
                </a:rPr>
                <a:t>Load/store</a:t>
              </a:r>
            </a:p>
          </p:txBody>
        </p:sp>
        <p:sp>
          <p:nvSpPr>
            <p:cNvPr id="77170" name="Rectangle 370"/>
            <p:cNvSpPr>
              <a:spLocks noChangeArrowheads="1"/>
            </p:cNvSpPr>
            <p:nvPr/>
          </p:nvSpPr>
          <p:spPr bwMode="auto">
            <a:xfrm>
              <a:off x="5974" y="3242"/>
              <a:ext cx="563" cy="15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  <a:latin typeface="Arial" charset="0"/>
                  <a:cs typeface="Arial" charset="0"/>
                </a:rPr>
                <a:t>Load/store</a:t>
              </a:r>
            </a:p>
          </p:txBody>
        </p:sp>
      </p:grpSp>
      <p:sp>
        <p:nvSpPr>
          <p:cNvPr id="77171" name="Rectangle 37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04200" cy="1143000"/>
          </a:xfrm>
        </p:spPr>
        <p:txBody>
          <a:bodyPr/>
          <a:lstStyle/>
          <a:p>
            <a:r>
              <a:rPr lang="en-US" sz="4000"/>
              <a:t>Architecture of a CUDA-capable GPU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58144" y="1447800"/>
            <a:ext cx="1138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Streaming</a:t>
            </a:r>
          </a:p>
          <a:p>
            <a:r>
              <a:rPr lang="en-US" dirty="0" smtClean="0"/>
              <a:t>Processor</a:t>
            </a:r>
          </a:p>
          <a:p>
            <a:r>
              <a:rPr lang="en-US" dirty="0" smtClean="0"/>
              <a:t>(SP)</a:t>
            </a:r>
            <a:endParaRPr lang="en-US" dirty="0"/>
          </a:p>
        </p:txBody>
      </p:sp>
      <p:cxnSp>
        <p:nvCxnSpPr>
          <p:cNvPr id="4" name="Straight Arrow Connector 3"/>
          <p:cNvCxnSpPr>
            <a:endCxn id="77008" idx="0"/>
          </p:cNvCxnSpPr>
          <p:nvPr/>
        </p:nvCxnSpPr>
        <p:spPr>
          <a:xfrm>
            <a:off x="8174117" y="2153273"/>
            <a:ext cx="191203" cy="821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7493312" y="2708833"/>
            <a:ext cx="604641" cy="1069672"/>
          </a:xfrm>
          <a:prstGeom prst="ellipse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TextBox 376"/>
          <p:cNvSpPr txBox="1"/>
          <p:nvPr/>
        </p:nvSpPr>
        <p:spPr>
          <a:xfrm>
            <a:off x="5738693" y="1085783"/>
            <a:ext cx="1601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Streaming</a:t>
            </a:r>
          </a:p>
          <a:p>
            <a:r>
              <a:rPr lang="en-US" dirty="0" smtClean="0"/>
              <a:t>Multiprocessor</a:t>
            </a:r>
          </a:p>
          <a:p>
            <a:r>
              <a:rPr lang="en-US" dirty="0" smtClean="0"/>
              <a:t>(SM)</a:t>
            </a:r>
            <a:endParaRPr lang="en-US" dirty="0"/>
          </a:p>
        </p:txBody>
      </p:sp>
      <p:cxnSp>
        <p:nvCxnSpPr>
          <p:cNvPr id="378" name="Straight Arrow Connector 377"/>
          <p:cNvCxnSpPr>
            <a:endCxn id="5" idx="1"/>
          </p:cNvCxnSpPr>
          <p:nvPr/>
        </p:nvCxnSpPr>
        <p:spPr>
          <a:xfrm>
            <a:off x="6507492" y="1841941"/>
            <a:ext cx="1074368" cy="10235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Oval 379"/>
          <p:cNvSpPr/>
          <p:nvPr/>
        </p:nvSpPr>
        <p:spPr>
          <a:xfrm>
            <a:off x="5414689" y="2608303"/>
            <a:ext cx="1118037" cy="1955922"/>
          </a:xfrm>
          <a:prstGeom prst="ellipse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TextBox 380"/>
          <p:cNvSpPr txBox="1"/>
          <p:nvPr/>
        </p:nvSpPr>
        <p:spPr>
          <a:xfrm>
            <a:off x="3886200" y="1238183"/>
            <a:ext cx="942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Building</a:t>
            </a:r>
          </a:p>
          <a:p>
            <a:r>
              <a:rPr lang="en-US" dirty="0" smtClean="0"/>
              <a:t>Block</a:t>
            </a:r>
            <a:endParaRPr lang="en-US" dirty="0"/>
          </a:p>
        </p:txBody>
      </p:sp>
      <p:cxnSp>
        <p:nvCxnSpPr>
          <p:cNvPr id="382" name="Straight Arrow Connector 381"/>
          <p:cNvCxnSpPr>
            <a:endCxn id="380" idx="1"/>
          </p:cNvCxnSpPr>
          <p:nvPr/>
        </p:nvCxnSpPr>
        <p:spPr>
          <a:xfrm>
            <a:off x="4473951" y="1841941"/>
            <a:ext cx="1104471" cy="1052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3818" y="6107668"/>
            <a:ext cx="3770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 SM’s each with 8 SP’s on the C1060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0891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GT200 Characteristics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1 TFLOPS  peak performance (25-50 times of current high-end microprocessors)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265 GFLOPS sustained for apps such as </a:t>
            </a:r>
            <a:r>
              <a:rPr lang="en-US" sz="2400" dirty="0" smtClean="0"/>
              <a:t>Visual Molecular Dynamics (VMD)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Massively parallel, 128 cores, 90W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Massively threaded, sustains 1000s of threads per app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30-100 times speedup over high-end microprocessors on scientific and media applications: medical imaging, molecular dynamics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“I think they're right on the money, but the huge performance  differential (currently 3 GPUs ~= 300 SGI </a:t>
            </a:r>
            <a:r>
              <a:rPr lang="en-US" sz="2400" dirty="0" err="1" smtClean="0"/>
              <a:t>Altix</a:t>
            </a:r>
            <a:r>
              <a:rPr lang="en-US" sz="2400" dirty="0" smtClean="0"/>
              <a:t> </a:t>
            </a:r>
            <a:r>
              <a:rPr lang="en-US" sz="2400" dirty="0"/>
              <a:t>Itanium2s)  will invite close scrutiny so I have to be careful what I say publically until I triple check those numbers.”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		-John Stone, VMD group, Physics UIUC</a:t>
            </a:r>
          </a:p>
        </p:txBody>
      </p:sp>
    </p:spTree>
    <p:extLst>
      <p:ext uri="{BB962C8B-B14F-4D97-AF65-F5344CB8AC3E}">
        <p14:creationId xmlns:p14="http://schemas.microsoft.com/office/powerpoint/2010/main" val="420329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C95E1A-DE8F-47C6-B6C6-FF2FD35C72B7}" type="slidenum">
              <a:rPr lang="en-US"/>
              <a:pPr/>
              <a:t>9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Future </a:t>
            </a:r>
            <a:r>
              <a:rPr lang="en-US" altLang="ja-JP">
                <a:ea typeface="ＭＳ Ｐゴシック" pitchFamily="34" charset="-128"/>
              </a:rPr>
              <a:t>A</a:t>
            </a:r>
            <a:r>
              <a:rPr lang="en-US"/>
              <a:t>pps </a:t>
            </a:r>
            <a:r>
              <a:rPr lang="en-US" altLang="ja-JP">
                <a:ea typeface="ＭＳ Ｐゴシック" pitchFamily="34" charset="-128"/>
              </a:rPr>
              <a:t>Reflect a Concurrent World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4582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dirty="0">
                <a:ea typeface="ＭＳ Ｐゴシック" pitchFamily="34" charset="-128"/>
              </a:rPr>
              <a:t>Exciting applications in future mass computing market have been traditionally considered </a:t>
            </a:r>
            <a:r>
              <a:rPr lang="en-US" altLang="ja-JP" dirty="0">
                <a:latin typeface="Arial Narrow"/>
                <a:ea typeface="ＭＳ Ｐゴシック" pitchFamily="34" charset="-128"/>
              </a:rPr>
              <a:t>“</a:t>
            </a:r>
            <a:r>
              <a:rPr lang="en-US" altLang="ja-JP" dirty="0">
                <a:ea typeface="ＭＳ Ｐゴシック" pitchFamily="34" charset="-128"/>
              </a:rPr>
              <a:t>supercomputing applications</a:t>
            </a:r>
            <a:r>
              <a:rPr lang="en-US" altLang="ja-JP" dirty="0">
                <a:latin typeface="Arial Narrow"/>
                <a:ea typeface="ＭＳ Ｐゴシック" pitchFamily="34" charset="-128"/>
              </a:rPr>
              <a:t>”</a:t>
            </a:r>
            <a:endParaRPr lang="en-US" altLang="ja-JP" dirty="0">
              <a:ea typeface="ＭＳ Ｐゴシック" pitchFamily="34" charset="-128"/>
            </a:endParaRPr>
          </a:p>
          <a:p>
            <a:pPr marL="685800" lvl="1" indent="-228600">
              <a:lnSpc>
                <a:spcPct val="90000"/>
              </a:lnSpc>
            </a:pPr>
            <a:r>
              <a:rPr lang="en-US" altLang="ja-JP" sz="2400" dirty="0">
                <a:ea typeface="ＭＳ Ｐゴシック" pitchFamily="34" charset="-128"/>
              </a:rPr>
              <a:t>M</a:t>
            </a:r>
            <a:r>
              <a:rPr lang="en-US" sz="2400" dirty="0"/>
              <a:t>olecular dynamics</a:t>
            </a:r>
            <a:r>
              <a:rPr lang="en-US" altLang="ja-JP" sz="2400" dirty="0">
                <a:ea typeface="ＭＳ Ｐゴシック" pitchFamily="34" charset="-128"/>
              </a:rPr>
              <a:t> simulation, </a:t>
            </a:r>
            <a:r>
              <a:rPr lang="en-US" sz="2400" dirty="0"/>
              <a:t>Video</a:t>
            </a:r>
            <a:r>
              <a:rPr lang="en-US" altLang="ja-JP" sz="2400" dirty="0">
                <a:ea typeface="ＭＳ Ｐゴシック" pitchFamily="34" charset="-128"/>
              </a:rPr>
              <a:t> and audio coding</a:t>
            </a:r>
            <a:r>
              <a:rPr lang="en-US" sz="2400" dirty="0"/>
              <a:t> </a:t>
            </a:r>
            <a:r>
              <a:rPr lang="en-US" altLang="ja-JP" sz="2400" dirty="0">
                <a:ea typeface="ＭＳ Ｐゴシック" pitchFamily="34" charset="-128"/>
              </a:rPr>
              <a:t>and manipulation, 3D</a:t>
            </a:r>
            <a:r>
              <a:rPr lang="en-US" sz="2400" dirty="0"/>
              <a:t> imaging and visualization, Consumer game physics, and virtual </a:t>
            </a:r>
            <a:r>
              <a:rPr lang="en-US" altLang="ja-JP" sz="2400" dirty="0">
                <a:ea typeface="ＭＳ Ｐゴシック" pitchFamily="34" charset="-128"/>
              </a:rPr>
              <a:t>reality products 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dirty="0"/>
              <a:t>These “Super-apps” represent and model physical, concurrent world</a:t>
            </a:r>
          </a:p>
          <a:p>
            <a:pPr>
              <a:lnSpc>
                <a:spcPct val="90000"/>
              </a:lnSpc>
            </a:pPr>
            <a:r>
              <a:rPr lang="en-US" altLang="ja-JP" dirty="0">
                <a:ea typeface="ＭＳ Ｐゴシック" pitchFamily="34" charset="-128"/>
              </a:rPr>
              <a:t>Various granularities of</a:t>
            </a:r>
            <a:r>
              <a:rPr lang="en-US" dirty="0"/>
              <a:t> parallelism exist, but…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ja-JP" sz="2400" dirty="0">
                <a:ea typeface="ＭＳ Ｐゴシック" pitchFamily="34" charset="-128"/>
              </a:rPr>
              <a:t>programming model must not hinder parallel implementation</a:t>
            </a:r>
          </a:p>
          <a:p>
            <a:pPr marL="685800" lvl="1" indent="-228600">
              <a:lnSpc>
                <a:spcPct val="90000"/>
              </a:lnSpc>
            </a:pPr>
            <a:r>
              <a:rPr lang="en-US" altLang="ja-JP" sz="2400" dirty="0">
                <a:ea typeface="ＭＳ Ｐゴシック" pitchFamily="34" charset="-128"/>
              </a:rPr>
              <a:t>data delivery </a:t>
            </a:r>
            <a:r>
              <a:rPr lang="en-US" sz="2400" dirty="0"/>
              <a:t>need</a:t>
            </a:r>
            <a:r>
              <a:rPr lang="en-US" altLang="ja-JP" sz="2400" dirty="0">
                <a:ea typeface="ＭＳ Ｐゴシック" pitchFamily="34" charset="-128"/>
              </a:rPr>
              <a:t>s careful management</a:t>
            </a: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045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927</Words>
  <Application>Microsoft Office PowerPoint</Application>
  <PresentationFormat>On-screen Show (4:3)</PresentationFormat>
  <Paragraphs>201</Paragraphs>
  <Slides>12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Visio</vt:lpstr>
      <vt:lpstr>Intro to GPU’s for Parallel Computing</vt:lpstr>
      <vt:lpstr>Goals for Rest of Course</vt:lpstr>
      <vt:lpstr>Equipment</vt:lpstr>
      <vt:lpstr>Equipment</vt:lpstr>
      <vt:lpstr>Why Massively Parallel Processors</vt:lpstr>
      <vt:lpstr>CPUs and GPUs have fundamentally different design philosophies</vt:lpstr>
      <vt:lpstr>Architecture of a CUDA-capable GPU</vt:lpstr>
      <vt:lpstr>GT200 Characteristics</vt:lpstr>
      <vt:lpstr>Future Apps Reflect a Concurrent World</vt:lpstr>
      <vt:lpstr>Stretching Traditional Architectures </vt:lpstr>
      <vt:lpstr>Sample of Previous GPU Projects</vt:lpstr>
      <vt:lpstr>Speedup of Applications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GPU’s for Parallel Computing</dc:title>
  <dc:creator>Kenrick</dc:creator>
  <cp:lastModifiedBy>Kenrick</cp:lastModifiedBy>
  <cp:revision>18</cp:revision>
  <dcterms:created xsi:type="dcterms:W3CDTF">2006-08-16T00:00:00Z</dcterms:created>
  <dcterms:modified xsi:type="dcterms:W3CDTF">2010-10-18T09:40:16Z</dcterms:modified>
</cp:coreProperties>
</file>