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40" autoAdjust="0"/>
  </p:normalViewPr>
  <p:slideViewPr>
    <p:cSldViewPr>
      <p:cViewPr varScale="1">
        <p:scale>
          <a:sx n="101" d="100"/>
          <a:sy n="101" d="100"/>
        </p:scale>
        <p:origin x="-2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download.nvidia.com/compute/cuda/2_0/docs/NVIDIA_CUDA_Programming_Guide_2.0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More GA, Events, Atomics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89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Atomics to the Rescue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Guarantee only one thread can perform the operation at a time</a:t>
            </a:r>
          </a:p>
          <a:p>
            <a:r>
              <a:rPr lang="en-US" dirty="0" smtClean="0"/>
              <a:t>Must compile with </a:t>
            </a:r>
          </a:p>
          <a:p>
            <a:pPr marL="457200" lvl="1" indent="0">
              <a:buNone/>
            </a:pPr>
            <a:r>
              <a:rPr lang="en-US" dirty="0" err="1" smtClean="0"/>
              <a:t>nvcc</a:t>
            </a:r>
            <a:r>
              <a:rPr lang="en-US" dirty="0" smtClean="0"/>
              <a:t> –arch=sm_11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or </a:t>
            </a:r>
          </a:p>
          <a:p>
            <a:pPr marL="457200" lvl="1" indent="0">
              <a:buNone/>
            </a:pPr>
            <a:r>
              <a:rPr lang="en-US" dirty="0" err="1" smtClean="0"/>
              <a:t>nvcc</a:t>
            </a:r>
            <a:r>
              <a:rPr lang="en-US" dirty="0" smtClean="0"/>
              <a:t> –arch=sm_12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5714999"/>
            <a:ext cx="89639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atomicAdd</a:t>
            </a:r>
            <a:r>
              <a:rPr lang="en-US" sz="2400" dirty="0" smtClean="0"/>
              <a:t>, </a:t>
            </a:r>
            <a:r>
              <a:rPr lang="en-US" sz="2400" dirty="0" err="1" smtClean="0"/>
              <a:t>atomicSub</a:t>
            </a:r>
            <a:r>
              <a:rPr lang="en-US" sz="2400" dirty="0" smtClean="0"/>
              <a:t>, </a:t>
            </a:r>
            <a:r>
              <a:rPr lang="en-US" sz="2400" dirty="0" err="1" smtClean="0"/>
              <a:t>atomicMin</a:t>
            </a:r>
            <a:r>
              <a:rPr lang="en-US" sz="2400" dirty="0" smtClean="0"/>
              <a:t>, </a:t>
            </a:r>
            <a:r>
              <a:rPr lang="en-US" sz="2400" dirty="0" err="1" smtClean="0"/>
              <a:t>atomicMax</a:t>
            </a:r>
            <a:r>
              <a:rPr lang="en-US" sz="2400" dirty="0" smtClean="0"/>
              <a:t>, </a:t>
            </a:r>
            <a:r>
              <a:rPr lang="en-US" sz="2400" dirty="0" err="1" smtClean="0"/>
              <a:t>atomicExch</a:t>
            </a:r>
            <a:r>
              <a:rPr lang="en-US" sz="2400" dirty="0" smtClean="0"/>
              <a:t>, </a:t>
            </a:r>
            <a:r>
              <a:rPr lang="en-US" sz="2400" dirty="0" err="1" smtClean="0"/>
              <a:t>atomicInc</a:t>
            </a:r>
            <a:endParaRPr lang="en-US" sz="2400" dirty="0" smtClean="0"/>
          </a:p>
          <a:p>
            <a:r>
              <a:rPr lang="en-US" sz="2400" dirty="0" smtClean="0"/>
              <a:t>See </a:t>
            </a:r>
            <a:r>
              <a:rPr lang="en-US" sz="1400" dirty="0">
                <a:hlinkClick r:id="rId2"/>
              </a:rPr>
              <a:t>http://developer.download.nvidia.com/compute/cuda/2_0/docs/NVIDIA_CUDA_Programming_Guide_2.0.pdf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484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Modified Kernel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1752600"/>
            <a:ext cx="604672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/>
              <a:t>__global__ void </a:t>
            </a:r>
            <a:r>
              <a:rPr lang="en-US" dirty="0" err="1"/>
              <a:t>histo_kernel</a:t>
            </a:r>
            <a:r>
              <a:rPr lang="en-US" dirty="0"/>
              <a:t>(char *</a:t>
            </a:r>
            <a:r>
              <a:rPr lang="en-US" dirty="0" err="1"/>
              <a:t>dev_buffer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*</a:t>
            </a:r>
            <a:r>
              <a:rPr lang="en-US" dirty="0" err="1"/>
              <a:t>dev_histo</a:t>
            </a:r>
            <a:r>
              <a:rPr lang="en-US" dirty="0"/>
              <a:t>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tid</a:t>
            </a:r>
            <a:r>
              <a:rPr lang="en-US" dirty="0"/>
              <a:t> = </a:t>
            </a:r>
            <a:r>
              <a:rPr lang="en-US" dirty="0" err="1"/>
              <a:t>blockIdx.x</a:t>
            </a:r>
            <a:r>
              <a:rPr lang="en-US" dirty="0"/>
              <a:t> * </a:t>
            </a:r>
            <a:r>
              <a:rPr lang="en-US" dirty="0" err="1"/>
              <a:t>blockDim.x</a:t>
            </a:r>
            <a:r>
              <a:rPr lang="en-US" dirty="0"/>
              <a:t> + </a:t>
            </a:r>
            <a:r>
              <a:rPr lang="en-US" dirty="0" err="1"/>
              <a:t>threadIdx.x</a:t>
            </a:r>
            <a:r>
              <a:rPr lang="en-US" dirty="0"/>
              <a:t>;</a:t>
            </a:r>
          </a:p>
          <a:p>
            <a:r>
              <a:rPr lang="en-US" dirty="0"/>
              <a:t>        char c = </a:t>
            </a:r>
            <a:r>
              <a:rPr lang="en-US" dirty="0" err="1"/>
              <a:t>dev_buffer</a:t>
            </a:r>
            <a:r>
              <a:rPr lang="en-US" dirty="0"/>
              <a:t>[</a:t>
            </a:r>
            <a:r>
              <a:rPr lang="en-US" dirty="0" err="1"/>
              <a:t>tid</a:t>
            </a:r>
            <a:r>
              <a:rPr lang="en-US" dirty="0"/>
              <a:t>];</a:t>
            </a:r>
          </a:p>
          <a:p>
            <a:r>
              <a:rPr lang="en-US" dirty="0"/>
              <a:t>        </a:t>
            </a:r>
            <a:r>
              <a:rPr lang="en-US" dirty="0" err="1"/>
              <a:t>atomicAdd</a:t>
            </a:r>
            <a:r>
              <a:rPr lang="en-US" dirty="0"/>
              <a:t>(&amp;</a:t>
            </a:r>
            <a:r>
              <a:rPr lang="en-US" dirty="0" err="1"/>
              <a:t>dev_histo</a:t>
            </a:r>
            <a:r>
              <a:rPr lang="en-US" dirty="0"/>
              <a:t>[c-'A'],1);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36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Memory Atomics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121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Compute Capability 1.2+ allows atomics in shared memory;  using 16250 blocks, 32 threads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2514600"/>
            <a:ext cx="6854441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__global__ void </a:t>
            </a:r>
            <a:r>
              <a:rPr lang="en-US" dirty="0" err="1"/>
              <a:t>histo_kernel</a:t>
            </a:r>
            <a:r>
              <a:rPr lang="en-US" dirty="0"/>
              <a:t>(char *</a:t>
            </a:r>
            <a:r>
              <a:rPr lang="en-US" dirty="0" err="1"/>
              <a:t>dev_buffer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*</a:t>
            </a:r>
            <a:r>
              <a:rPr lang="en-US" dirty="0" err="1"/>
              <a:t>dev_histo</a:t>
            </a:r>
            <a:r>
              <a:rPr lang="en-US" dirty="0"/>
              <a:t>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    __shared__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block_histo</a:t>
            </a:r>
            <a:r>
              <a:rPr lang="en-US" dirty="0"/>
              <a:t>[SIZE];</a:t>
            </a:r>
          </a:p>
          <a:p>
            <a:r>
              <a:rPr lang="en-US" dirty="0"/>
              <a:t>        if (</a:t>
            </a:r>
            <a:r>
              <a:rPr lang="en-US" dirty="0" err="1"/>
              <a:t>threadIdx.x</a:t>
            </a:r>
            <a:r>
              <a:rPr lang="en-US" dirty="0"/>
              <a:t> &lt; 26)</a:t>
            </a:r>
          </a:p>
          <a:p>
            <a:r>
              <a:rPr lang="en-US" dirty="0"/>
              <a:t>                </a:t>
            </a:r>
            <a:r>
              <a:rPr lang="en-US" dirty="0" err="1"/>
              <a:t>block_histo</a:t>
            </a:r>
            <a:r>
              <a:rPr lang="en-US" dirty="0"/>
              <a:t>[</a:t>
            </a:r>
            <a:r>
              <a:rPr lang="en-US" dirty="0" err="1"/>
              <a:t>threadIdx.x</a:t>
            </a:r>
            <a:r>
              <a:rPr lang="en-US" dirty="0"/>
              <a:t>] = 0;</a:t>
            </a:r>
          </a:p>
          <a:p>
            <a:r>
              <a:rPr lang="en-US" dirty="0"/>
              <a:t>        __</a:t>
            </a:r>
            <a:r>
              <a:rPr lang="en-US" dirty="0" err="1"/>
              <a:t>syncthreads</a:t>
            </a:r>
            <a:r>
              <a:rPr lang="en-US" dirty="0"/>
              <a:t>();</a:t>
            </a:r>
          </a:p>
          <a:p>
            <a:endParaRPr lang="en-US" dirty="0"/>
          </a:p>
          <a:p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tid</a:t>
            </a:r>
            <a:r>
              <a:rPr lang="en-US" dirty="0"/>
              <a:t> = </a:t>
            </a:r>
            <a:r>
              <a:rPr lang="en-US" dirty="0" err="1"/>
              <a:t>blockIdx.x</a:t>
            </a:r>
            <a:r>
              <a:rPr lang="en-US" dirty="0"/>
              <a:t> * </a:t>
            </a:r>
            <a:r>
              <a:rPr lang="en-US" dirty="0" err="1"/>
              <a:t>blockDim.x</a:t>
            </a:r>
            <a:r>
              <a:rPr lang="en-US" dirty="0"/>
              <a:t> + </a:t>
            </a:r>
            <a:r>
              <a:rPr lang="en-US" dirty="0" err="1"/>
              <a:t>threadIdx.x</a:t>
            </a:r>
            <a:r>
              <a:rPr lang="en-US" dirty="0"/>
              <a:t>;</a:t>
            </a:r>
          </a:p>
          <a:p>
            <a:r>
              <a:rPr lang="en-US" dirty="0"/>
              <a:t>        char c = </a:t>
            </a:r>
            <a:r>
              <a:rPr lang="en-US" dirty="0" err="1"/>
              <a:t>dev_buffer</a:t>
            </a:r>
            <a:r>
              <a:rPr lang="en-US" dirty="0"/>
              <a:t>[</a:t>
            </a:r>
            <a:r>
              <a:rPr lang="en-US" dirty="0" err="1"/>
              <a:t>tid</a:t>
            </a:r>
            <a:r>
              <a:rPr lang="en-US" dirty="0"/>
              <a:t>];</a:t>
            </a:r>
          </a:p>
          <a:p>
            <a:r>
              <a:rPr lang="en-US" dirty="0"/>
              <a:t>        </a:t>
            </a:r>
            <a:r>
              <a:rPr lang="en-US" dirty="0" err="1"/>
              <a:t>atomicAdd</a:t>
            </a:r>
            <a:r>
              <a:rPr lang="en-US" dirty="0"/>
              <a:t>(&amp;</a:t>
            </a:r>
            <a:r>
              <a:rPr lang="en-US" dirty="0" err="1"/>
              <a:t>block_histo</a:t>
            </a:r>
            <a:r>
              <a:rPr lang="en-US" dirty="0"/>
              <a:t>[c-'A'],1);</a:t>
            </a:r>
          </a:p>
          <a:p>
            <a:endParaRPr lang="en-US" dirty="0"/>
          </a:p>
          <a:p>
            <a:r>
              <a:rPr lang="en-US" dirty="0"/>
              <a:t>        __</a:t>
            </a:r>
            <a:r>
              <a:rPr lang="en-US" dirty="0" err="1"/>
              <a:t>syncthreads</a:t>
            </a:r>
            <a:r>
              <a:rPr lang="en-US" dirty="0"/>
              <a:t>();</a:t>
            </a:r>
          </a:p>
          <a:p>
            <a:r>
              <a:rPr lang="en-US" dirty="0"/>
              <a:t>        if (</a:t>
            </a:r>
            <a:r>
              <a:rPr lang="en-US" dirty="0" err="1"/>
              <a:t>threadIdx.x</a:t>
            </a:r>
            <a:r>
              <a:rPr lang="en-US" dirty="0"/>
              <a:t> &lt; 26)</a:t>
            </a:r>
          </a:p>
          <a:p>
            <a:r>
              <a:rPr lang="en-US" dirty="0"/>
              <a:t>                </a:t>
            </a:r>
            <a:r>
              <a:rPr lang="en-US" dirty="0" err="1"/>
              <a:t>atomicAdd</a:t>
            </a:r>
            <a:r>
              <a:rPr lang="en-US" dirty="0"/>
              <a:t>(&amp;</a:t>
            </a:r>
            <a:r>
              <a:rPr lang="en-US" dirty="0" err="1"/>
              <a:t>dev_histo</a:t>
            </a:r>
            <a:r>
              <a:rPr lang="en-US" dirty="0"/>
              <a:t>[</a:t>
            </a:r>
            <a:r>
              <a:rPr lang="en-US" dirty="0" err="1"/>
              <a:t>threadIdx.x</a:t>
            </a:r>
            <a:r>
              <a:rPr lang="en-US" dirty="0"/>
              <a:t>],</a:t>
            </a:r>
            <a:r>
              <a:rPr lang="en-US" dirty="0" err="1"/>
              <a:t>block_histo</a:t>
            </a:r>
            <a:r>
              <a:rPr lang="en-US" dirty="0"/>
              <a:t>[</a:t>
            </a:r>
            <a:r>
              <a:rPr lang="en-US" dirty="0" err="1"/>
              <a:t>threadIdx.x</a:t>
            </a:r>
            <a:r>
              <a:rPr lang="en-US" dirty="0"/>
              <a:t>]);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0" y="3153150"/>
            <a:ext cx="2514727" cy="369332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Zero histogram per block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0" y="4453592"/>
            <a:ext cx="2103525" cy="369332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Add block histogram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5999" y="5562600"/>
            <a:ext cx="2423484" cy="369332"/>
          </a:xfrm>
          <a:prstGeom prst="rect">
            <a:avLst/>
          </a:prstGeom>
          <a:solidFill>
            <a:schemeClr val="accent1">
              <a:lumMod val="60000"/>
              <a:lumOff val="40000"/>
              <a:alpha val="28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Add to global histogram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82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Speedup with a more computationally intense evaluation function</a:t>
            </a:r>
          </a:p>
          <a:p>
            <a:r>
              <a:rPr lang="en-US" dirty="0" smtClean="0"/>
              <a:t>Parallel version of the crossover and mutation operators</a:t>
            </a:r>
          </a:p>
          <a:p>
            <a:pPr lvl="1"/>
            <a:r>
              <a:rPr lang="en-US" dirty="0" smtClean="0"/>
              <a:t>In this version of CUDA, no random in GPU</a:t>
            </a:r>
          </a:p>
          <a:p>
            <a:pPr lvl="1"/>
            <a:r>
              <a:rPr lang="en-US" dirty="0" smtClean="0"/>
              <a:t>Used rand.cu, linear congruent; fairly poor random number generator</a:t>
            </a:r>
          </a:p>
          <a:p>
            <a:pPr lvl="1"/>
            <a:r>
              <a:rPr lang="en-US" dirty="0" smtClean="0"/>
              <a:t>New kernel invocation based on POP_SIZE</a:t>
            </a:r>
          </a:p>
          <a:p>
            <a:pPr lvl="2"/>
            <a:r>
              <a:rPr lang="en-US" dirty="0" smtClean="0"/>
              <a:t>&lt;&lt;&lt;128,32&gt;&gt;&gt;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See file online for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57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143000"/>
          </a:xfrm>
        </p:spPr>
        <p:txBody>
          <a:bodyPr/>
          <a:lstStyle/>
          <a:p>
            <a:r>
              <a:rPr lang="en-US" dirty="0" smtClean="0"/>
              <a:t>Can use CUDA events to time how long something takes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2438400"/>
            <a:ext cx="5024324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cudaEvent_t</a:t>
            </a:r>
            <a:r>
              <a:rPr lang="en-US" dirty="0" smtClean="0"/>
              <a:t>   start, stop;</a:t>
            </a:r>
          </a:p>
          <a:p>
            <a:r>
              <a:rPr lang="en-US" dirty="0" err="1" smtClean="0"/>
              <a:t>cudaEventCreate</a:t>
            </a:r>
            <a:r>
              <a:rPr lang="en-US" dirty="0" smtClean="0"/>
              <a:t>(&amp;start);</a:t>
            </a:r>
          </a:p>
          <a:p>
            <a:r>
              <a:rPr lang="en-US" dirty="0" err="1" smtClean="0"/>
              <a:t>cudaEventCreate</a:t>
            </a:r>
            <a:r>
              <a:rPr lang="en-US" dirty="0" smtClean="0"/>
              <a:t>(&amp;stop);</a:t>
            </a:r>
          </a:p>
          <a:p>
            <a:endParaRPr lang="en-US" dirty="0"/>
          </a:p>
          <a:p>
            <a:r>
              <a:rPr lang="en-US" dirty="0" smtClean="0"/>
              <a:t>…</a:t>
            </a:r>
          </a:p>
          <a:p>
            <a:r>
              <a:rPr lang="en-US" dirty="0" err="1" smtClean="0"/>
              <a:t>cudaEventRecord</a:t>
            </a:r>
            <a:r>
              <a:rPr lang="en-US" dirty="0" smtClean="0"/>
              <a:t>(start, 0);</a:t>
            </a:r>
          </a:p>
          <a:p>
            <a:endParaRPr lang="en-US" dirty="0" smtClean="0"/>
          </a:p>
          <a:p>
            <a:r>
              <a:rPr lang="en-US" dirty="0" smtClean="0"/>
              <a:t>// Do some work on the GPU, stream 0</a:t>
            </a:r>
          </a:p>
          <a:p>
            <a:endParaRPr lang="en-US" dirty="0" smtClean="0"/>
          </a:p>
          <a:p>
            <a:r>
              <a:rPr lang="en-US" dirty="0" err="1" smtClean="0"/>
              <a:t>cudaEventRecord</a:t>
            </a:r>
            <a:r>
              <a:rPr lang="en-US" dirty="0" smtClean="0"/>
              <a:t>(stop, 0);</a:t>
            </a:r>
          </a:p>
          <a:p>
            <a:r>
              <a:rPr lang="en-US" dirty="0" err="1" smtClean="0"/>
              <a:t>cudaEventSynchronize</a:t>
            </a:r>
            <a:r>
              <a:rPr lang="en-US" dirty="0" smtClean="0"/>
              <a:t>(stop);</a:t>
            </a:r>
          </a:p>
          <a:p>
            <a:endParaRPr lang="en-US" dirty="0" smtClean="0"/>
          </a:p>
          <a:p>
            <a:r>
              <a:rPr lang="en-US" dirty="0" smtClean="0"/>
              <a:t>float </a:t>
            </a:r>
            <a:r>
              <a:rPr lang="en-US" dirty="0" err="1" smtClean="0"/>
              <a:t>elapsedTime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cudaEventElapsedTime</a:t>
            </a:r>
            <a:r>
              <a:rPr lang="en-US" dirty="0" smtClean="0"/>
              <a:t>(&amp;</a:t>
            </a:r>
            <a:r>
              <a:rPr lang="en-US" dirty="0" err="1" smtClean="0"/>
              <a:t>elapsedTime</a:t>
            </a:r>
            <a:r>
              <a:rPr lang="en-US" dirty="0" smtClean="0"/>
              <a:t>, start, stop));</a:t>
            </a:r>
          </a:p>
          <a:p>
            <a:r>
              <a:rPr lang="en-US" dirty="0" err="1" smtClean="0"/>
              <a:t>printf</a:t>
            </a:r>
            <a:r>
              <a:rPr lang="en-US" dirty="0" smtClean="0"/>
              <a:t>(“Time: %3.2f milliseconds\n”,</a:t>
            </a:r>
            <a:r>
              <a:rPr lang="en-US" dirty="0" err="1" smtClean="0"/>
              <a:t>elapsedTime</a:t>
            </a:r>
            <a:r>
              <a:rPr lang="en-US" dirty="0" smtClean="0"/>
              <a:t>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08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Texture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Mentioning – requires use of some graphics-like functions for non-graphics use</a:t>
            </a:r>
          </a:p>
          <a:p>
            <a:pPr lvl="2"/>
            <a:r>
              <a:rPr lang="en-US" dirty="0" smtClean="0"/>
              <a:t>E.g. tex1Dfetch(</a:t>
            </a:r>
            <a:r>
              <a:rPr lang="en-US" dirty="0" err="1" smtClean="0"/>
              <a:t>textureIn</a:t>
            </a:r>
            <a:r>
              <a:rPr lang="en-US" dirty="0" smtClean="0"/>
              <a:t>, offset);</a:t>
            </a:r>
          </a:p>
          <a:p>
            <a:pPr lvl="1"/>
            <a:r>
              <a:rPr lang="en-US" dirty="0" smtClean="0"/>
              <a:t>Designed for OpenGL rendering pipeline</a:t>
            </a:r>
          </a:p>
          <a:p>
            <a:pPr lvl="1"/>
            <a:r>
              <a:rPr lang="en-US" dirty="0" smtClean="0"/>
              <a:t>Read-Only memory but cached on-chip</a:t>
            </a:r>
          </a:p>
          <a:p>
            <a:pPr lvl="1"/>
            <a:r>
              <a:rPr lang="en-US" dirty="0" smtClean="0"/>
              <a:t>Good for memory access patterns using spatial locality (e.g. access other items near a 2D coordinate)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3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Requires Compute Capability 1.2 or higher</a:t>
            </a:r>
          </a:p>
          <a:p>
            <a:pPr lvl="1"/>
            <a:r>
              <a:rPr lang="en-US" dirty="0" smtClean="0"/>
              <a:t>Our Tesla supports 1.3</a:t>
            </a:r>
          </a:p>
          <a:p>
            <a:pPr lvl="1"/>
            <a:r>
              <a:rPr lang="en-US" dirty="0" smtClean="0"/>
              <a:t>GeForce GTX TX 580 and Tesla S2070 support 2.0</a:t>
            </a:r>
          </a:p>
          <a:p>
            <a:r>
              <a:rPr lang="en-US" dirty="0" smtClean="0"/>
              <a:t>Atomics are used to manage contention from multiple processors or threads to shared resources</a:t>
            </a:r>
          </a:p>
          <a:p>
            <a:pPr lvl="1"/>
            <a:r>
              <a:rPr lang="en-US" dirty="0" smtClean="0"/>
              <a:t>Primitives discussed earlier; e.g. Exchange instruction to implement barrier synchronization, keep memory consistent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86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Histogram (CPU version 1)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447800"/>
            <a:ext cx="5799280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#include &lt;</a:t>
            </a:r>
            <a:r>
              <a:rPr lang="en-US" sz="1400" dirty="0" err="1"/>
              <a:t>stdio.h</a:t>
            </a:r>
            <a:r>
              <a:rPr lang="en-US" sz="1400" dirty="0"/>
              <a:t>&gt;</a:t>
            </a:r>
          </a:p>
          <a:p>
            <a:r>
              <a:rPr lang="en-US" sz="1400" dirty="0"/>
              <a:t>#include &lt;</a:t>
            </a:r>
            <a:r>
              <a:rPr lang="en-US" sz="1400" dirty="0" err="1"/>
              <a:t>string.h</a:t>
            </a:r>
            <a:r>
              <a:rPr lang="en-US" sz="1400" dirty="0"/>
              <a:t>&gt;</a:t>
            </a:r>
          </a:p>
          <a:p>
            <a:endParaRPr lang="en-US" sz="1400" dirty="0"/>
          </a:p>
          <a:p>
            <a:r>
              <a:rPr lang="en-US" sz="1400" dirty="0"/>
              <a:t>#define SIZE 26</a:t>
            </a:r>
          </a:p>
          <a:p>
            <a:endParaRPr lang="en-US" sz="1400" dirty="0"/>
          </a:p>
          <a:p>
            <a:r>
              <a:rPr lang="en-US" sz="1400" dirty="0" err="1"/>
              <a:t>int</a:t>
            </a:r>
            <a:r>
              <a:rPr lang="en-US" sz="1400" dirty="0"/>
              <a:t> main()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      char *buffer = "THE QUICK BROWN FOX JUMPED OVER THE LAZY DOGS";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histo</a:t>
            </a:r>
            <a:r>
              <a:rPr lang="en-US" sz="1400" dirty="0"/>
              <a:t>[SIZE];  // Count of letters A-Z in buffer, where [0]=A's,</a:t>
            </a:r>
          </a:p>
          <a:p>
            <a:r>
              <a:rPr lang="en-US" sz="1400" dirty="0"/>
              <a:t>                          // [1]=B's, etc.</a:t>
            </a:r>
          </a:p>
          <a:p>
            <a:endParaRPr lang="en-US" sz="1400" dirty="0"/>
          </a:p>
          <a:p>
            <a:r>
              <a:rPr lang="en-US" sz="1400" dirty="0"/>
              <a:t>        for (</a:t>
            </a:r>
            <a:r>
              <a:rPr lang="en-US" sz="1400" dirty="0" err="1"/>
              <a:t>int</a:t>
            </a:r>
            <a:r>
              <a:rPr lang="en-US" sz="1400" dirty="0"/>
              <a:t> i = 0; i &lt; SIZE; i++)</a:t>
            </a:r>
          </a:p>
          <a:p>
            <a:r>
              <a:rPr lang="en-US" sz="1400" dirty="0"/>
              <a:t>                </a:t>
            </a:r>
            <a:r>
              <a:rPr lang="en-US" sz="1400" dirty="0" err="1"/>
              <a:t>histo</a:t>
            </a:r>
            <a:r>
              <a:rPr lang="en-US" sz="1400" dirty="0"/>
              <a:t>[i] = 0;</a:t>
            </a:r>
          </a:p>
          <a:p>
            <a:endParaRPr lang="en-US" sz="1400" dirty="0"/>
          </a:p>
          <a:p>
            <a:r>
              <a:rPr lang="en-US" sz="1400" dirty="0"/>
              <a:t>        for (</a:t>
            </a:r>
            <a:r>
              <a:rPr lang="en-US" sz="1400" dirty="0" err="1"/>
              <a:t>int</a:t>
            </a:r>
            <a:r>
              <a:rPr lang="en-US" sz="1400" dirty="0"/>
              <a:t> i = 0; i &lt; </a:t>
            </a:r>
            <a:r>
              <a:rPr lang="en-US" sz="1400" dirty="0" err="1"/>
              <a:t>strlen</a:t>
            </a:r>
            <a:r>
              <a:rPr lang="en-US" sz="1400" dirty="0"/>
              <a:t>(buffer); i++)</a:t>
            </a:r>
          </a:p>
          <a:p>
            <a:r>
              <a:rPr lang="en-US" sz="1400" dirty="0"/>
              <a:t>                </a:t>
            </a:r>
            <a:r>
              <a:rPr lang="en-US" sz="1400" dirty="0" err="1"/>
              <a:t>histo</a:t>
            </a:r>
            <a:r>
              <a:rPr lang="en-US" sz="1400" dirty="0"/>
              <a:t>[buffer[i]-'A']++;</a:t>
            </a:r>
          </a:p>
          <a:p>
            <a:endParaRPr lang="en-US" sz="1400" dirty="0"/>
          </a:p>
          <a:p>
            <a:r>
              <a:rPr lang="en-US" sz="1400" dirty="0"/>
              <a:t>        for (</a:t>
            </a:r>
            <a:r>
              <a:rPr lang="en-US" sz="1400" dirty="0" err="1"/>
              <a:t>int</a:t>
            </a:r>
            <a:r>
              <a:rPr lang="en-US" sz="1400" dirty="0"/>
              <a:t> i = 0; i &lt; SIZE; i++)</a:t>
            </a:r>
          </a:p>
          <a:p>
            <a:r>
              <a:rPr lang="en-US" sz="1400" dirty="0"/>
              <a:t>        {</a:t>
            </a:r>
          </a:p>
          <a:p>
            <a:r>
              <a:rPr lang="en-US" sz="1400" dirty="0"/>
              <a:t>                </a:t>
            </a:r>
            <a:r>
              <a:rPr lang="en-US" sz="1400" dirty="0" err="1"/>
              <a:t>printf</a:t>
            </a:r>
            <a:r>
              <a:rPr lang="en-US" sz="1400" dirty="0"/>
              <a:t>("%c appears %d times.\n", ('</a:t>
            </a:r>
            <a:r>
              <a:rPr lang="en-US" sz="1400" dirty="0" err="1"/>
              <a:t>A'+i</a:t>
            </a:r>
            <a:r>
              <a:rPr lang="en-US" sz="1400" dirty="0"/>
              <a:t>), </a:t>
            </a:r>
            <a:r>
              <a:rPr lang="en-US" sz="1400" dirty="0" err="1"/>
              <a:t>histo</a:t>
            </a:r>
            <a:r>
              <a:rPr lang="en-US" sz="1400" dirty="0"/>
              <a:t>[i]);</a:t>
            </a:r>
          </a:p>
          <a:p>
            <a:r>
              <a:rPr lang="en-US" sz="1400" dirty="0"/>
              <a:t>        }</a:t>
            </a:r>
          </a:p>
          <a:p>
            <a:endParaRPr lang="en-US" sz="1400" dirty="0"/>
          </a:p>
          <a:p>
            <a:r>
              <a:rPr lang="en-US" sz="1400" dirty="0"/>
              <a:t>        return 0</a:t>
            </a:r>
            <a:r>
              <a:rPr lang="en-US" sz="1400" dirty="0" smtClean="0"/>
              <a:t>;</a:t>
            </a:r>
          </a:p>
          <a:p>
            <a:r>
              <a:rPr lang="en-US" sz="1400" dirty="0"/>
              <a:t>}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4824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Longer Histogram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371600"/>
            <a:ext cx="3582776" cy="50475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#include &lt;</a:t>
            </a:r>
            <a:r>
              <a:rPr lang="en-US" sz="1400" dirty="0" err="1"/>
              <a:t>stdio.h</a:t>
            </a:r>
            <a:r>
              <a:rPr lang="en-US" sz="1400" dirty="0"/>
              <a:t>&gt;</a:t>
            </a:r>
          </a:p>
          <a:p>
            <a:r>
              <a:rPr lang="en-US" sz="1400" dirty="0"/>
              <a:t>#include &lt;</a:t>
            </a:r>
            <a:r>
              <a:rPr lang="en-US" sz="1400" dirty="0" err="1"/>
              <a:t>string.h</a:t>
            </a:r>
            <a:r>
              <a:rPr lang="en-US" sz="1400" dirty="0"/>
              <a:t>&gt;</a:t>
            </a:r>
          </a:p>
          <a:p>
            <a:endParaRPr lang="en-US" sz="1400" dirty="0"/>
          </a:p>
          <a:p>
            <a:r>
              <a:rPr lang="en-US" sz="1400" dirty="0"/>
              <a:t>#define STRSIZE 26*20000        // </a:t>
            </a:r>
            <a:r>
              <a:rPr lang="en-US" sz="1400" dirty="0" smtClean="0"/>
              <a:t>520000 </a:t>
            </a:r>
            <a:r>
              <a:rPr lang="en-US" sz="1400" dirty="0"/>
              <a:t>chars</a:t>
            </a:r>
          </a:p>
          <a:p>
            <a:r>
              <a:rPr lang="en-US" sz="1400" dirty="0"/>
              <a:t>#define SIZE 26</a:t>
            </a:r>
          </a:p>
          <a:p>
            <a:endParaRPr lang="en-US" sz="1400" dirty="0"/>
          </a:p>
          <a:p>
            <a:r>
              <a:rPr lang="en-US" sz="1400" dirty="0" err="1"/>
              <a:t>int</a:t>
            </a:r>
            <a:r>
              <a:rPr lang="en-US" sz="1400" dirty="0"/>
              <a:t> main()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      char *buffer;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 smtClean="0"/>
              <a:t>histo</a:t>
            </a:r>
            <a:r>
              <a:rPr lang="en-US" sz="1400" dirty="0" smtClean="0"/>
              <a:t>[SIZE];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        </a:t>
            </a:r>
            <a:r>
              <a:rPr lang="en-US" sz="1400" dirty="0" err="1"/>
              <a:t>printf</a:t>
            </a:r>
            <a:r>
              <a:rPr lang="en-US" sz="1400" dirty="0"/>
              <a:t>("Creating data buffer...\n");</a:t>
            </a:r>
          </a:p>
          <a:p>
            <a:r>
              <a:rPr lang="en-US" sz="1400" dirty="0"/>
              <a:t>        // Allocate buffer</a:t>
            </a:r>
          </a:p>
          <a:p>
            <a:r>
              <a:rPr lang="en-US" sz="1400" dirty="0"/>
              <a:t>        buffer = (char *)</a:t>
            </a:r>
            <a:r>
              <a:rPr lang="en-US" sz="1400" dirty="0" err="1"/>
              <a:t>malloc</a:t>
            </a:r>
            <a:r>
              <a:rPr lang="en-US" sz="1400" dirty="0"/>
              <a:t>(STRSIZE);</a:t>
            </a:r>
          </a:p>
          <a:p>
            <a:r>
              <a:rPr lang="en-US" sz="1400" dirty="0"/>
              <a:t>        for (</a:t>
            </a:r>
            <a:r>
              <a:rPr lang="en-US" sz="1400" dirty="0" err="1"/>
              <a:t>int</a:t>
            </a:r>
            <a:r>
              <a:rPr lang="en-US" sz="1400" dirty="0"/>
              <a:t> i = 0; i &lt; 26*20000; i++)</a:t>
            </a:r>
          </a:p>
          <a:p>
            <a:r>
              <a:rPr lang="en-US" sz="1400" dirty="0"/>
              <a:t>                buffer[i]= 'A' + (i % 26);</a:t>
            </a:r>
          </a:p>
          <a:p>
            <a:endParaRPr lang="en-US" sz="1400" dirty="0"/>
          </a:p>
          <a:p>
            <a:r>
              <a:rPr lang="en-US" sz="1400" dirty="0"/>
              <a:t>        for (</a:t>
            </a:r>
            <a:r>
              <a:rPr lang="en-US" sz="1400" dirty="0" err="1"/>
              <a:t>int</a:t>
            </a:r>
            <a:r>
              <a:rPr lang="en-US" sz="1400" dirty="0"/>
              <a:t> i = 0; i &lt; SIZE; i++)</a:t>
            </a:r>
          </a:p>
          <a:p>
            <a:r>
              <a:rPr lang="en-US" sz="1400" dirty="0"/>
              <a:t>                </a:t>
            </a:r>
            <a:r>
              <a:rPr lang="en-US" sz="1400" dirty="0" err="1"/>
              <a:t>histo</a:t>
            </a:r>
            <a:r>
              <a:rPr lang="en-US" sz="1400" dirty="0"/>
              <a:t>[i] = 0;</a:t>
            </a:r>
          </a:p>
          <a:p>
            <a:endParaRPr lang="en-US" sz="1400" dirty="0"/>
          </a:p>
          <a:p>
            <a:r>
              <a:rPr lang="en-US" sz="1400" dirty="0"/>
              <a:t>        </a:t>
            </a:r>
            <a:r>
              <a:rPr lang="en-US" sz="1400" dirty="0" err="1"/>
              <a:t>printf</a:t>
            </a:r>
            <a:r>
              <a:rPr lang="en-US" sz="1400" dirty="0"/>
              <a:t>("Counting...\n");</a:t>
            </a:r>
          </a:p>
          <a:p>
            <a:r>
              <a:rPr lang="en-US" sz="1400" dirty="0"/>
              <a:t>        for (</a:t>
            </a:r>
            <a:r>
              <a:rPr lang="en-US" sz="1400" dirty="0" err="1"/>
              <a:t>int</a:t>
            </a:r>
            <a:r>
              <a:rPr lang="en-US" sz="1400" dirty="0"/>
              <a:t> i = 0; i &lt; </a:t>
            </a:r>
            <a:r>
              <a:rPr lang="en-US" sz="1400" dirty="0" err="1"/>
              <a:t>strlen</a:t>
            </a:r>
            <a:r>
              <a:rPr lang="en-US" sz="1400" dirty="0"/>
              <a:t>(buffer); i++)</a:t>
            </a:r>
          </a:p>
          <a:p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343400" y="3741479"/>
            <a:ext cx="4380879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</a:t>
            </a:r>
            <a:r>
              <a:rPr lang="en-US" sz="1400" dirty="0" err="1"/>
              <a:t>printf</a:t>
            </a:r>
            <a:r>
              <a:rPr lang="en-US" sz="1400" dirty="0"/>
              <a:t>("Counting...\n");</a:t>
            </a:r>
          </a:p>
          <a:p>
            <a:r>
              <a:rPr lang="en-US" sz="1400" dirty="0"/>
              <a:t>        for (</a:t>
            </a:r>
            <a:r>
              <a:rPr lang="en-US" sz="1400" dirty="0" err="1"/>
              <a:t>int</a:t>
            </a:r>
            <a:r>
              <a:rPr lang="en-US" sz="1400" dirty="0"/>
              <a:t> i = 0; i &lt; </a:t>
            </a:r>
            <a:r>
              <a:rPr lang="en-US" sz="1400" dirty="0" err="1"/>
              <a:t>strlen</a:t>
            </a:r>
            <a:r>
              <a:rPr lang="en-US" sz="1400" dirty="0"/>
              <a:t>(buffer); i++)</a:t>
            </a:r>
          </a:p>
          <a:p>
            <a:r>
              <a:rPr lang="en-US" sz="1400" dirty="0"/>
              <a:t>                </a:t>
            </a:r>
            <a:r>
              <a:rPr lang="en-US" sz="1400" dirty="0" err="1"/>
              <a:t>histo</a:t>
            </a:r>
            <a:r>
              <a:rPr lang="en-US" sz="1400" dirty="0"/>
              <a:t>[buffer[i]-'A']++;</a:t>
            </a:r>
          </a:p>
          <a:p>
            <a:endParaRPr lang="en-US" sz="1400" dirty="0"/>
          </a:p>
          <a:p>
            <a:r>
              <a:rPr lang="en-US" sz="1400" dirty="0"/>
              <a:t>        for (</a:t>
            </a:r>
            <a:r>
              <a:rPr lang="en-US" sz="1400" dirty="0" err="1"/>
              <a:t>int</a:t>
            </a:r>
            <a:r>
              <a:rPr lang="en-US" sz="1400" dirty="0"/>
              <a:t> i = 0; i &lt; SIZE; i++)</a:t>
            </a:r>
          </a:p>
          <a:p>
            <a:r>
              <a:rPr lang="en-US" sz="1400" dirty="0"/>
              <a:t>        {</a:t>
            </a:r>
          </a:p>
          <a:p>
            <a:r>
              <a:rPr lang="en-US" sz="1400" dirty="0"/>
              <a:t>                </a:t>
            </a:r>
            <a:r>
              <a:rPr lang="en-US" sz="1400" dirty="0" err="1"/>
              <a:t>printf</a:t>
            </a:r>
            <a:r>
              <a:rPr lang="en-US" sz="1400" dirty="0"/>
              <a:t>("%c appears %d times.\n", ('</a:t>
            </a:r>
            <a:r>
              <a:rPr lang="en-US" sz="1400" dirty="0" err="1"/>
              <a:t>A'+i</a:t>
            </a:r>
            <a:r>
              <a:rPr lang="en-US" sz="1400" dirty="0"/>
              <a:t>), </a:t>
            </a:r>
            <a:r>
              <a:rPr lang="en-US" sz="1400" dirty="0" err="1"/>
              <a:t>histo</a:t>
            </a:r>
            <a:r>
              <a:rPr lang="en-US" sz="1400" dirty="0"/>
              <a:t>[i]);</a:t>
            </a:r>
          </a:p>
          <a:p>
            <a:r>
              <a:rPr lang="en-US" sz="1400" dirty="0"/>
              <a:t>        }</a:t>
            </a:r>
          </a:p>
          <a:p>
            <a:endParaRPr lang="en-US" sz="1400" dirty="0"/>
          </a:p>
          <a:p>
            <a:r>
              <a:rPr lang="en-US" sz="1400" dirty="0"/>
              <a:t>        free (buffer);</a:t>
            </a:r>
          </a:p>
          <a:p>
            <a:endParaRPr lang="en-US" sz="1400" dirty="0"/>
          </a:p>
          <a:p>
            <a:r>
              <a:rPr lang="en-US" sz="1400" dirty="0"/>
              <a:t>        return 0;</a:t>
            </a:r>
          </a:p>
          <a:p>
            <a:r>
              <a:rPr lang="en-US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3194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Attempt – GPU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400"/>
          </a:xfrm>
        </p:spPr>
        <p:txBody>
          <a:bodyPr/>
          <a:lstStyle/>
          <a:p>
            <a:r>
              <a:rPr lang="en-US" dirty="0" smtClean="0"/>
              <a:t>Have a thread operate on each character</a:t>
            </a:r>
          </a:p>
          <a:p>
            <a:r>
              <a:rPr lang="en-US" dirty="0" smtClean="0"/>
              <a:t>520,000 chars</a:t>
            </a:r>
          </a:p>
          <a:p>
            <a:pPr lvl="1"/>
            <a:r>
              <a:rPr lang="en-US" dirty="0" smtClean="0"/>
              <a:t>Let’s use 16250 blocks and 32 threads/block</a:t>
            </a:r>
          </a:p>
          <a:p>
            <a:pPr lvl="1"/>
            <a:r>
              <a:rPr lang="en-US" dirty="0" smtClean="0"/>
              <a:t>Index into the string is the usual</a:t>
            </a:r>
          </a:p>
          <a:p>
            <a:pPr lvl="2"/>
            <a:r>
              <a:rPr lang="en-US" dirty="0" err="1" smtClean="0"/>
              <a:t>blockIdx.x</a:t>
            </a:r>
            <a:r>
              <a:rPr lang="en-US" dirty="0" smtClean="0"/>
              <a:t> * </a:t>
            </a:r>
            <a:r>
              <a:rPr lang="en-US" dirty="0" err="1" smtClean="0"/>
              <a:t>blockDim.x</a:t>
            </a:r>
            <a:r>
              <a:rPr lang="en-US" dirty="0" smtClean="0"/>
              <a:t>        +   </a:t>
            </a:r>
            <a:r>
              <a:rPr lang="en-US" dirty="0" err="1" smtClean="0"/>
              <a:t>threadIdx.x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378902"/>
            <a:ext cx="604672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__global__ void </a:t>
            </a:r>
            <a:r>
              <a:rPr lang="en-US" dirty="0" err="1"/>
              <a:t>histo_kernel</a:t>
            </a:r>
            <a:r>
              <a:rPr lang="en-US" dirty="0"/>
              <a:t>(char *</a:t>
            </a:r>
            <a:r>
              <a:rPr lang="en-US" dirty="0" err="1"/>
              <a:t>dev_buffer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*</a:t>
            </a:r>
            <a:r>
              <a:rPr lang="en-US" dirty="0" err="1"/>
              <a:t>dev_histo</a:t>
            </a:r>
            <a:r>
              <a:rPr lang="en-US" dirty="0"/>
              <a:t>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tid</a:t>
            </a:r>
            <a:r>
              <a:rPr lang="en-US" dirty="0"/>
              <a:t> = </a:t>
            </a:r>
            <a:r>
              <a:rPr lang="en-US" dirty="0" err="1"/>
              <a:t>blockIdx.x</a:t>
            </a:r>
            <a:r>
              <a:rPr lang="en-US" dirty="0"/>
              <a:t> * </a:t>
            </a:r>
            <a:r>
              <a:rPr lang="en-US" dirty="0" err="1"/>
              <a:t>blockDim.x</a:t>
            </a:r>
            <a:r>
              <a:rPr lang="en-US" dirty="0"/>
              <a:t> + </a:t>
            </a:r>
            <a:r>
              <a:rPr lang="en-US" dirty="0" err="1"/>
              <a:t>threadIdx.x</a:t>
            </a:r>
            <a:r>
              <a:rPr lang="en-US" dirty="0"/>
              <a:t>;</a:t>
            </a:r>
          </a:p>
          <a:p>
            <a:r>
              <a:rPr lang="en-US" dirty="0"/>
              <a:t>        char c = </a:t>
            </a:r>
            <a:r>
              <a:rPr lang="en-US" dirty="0" err="1"/>
              <a:t>dev_buffer</a:t>
            </a:r>
            <a:r>
              <a:rPr lang="en-US" dirty="0"/>
              <a:t>[</a:t>
            </a:r>
            <a:r>
              <a:rPr lang="en-US" dirty="0" err="1"/>
              <a:t>tid</a:t>
            </a:r>
            <a:r>
              <a:rPr lang="en-US" dirty="0"/>
              <a:t>];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dev_histo</a:t>
            </a:r>
            <a:r>
              <a:rPr lang="en-US" dirty="0" smtClean="0"/>
              <a:t>[c-'A']++;        </a:t>
            </a:r>
          </a:p>
          <a:p>
            <a:r>
              <a:rPr lang="en-US" dirty="0" smtClean="0"/>
              <a:t>}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6400800"/>
            <a:ext cx="5146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histo_kernel</a:t>
            </a:r>
            <a:r>
              <a:rPr lang="en-US" dirty="0"/>
              <a:t>&lt;&lt;&lt;16250,32&gt;&gt;&gt;(</a:t>
            </a:r>
            <a:r>
              <a:rPr lang="en-US" dirty="0" err="1"/>
              <a:t>dev_buffer</a:t>
            </a:r>
            <a:r>
              <a:rPr lang="en-US" dirty="0"/>
              <a:t>, </a:t>
            </a:r>
            <a:r>
              <a:rPr lang="en-US" dirty="0" err="1"/>
              <a:t>dev_histo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27257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 – Why?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95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831</Words>
  <Application>Microsoft Office PowerPoint</Application>
  <PresentationFormat>On-screen Show (4:3)</PresentationFormat>
  <Paragraphs>151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CUDA</vt:lpstr>
      <vt:lpstr>GA Revisited</vt:lpstr>
      <vt:lpstr>Events</vt:lpstr>
      <vt:lpstr>Texture Memory</vt:lpstr>
      <vt:lpstr>Atomics</vt:lpstr>
      <vt:lpstr>Example: Histogram (CPU version 1)</vt:lpstr>
      <vt:lpstr>Longer Histogram</vt:lpstr>
      <vt:lpstr>First Attempt – GPU Version</vt:lpstr>
      <vt:lpstr>FAIL – Why?</vt:lpstr>
      <vt:lpstr>Atomics to the Rescue</vt:lpstr>
      <vt:lpstr>Modified Kernel</vt:lpstr>
      <vt:lpstr>Shared Memory Atomics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CUDA</dc:title>
  <dc:creator>Kenrick</dc:creator>
  <cp:lastModifiedBy>Kenrick</cp:lastModifiedBy>
  <cp:revision>16</cp:revision>
  <dcterms:created xsi:type="dcterms:W3CDTF">2006-08-16T00:00:00Z</dcterms:created>
  <dcterms:modified xsi:type="dcterms:W3CDTF">2010-11-14T08:24:36Z</dcterms:modified>
</cp:coreProperties>
</file>