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75" r:id="rId7"/>
    <p:sldId id="261" r:id="rId8"/>
    <p:sldId id="262" r:id="rId9"/>
    <p:sldId id="263" r:id="rId10"/>
    <p:sldId id="264" r:id="rId11"/>
    <p:sldId id="265" r:id="rId12"/>
    <p:sldId id="273" r:id="rId13"/>
    <p:sldId id="274" r:id="rId14"/>
    <p:sldId id="276" r:id="rId15"/>
    <p:sldId id="277" r:id="rId16"/>
    <p:sldId id="278" r:id="rId17"/>
    <p:sldId id="266" r:id="rId18"/>
    <p:sldId id="268" r:id="rId19"/>
    <p:sldId id="269" r:id="rId20"/>
    <p:sldId id="270" r:id="rId21"/>
    <p:sldId id="271" r:id="rId22"/>
    <p:sldId id="27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rick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1FD53B-F320-4FC5-9982-B74F71AA6ABF}" type="datetimeFigureOut">
              <a:rPr lang="en-US" smtClean="0"/>
              <a:t>11/3/2010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CBCC0-9496-43A8-9CA9-C396F5C99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19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E831D2-0923-4993-BDCE-FEFCA6023317}" type="slidenum">
              <a:rPr lang="zh-TW" altLang="en-US"/>
              <a:pPr/>
              <a:t>2</a:t>
            </a:fld>
            <a:endParaRPr lang="en-US" altLang="zh-TW"/>
          </a:p>
        </p:txBody>
      </p:sp>
      <p:sp>
        <p:nvSpPr>
          <p:cNvPr id="29081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 txBox="1"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defTabSz="449263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49263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49263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49263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49263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492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492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492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492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There is a </a:t>
            </a:r>
            <a:r>
              <a:rPr lang="en-US" dirty="0" err="1" smtClean="0"/>
              <a:t>cuPrintf</a:t>
            </a:r>
            <a:r>
              <a:rPr lang="en-US" dirty="0" smtClean="0"/>
              <a:t> library  but need developer access</a:t>
            </a:r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95994-66F8-45B7-9CD7-393F5B25EB97}" type="slidenum">
              <a:rPr lang="zh-TW" altLang="en-US"/>
              <a:pPr/>
              <a:t>22</a:t>
            </a:fld>
            <a:endParaRPr lang="en-US" altLang="zh-TW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Atomic Operations?</a:t>
            </a:r>
          </a:p>
          <a:p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A4883B-8602-40A8-AB40-6300529219EF}" type="slidenum">
              <a:rPr lang="zh-TW" altLang="en-US"/>
              <a:pPr/>
              <a:t>3</a:t>
            </a:fld>
            <a:endParaRPr lang="en-US" altLang="zh-TW"/>
          </a:p>
        </p:txBody>
      </p:sp>
      <p:sp>
        <p:nvSpPr>
          <p:cNvPr id="292866" name="Text Box 2"/>
          <p:cNvSpPr txBox="1">
            <a:spLocks noChangeArrowheads="1"/>
          </p:cNvSpPr>
          <p:nvPr/>
        </p:nvSpPr>
        <p:spPr bwMode="auto">
          <a:xfrm>
            <a:off x="1165736" y="685918"/>
            <a:ext cx="4526528" cy="34295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9803" tIns="44902" rIns="89803" bIns="44902" anchor="ctr"/>
          <a:lstStyle/>
          <a:p>
            <a:endParaRPr lang="en-US"/>
          </a:p>
        </p:txBody>
      </p:sp>
      <p:sp>
        <p:nvSpPr>
          <p:cNvPr id="292867" name="Text Box 3"/>
          <p:cNvSpPr txBox="1">
            <a:spLocks noGrp="1" noChangeArrowheads="1"/>
          </p:cNvSpPr>
          <p:nvPr>
            <p:ph type="body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88389" tIns="45962" rIns="88389" bIns="45962"/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49263" fontAlgn="base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49263" fontAlgn="base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49263" fontAlgn="base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49263" fontAlgn="base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42"/>
              </a:spcBef>
            </a:pP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0B010F-DB6D-4A00-89CD-B7AF2F1D76D3}" type="slidenum">
              <a:rPr lang="zh-TW" altLang="en-US"/>
              <a:pPr/>
              <a:t>4</a:t>
            </a:fld>
            <a:endParaRPr lang="en-US" altLang="zh-TW"/>
          </a:p>
        </p:txBody>
      </p:sp>
      <p:sp>
        <p:nvSpPr>
          <p:cNvPr id="29491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 txBox="1"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defTabSz="449263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49263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49263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49263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49263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492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492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492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492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339F87-0D8D-4BF9-826F-362038714DA4}" type="slidenum">
              <a:rPr lang="zh-TW" altLang="en-US"/>
              <a:pPr/>
              <a:t>5</a:t>
            </a:fld>
            <a:endParaRPr lang="en-US" altLang="zh-TW"/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67238" cy="3427413"/>
          </a:xfrm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607" y="4344144"/>
            <a:ext cx="5028787" cy="4113939"/>
          </a:xfrm>
        </p:spPr>
        <p:txBody>
          <a:bodyPr/>
          <a:lstStyle/>
          <a:p>
            <a:r>
              <a:rPr lang="en-US" altLang="zh-TW" dirty="0" smtClean="0"/>
              <a:t>Frustrating blocks</a:t>
            </a:r>
            <a:r>
              <a:rPr lang="en-US" altLang="zh-TW" baseline="0" dirty="0" smtClean="0"/>
              <a:t> can’t synchronize but part of scalability</a:t>
            </a:r>
            <a:endParaRPr lang="zh-TW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418AE6-5CF2-4E33-A38A-38EFDB2B9E6C}" type="slidenum">
              <a:rPr lang="zh-TW" altLang="en-US"/>
              <a:pPr/>
              <a:t>6</a:t>
            </a:fld>
            <a:endParaRPr lang="en-US" altLang="zh-TW"/>
          </a:p>
        </p:txBody>
      </p:sp>
      <p:sp>
        <p:nvSpPr>
          <p:cNvPr id="30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F44427-721A-4766-9F19-0219A5C7264C}" type="slidenum">
              <a:rPr lang="zh-TW" altLang="en-US"/>
              <a:pPr/>
              <a:t>8</a:t>
            </a:fld>
            <a:endParaRPr lang="en-US" altLang="zh-TW"/>
          </a:p>
        </p:txBody>
      </p:sp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67238" cy="3427413"/>
          </a:xfrm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607" y="4344144"/>
            <a:ext cx="5028787" cy="4113939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32 threads would run efficiently in a block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CBCC0-9496-43A8-9CA9-C396F5C99B3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357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little</a:t>
            </a:r>
            <a:r>
              <a:rPr lang="en-US" baseline="0" dirty="0" smtClean="0"/>
              <a:t> different than SMP, overlapping memory delays accesses across warps; like </a:t>
            </a:r>
            <a:r>
              <a:rPr lang="en-US" baseline="0" dirty="0" err="1" smtClean="0"/>
              <a:t>scoreboarding</a:t>
            </a:r>
            <a:r>
              <a:rPr lang="en-US" baseline="0" dirty="0" smtClean="0"/>
              <a:t>; shows blocks can finish in any order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CBCC0-9496-43A8-9CA9-C396F5C99B3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1694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Julia fractal program could have been improved if</a:t>
            </a:r>
            <a:r>
              <a:rPr lang="en-US" baseline="0" dirty="0" smtClean="0"/>
              <a:t> split into blocks, where each block does a 16x16 pixel area with 256 </a:t>
            </a:r>
            <a:r>
              <a:rPr lang="en-US" baseline="0" dirty="0" smtClean="0"/>
              <a:t>threads</a:t>
            </a:r>
          </a:p>
          <a:p>
            <a:r>
              <a:rPr lang="en-US" baseline="0" dirty="0" smtClean="0"/>
              <a:t>If not an even number of blocks, have a block with a smaller number of threads (if statement to check for border case)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CBCC0-9496-43A8-9CA9-C396F5C99B3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93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5240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57200" y="6324600"/>
            <a:ext cx="4572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© David Kirk/NVIDIA and Wen-mei W. Hwu, 2007-2009</a:t>
            </a:r>
          </a:p>
          <a:p>
            <a:r>
              <a:rPr lang="en-US" altLang="zh-TW"/>
              <a:t>ECE498AL, University of Illinois, Urbana-Champaign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D6A0990-3047-450F-8C58-6D6ED0D3313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99960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5240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57200" y="6324600"/>
            <a:ext cx="4572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© David Kirk/NVIDIA and Wen-mei W. Hwu, 2007-2009</a:t>
            </a:r>
          </a:p>
          <a:p>
            <a:r>
              <a:rPr lang="en-US" altLang="zh-TW"/>
              <a:t>ECE498AL, University of Illinois, Urbana-Champaign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E155B97-3B94-4D58-9EE1-B27B819692A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8259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8862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57200" y="6324600"/>
            <a:ext cx="4572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© David Kirk/NVIDIA and Wen-mei W. Hwu, 2007-2009</a:t>
            </a:r>
          </a:p>
          <a:p>
            <a:r>
              <a:rPr lang="en-US" altLang="zh-TW"/>
              <a:t>ECE498AL, University of Illinois, Urbana-Champaign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EA048BD-2C29-4FF4-96AA-80ADDA1D5A4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92692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More on Blocks/Threads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42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1143000"/>
          </a:xfrm>
        </p:spPr>
        <p:txBody>
          <a:bodyPr/>
          <a:lstStyle/>
          <a:p>
            <a:r>
              <a:rPr lang="en-US" altLang="zh-TW" sz="3600">
                <a:ea typeface="新細明體" pitchFamily="16" charset="-120"/>
              </a:rPr>
              <a:t>G80 Example: Thread Scheduling (Cont.)</a:t>
            </a:r>
          </a:p>
        </p:txBody>
      </p:sp>
      <p:sp>
        <p:nvSpPr>
          <p:cNvPr id="210951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00200"/>
            <a:ext cx="8305800" cy="3505200"/>
          </a:xfrm>
        </p:spPr>
        <p:txBody>
          <a:bodyPr/>
          <a:lstStyle/>
          <a:p>
            <a:pPr>
              <a:spcBef>
                <a:spcPct val="10000"/>
              </a:spcBef>
            </a:pPr>
            <a:r>
              <a:rPr lang="en-US" altLang="zh-TW" sz="2400">
                <a:ea typeface="新細明體" pitchFamily="16" charset="-120"/>
              </a:rPr>
              <a:t>SM implements zero-overhead warp scheduling</a:t>
            </a:r>
          </a:p>
          <a:p>
            <a:pPr lvl="1">
              <a:spcBef>
                <a:spcPct val="10000"/>
              </a:spcBef>
            </a:pPr>
            <a:r>
              <a:rPr lang="en-US" altLang="zh-TW" sz="2000">
                <a:ea typeface="新細明體" pitchFamily="16" charset="-120"/>
              </a:rPr>
              <a:t>At any time, only one of the warps is executed by SM</a:t>
            </a:r>
          </a:p>
          <a:p>
            <a:pPr lvl="1">
              <a:spcBef>
                <a:spcPct val="10000"/>
              </a:spcBef>
            </a:pPr>
            <a:r>
              <a:rPr lang="en-US" altLang="zh-TW" sz="2000">
                <a:ea typeface="新細明體" pitchFamily="16" charset="-120"/>
              </a:rPr>
              <a:t>Warps whose next instruction has its operands ready for consumption are eligible for execution</a:t>
            </a:r>
          </a:p>
          <a:p>
            <a:pPr lvl="1">
              <a:spcBef>
                <a:spcPct val="10000"/>
              </a:spcBef>
            </a:pPr>
            <a:r>
              <a:rPr lang="en-US" altLang="zh-TW" sz="2000">
                <a:ea typeface="新細明體" pitchFamily="16" charset="-120"/>
              </a:rPr>
              <a:t>Eligible Warps are selected for execution on a prioritized scheduling policy</a:t>
            </a:r>
          </a:p>
          <a:p>
            <a:pPr lvl="1">
              <a:spcBef>
                <a:spcPct val="10000"/>
              </a:spcBef>
            </a:pPr>
            <a:r>
              <a:rPr lang="en-US" altLang="zh-TW" sz="2000">
                <a:ea typeface="新細明體" pitchFamily="16" charset="-120"/>
              </a:rPr>
              <a:t>All threads in a warp execute the same instruction when selected</a:t>
            </a:r>
          </a:p>
        </p:txBody>
      </p:sp>
      <p:graphicFrame>
        <p:nvGraphicFramePr>
          <p:cNvPr id="21094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828800" y="5181600"/>
          <a:ext cx="58928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Visio" r:id="rId4" imgW="5892336" imgH="1066133" progId="Visio.Drawing.11">
                  <p:embed/>
                </p:oleObj>
              </mc:Choice>
              <mc:Fallback>
                <p:oleObj name="Visio" r:id="rId4" imgW="5892336" imgH="106613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181600"/>
                        <a:ext cx="58928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0950" name="Rectangle 6"/>
          <p:cNvSpPr>
            <a:spLocks noChangeArrowheads="1"/>
          </p:cNvSpPr>
          <p:nvPr/>
        </p:nvSpPr>
        <p:spPr bwMode="auto">
          <a:xfrm>
            <a:off x="3505200" y="1219200"/>
            <a:ext cx="5348288" cy="531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57200" indent="-457200">
              <a:spcBef>
                <a:spcPct val="10000"/>
              </a:spcBef>
              <a:buFontTx/>
              <a:buChar char="•"/>
            </a:pPr>
            <a:endParaRPr lang="zh-TW" altLang="en-US">
              <a:latin typeface="Arial" charset="0"/>
              <a:ea typeface="新細明體" pitchFamily="1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287608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>
                <a:ea typeface="新細明體" pitchFamily="16" charset="-120"/>
              </a:rPr>
              <a:t>G80 Block Granularity Considerations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610600" cy="5334000"/>
          </a:xfrm>
        </p:spPr>
        <p:txBody>
          <a:bodyPr>
            <a:normAutofit lnSpcReduction="10000"/>
          </a:bodyPr>
          <a:lstStyle/>
          <a:p>
            <a:r>
              <a:rPr lang="en-US" altLang="zh-TW" sz="2400" dirty="0">
                <a:ea typeface="新細明體" pitchFamily="16" charset="-120"/>
              </a:rPr>
              <a:t>For Matrix Multiplication using multiple blocks, should I use 8X8, 16X16 or 32X32 </a:t>
            </a:r>
            <a:r>
              <a:rPr lang="en-US" altLang="zh-TW" sz="2400" dirty="0" smtClean="0">
                <a:ea typeface="新細明體" pitchFamily="16" charset="-120"/>
              </a:rPr>
              <a:t>threads per block?</a:t>
            </a:r>
            <a:endParaRPr lang="en-US" altLang="zh-TW" sz="2400" dirty="0">
              <a:ea typeface="新細明體" pitchFamily="16" charset="-120"/>
            </a:endParaRPr>
          </a:p>
          <a:p>
            <a:pPr lvl="1"/>
            <a:endParaRPr lang="en-US" altLang="zh-TW" sz="2000" dirty="0">
              <a:ea typeface="新細明體" pitchFamily="16" charset="-120"/>
            </a:endParaRPr>
          </a:p>
          <a:p>
            <a:pPr lvl="1"/>
            <a:r>
              <a:rPr lang="en-US" altLang="zh-TW" sz="2000" dirty="0">
                <a:ea typeface="新細明體" pitchFamily="16" charset="-120"/>
              </a:rPr>
              <a:t>For 8X8, we have 64 threads per Block. Since each SM can take up to 768 threads, there are 12 Blocks. However, each SM can only take up to 8 Blocks, only 512 threads will go into each SM!</a:t>
            </a:r>
          </a:p>
          <a:p>
            <a:pPr lvl="1"/>
            <a:endParaRPr lang="en-US" altLang="zh-TW" sz="2000" dirty="0">
              <a:ea typeface="新細明體" pitchFamily="16" charset="-120"/>
            </a:endParaRPr>
          </a:p>
          <a:p>
            <a:pPr lvl="1"/>
            <a:r>
              <a:rPr lang="en-US" altLang="zh-TW" sz="2000" dirty="0">
                <a:ea typeface="新細明體" pitchFamily="16" charset="-120"/>
              </a:rPr>
              <a:t>For 16X16, we have 256 threads per Block. Since each SM can take up to 768 threads, it can take up to 3 Blocks and achieve full capacity unless other resource considerations overrule.</a:t>
            </a:r>
          </a:p>
          <a:p>
            <a:pPr lvl="1"/>
            <a:endParaRPr lang="en-US" altLang="zh-TW" sz="2000" dirty="0">
              <a:ea typeface="新細明體" pitchFamily="16" charset="-120"/>
            </a:endParaRPr>
          </a:p>
          <a:p>
            <a:pPr lvl="1"/>
            <a:r>
              <a:rPr lang="en-US" altLang="zh-TW" sz="2000" dirty="0">
                <a:ea typeface="新細明體" pitchFamily="16" charset="-120"/>
              </a:rPr>
              <a:t>For 32X32, we have 1024 threads per Block. Not even one can fit into an SM</a:t>
            </a:r>
            <a:r>
              <a:rPr lang="en-US" altLang="zh-TW" sz="2000" dirty="0" smtClean="0">
                <a:ea typeface="新細明體" pitchFamily="16" charset="-120"/>
              </a:rPr>
              <a:t>!</a:t>
            </a:r>
          </a:p>
          <a:p>
            <a:pPr lvl="1"/>
            <a:endParaRPr lang="en-US" altLang="zh-TW" sz="2000" dirty="0">
              <a:ea typeface="新細明體" pitchFamily="16" charset="-120"/>
            </a:endParaRPr>
          </a:p>
          <a:p>
            <a:r>
              <a:rPr lang="en-US" altLang="zh-TW" sz="2400" dirty="0" smtClean="0">
                <a:ea typeface="新細明體" pitchFamily="16" charset="-120"/>
              </a:rPr>
              <a:t>Our earlier Julia fractal implementation not as good as it could have been; why not?</a:t>
            </a:r>
            <a:endParaRPr lang="en-US" altLang="zh-TW" sz="2400" dirty="0">
              <a:ea typeface="新細明體" pitchFamily="16" charset="-120"/>
            </a:endParaRPr>
          </a:p>
          <a:p>
            <a:pPr lvl="1"/>
            <a:endParaRPr lang="en-US" altLang="zh-TW" sz="2000" dirty="0">
              <a:ea typeface="新細明體" pitchFamily="1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7517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Sub-Blocks and Threads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844675" y="26987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cs typeface="Arial" charset="0"/>
              </a:rPr>
              <a:t>P</a:t>
            </a:r>
            <a:r>
              <a:rPr lang="en-US" sz="1600" baseline="-25000">
                <a:cs typeface="Arial" charset="0"/>
              </a:rPr>
              <a:t>1,0</a:t>
            </a:r>
            <a:endParaRPr lang="en-US" sz="1600">
              <a:cs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87475" y="26987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cs typeface="Arial" charset="0"/>
              </a:rPr>
              <a:t>P</a:t>
            </a:r>
            <a:r>
              <a:rPr lang="en-US" sz="1600" baseline="-25000">
                <a:cs typeface="Arial" charset="0"/>
              </a:rPr>
              <a:t>0,0</a:t>
            </a:r>
            <a:endParaRPr lang="en-US" sz="1600">
              <a:cs typeface="Arial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387475" y="31559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cs typeface="Arial" charset="0"/>
              </a:rPr>
              <a:t>P</a:t>
            </a:r>
            <a:r>
              <a:rPr lang="en-US" sz="1600" baseline="-25000">
                <a:cs typeface="Arial" charset="0"/>
              </a:rPr>
              <a:t>0,1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387475" y="36131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387475" y="40703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844675" y="31559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844675" y="36131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844675" y="40703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2301875" y="26987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cs typeface="Arial" charset="0"/>
              </a:rPr>
              <a:t>P</a:t>
            </a:r>
            <a:r>
              <a:rPr lang="en-US" sz="1600" baseline="-25000">
                <a:cs typeface="Arial" charset="0"/>
              </a:rPr>
              <a:t>2,0</a:t>
            </a: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2301875" y="31559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2759075" y="31559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759075" y="36131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2759075" y="26987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cs typeface="Arial" charset="0"/>
              </a:rPr>
              <a:t>P</a:t>
            </a:r>
            <a:r>
              <a:rPr lang="en-US" sz="1600" baseline="-25000">
                <a:cs typeface="Arial" charset="0"/>
              </a:rPr>
              <a:t>3,0</a:t>
            </a: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2301875" y="36131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2301875" y="40703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2759075" y="40703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1844675" y="31559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>
                <a:cs typeface="Arial" charset="0"/>
              </a:rPr>
              <a:t>P</a:t>
            </a:r>
            <a:r>
              <a:rPr lang="en-US" sz="1600" baseline="-25000" dirty="0">
                <a:cs typeface="Arial" charset="0"/>
              </a:rPr>
              <a:t>1,1</a:t>
            </a: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1387475" y="36131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cs typeface="Arial" charset="0"/>
              </a:rPr>
              <a:t>P</a:t>
            </a:r>
            <a:r>
              <a:rPr lang="en-US" sz="1600" baseline="-25000">
                <a:cs typeface="Arial" charset="0"/>
              </a:rPr>
              <a:t>0,2</a:t>
            </a:r>
            <a:endParaRPr lang="en-US" sz="1600">
              <a:cs typeface="Arial" charset="0"/>
            </a:endParaRP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2301875" y="36131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cs typeface="Arial" charset="0"/>
              </a:rPr>
              <a:t>P</a:t>
            </a:r>
            <a:r>
              <a:rPr lang="en-US" sz="1600" baseline="-25000">
                <a:cs typeface="Arial" charset="0"/>
              </a:rPr>
              <a:t>2,2</a:t>
            </a:r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2759075" y="36131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cs typeface="Arial" charset="0"/>
              </a:rPr>
              <a:t>P</a:t>
            </a:r>
            <a:r>
              <a:rPr lang="en-US" sz="1600" baseline="-25000">
                <a:cs typeface="Arial" charset="0"/>
              </a:rPr>
              <a:t>3,2</a:t>
            </a:r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auto">
          <a:xfrm>
            <a:off x="1844675" y="36131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cs typeface="Arial" charset="0"/>
              </a:rPr>
              <a:t>P</a:t>
            </a:r>
            <a:r>
              <a:rPr lang="en-US" sz="1600" baseline="-25000">
                <a:cs typeface="Arial" charset="0"/>
              </a:rPr>
              <a:t>1,2</a:t>
            </a:r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2759075" y="31559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>
                <a:cs typeface="Arial" charset="0"/>
              </a:rPr>
              <a:t>P</a:t>
            </a:r>
            <a:r>
              <a:rPr lang="en-US" sz="1600" baseline="-25000" dirty="0">
                <a:cs typeface="Arial" charset="0"/>
              </a:rPr>
              <a:t>3,1</a:t>
            </a: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2301875" y="31559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cs typeface="Arial" charset="0"/>
              </a:rPr>
              <a:t>P</a:t>
            </a:r>
            <a:r>
              <a:rPr lang="en-US" sz="1600" baseline="-25000">
                <a:cs typeface="Arial" charset="0"/>
              </a:rPr>
              <a:t>2,1</a:t>
            </a:r>
          </a:p>
        </p:txBody>
      </p:sp>
      <p:sp>
        <p:nvSpPr>
          <p:cNvPr id="27" name="Rectangle 25"/>
          <p:cNvSpPr>
            <a:spLocks noChangeArrowheads="1"/>
          </p:cNvSpPr>
          <p:nvPr/>
        </p:nvSpPr>
        <p:spPr bwMode="auto">
          <a:xfrm>
            <a:off x="1387475" y="40703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6"/>
          <p:cNvSpPr>
            <a:spLocks noChangeArrowheads="1"/>
          </p:cNvSpPr>
          <p:nvPr/>
        </p:nvSpPr>
        <p:spPr bwMode="auto">
          <a:xfrm>
            <a:off x="1844675" y="40703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7"/>
          <p:cNvSpPr>
            <a:spLocks noChangeArrowheads="1"/>
          </p:cNvSpPr>
          <p:nvPr/>
        </p:nvSpPr>
        <p:spPr bwMode="auto">
          <a:xfrm>
            <a:off x="2759075" y="40703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2301875" y="40703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1387475" y="40703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cs typeface="Arial" charset="0"/>
              </a:rPr>
              <a:t>P</a:t>
            </a:r>
            <a:r>
              <a:rPr lang="en-US" sz="1600" baseline="-25000">
                <a:cs typeface="Arial" charset="0"/>
              </a:rPr>
              <a:t>0,3</a:t>
            </a:r>
            <a:endParaRPr lang="en-US" sz="1600">
              <a:cs typeface="Arial" charset="0"/>
            </a:endParaRPr>
          </a:p>
        </p:txBody>
      </p:sp>
      <p:sp>
        <p:nvSpPr>
          <p:cNvPr id="32" name="Rectangle 30"/>
          <p:cNvSpPr>
            <a:spLocks noChangeArrowheads="1"/>
          </p:cNvSpPr>
          <p:nvPr/>
        </p:nvSpPr>
        <p:spPr bwMode="auto">
          <a:xfrm>
            <a:off x="2301875" y="40703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cs typeface="Arial" charset="0"/>
              </a:rPr>
              <a:t>P</a:t>
            </a:r>
            <a:r>
              <a:rPr lang="en-US" sz="1600" baseline="-25000">
                <a:cs typeface="Arial" charset="0"/>
              </a:rPr>
              <a:t>2,3</a:t>
            </a:r>
          </a:p>
        </p:txBody>
      </p:sp>
      <p:sp>
        <p:nvSpPr>
          <p:cNvPr id="33" name="Rectangle 31"/>
          <p:cNvSpPr>
            <a:spLocks noChangeArrowheads="1"/>
          </p:cNvSpPr>
          <p:nvPr/>
        </p:nvSpPr>
        <p:spPr bwMode="auto">
          <a:xfrm>
            <a:off x="2759075" y="40703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cs typeface="Arial" charset="0"/>
              </a:rPr>
              <a:t>P</a:t>
            </a:r>
            <a:r>
              <a:rPr lang="en-US" sz="1600" baseline="-25000">
                <a:cs typeface="Arial" charset="0"/>
              </a:rPr>
              <a:t>3,3</a:t>
            </a:r>
          </a:p>
        </p:txBody>
      </p:sp>
      <p:sp>
        <p:nvSpPr>
          <p:cNvPr id="34" name="Rectangle 32"/>
          <p:cNvSpPr>
            <a:spLocks noChangeArrowheads="1"/>
          </p:cNvSpPr>
          <p:nvPr/>
        </p:nvSpPr>
        <p:spPr bwMode="auto">
          <a:xfrm>
            <a:off x="1844675" y="40703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cs typeface="Arial" charset="0"/>
              </a:rPr>
              <a:t>P</a:t>
            </a:r>
            <a:r>
              <a:rPr lang="en-US" sz="1600" baseline="-25000">
                <a:cs typeface="Arial" charset="0"/>
              </a:rPr>
              <a:t>1,3</a:t>
            </a:r>
          </a:p>
        </p:txBody>
      </p:sp>
      <p:sp>
        <p:nvSpPr>
          <p:cNvPr id="35" name="Rectangle 33"/>
          <p:cNvSpPr>
            <a:spLocks noChangeArrowheads="1"/>
          </p:cNvSpPr>
          <p:nvPr/>
        </p:nvSpPr>
        <p:spPr bwMode="auto">
          <a:xfrm>
            <a:off x="1387475" y="269875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Text Box 34"/>
          <p:cNvSpPr txBox="1">
            <a:spLocks noChangeArrowheads="1"/>
          </p:cNvSpPr>
          <p:nvPr/>
        </p:nvSpPr>
        <p:spPr bwMode="auto">
          <a:xfrm>
            <a:off x="1006475" y="2012950"/>
            <a:ext cx="1060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600">
                <a:cs typeface="Arial" charset="0"/>
              </a:rPr>
              <a:t>Block(0,0)</a:t>
            </a:r>
          </a:p>
        </p:txBody>
      </p:sp>
      <p:sp>
        <p:nvSpPr>
          <p:cNvPr id="37" name="Line 35"/>
          <p:cNvSpPr>
            <a:spLocks noChangeShapeType="1"/>
          </p:cNvSpPr>
          <p:nvPr/>
        </p:nvSpPr>
        <p:spPr bwMode="auto">
          <a:xfrm>
            <a:off x="1387475" y="231775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Text Box 36"/>
          <p:cNvSpPr txBox="1">
            <a:spLocks noChangeArrowheads="1"/>
          </p:cNvSpPr>
          <p:nvPr/>
        </p:nvSpPr>
        <p:spPr bwMode="auto">
          <a:xfrm>
            <a:off x="2606675" y="2012950"/>
            <a:ext cx="1060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600">
                <a:cs typeface="Arial" charset="0"/>
              </a:rPr>
              <a:t>Block(1,0)</a:t>
            </a:r>
          </a:p>
        </p:txBody>
      </p:sp>
      <p:sp>
        <p:nvSpPr>
          <p:cNvPr id="39" name="Rectangle 37"/>
          <p:cNvSpPr>
            <a:spLocks noChangeArrowheads="1"/>
          </p:cNvSpPr>
          <p:nvPr/>
        </p:nvSpPr>
        <p:spPr bwMode="auto">
          <a:xfrm>
            <a:off x="2301875" y="269875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Line 38"/>
          <p:cNvSpPr>
            <a:spLocks noChangeShapeType="1"/>
          </p:cNvSpPr>
          <p:nvPr/>
        </p:nvSpPr>
        <p:spPr bwMode="auto">
          <a:xfrm flipH="1">
            <a:off x="2911475" y="231775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Rectangle 39"/>
          <p:cNvSpPr>
            <a:spLocks noChangeArrowheads="1"/>
          </p:cNvSpPr>
          <p:nvPr/>
        </p:nvSpPr>
        <p:spPr bwMode="auto">
          <a:xfrm>
            <a:off x="1387475" y="361315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40"/>
          <p:cNvSpPr>
            <a:spLocks noChangeArrowheads="1"/>
          </p:cNvSpPr>
          <p:nvPr/>
        </p:nvSpPr>
        <p:spPr bwMode="auto">
          <a:xfrm>
            <a:off x="2301875" y="361315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Text Box 41"/>
          <p:cNvSpPr txBox="1">
            <a:spLocks noChangeArrowheads="1"/>
          </p:cNvSpPr>
          <p:nvPr/>
        </p:nvSpPr>
        <p:spPr bwMode="auto">
          <a:xfrm>
            <a:off x="2682875" y="4832350"/>
            <a:ext cx="1060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600">
                <a:cs typeface="Arial" charset="0"/>
              </a:rPr>
              <a:t>Block(1,1)</a:t>
            </a:r>
          </a:p>
        </p:txBody>
      </p:sp>
      <p:sp>
        <p:nvSpPr>
          <p:cNvPr id="44" name="Text Box 42"/>
          <p:cNvSpPr txBox="1">
            <a:spLocks noChangeArrowheads="1"/>
          </p:cNvSpPr>
          <p:nvPr/>
        </p:nvSpPr>
        <p:spPr bwMode="auto">
          <a:xfrm>
            <a:off x="1006475" y="4832350"/>
            <a:ext cx="1060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600">
                <a:cs typeface="Arial" charset="0"/>
              </a:rPr>
              <a:t>Block(0,1)</a:t>
            </a:r>
          </a:p>
        </p:txBody>
      </p:sp>
      <p:sp>
        <p:nvSpPr>
          <p:cNvPr id="45" name="Line 43"/>
          <p:cNvSpPr>
            <a:spLocks noChangeShapeType="1"/>
          </p:cNvSpPr>
          <p:nvPr/>
        </p:nvSpPr>
        <p:spPr bwMode="auto">
          <a:xfrm flipV="1">
            <a:off x="1387475" y="460375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44"/>
          <p:cNvSpPr>
            <a:spLocks noChangeShapeType="1"/>
          </p:cNvSpPr>
          <p:nvPr/>
        </p:nvSpPr>
        <p:spPr bwMode="auto">
          <a:xfrm flipH="1" flipV="1">
            <a:off x="2835275" y="460375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Text Box 45"/>
          <p:cNvSpPr txBox="1">
            <a:spLocks noChangeArrowheads="1"/>
          </p:cNvSpPr>
          <p:nvPr/>
        </p:nvSpPr>
        <p:spPr bwMode="auto">
          <a:xfrm>
            <a:off x="3276600" y="2841625"/>
            <a:ext cx="1719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600">
                <a:cs typeface="Arial" charset="0"/>
              </a:rPr>
              <a:t>TILE_WIDTH = 2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648200" y="3355022"/>
            <a:ext cx="377622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Mapping to row and column</a:t>
            </a:r>
          </a:p>
          <a:p>
            <a:endParaRPr lang="en-US" dirty="0" smtClean="0"/>
          </a:p>
          <a:p>
            <a:r>
              <a:rPr lang="en-US" dirty="0" smtClean="0"/>
              <a:t>Row in P =</a:t>
            </a:r>
          </a:p>
          <a:p>
            <a:r>
              <a:rPr lang="en-US" dirty="0" err="1" smtClean="0"/>
              <a:t>blockIdx.y</a:t>
            </a:r>
            <a:r>
              <a:rPr lang="en-US" dirty="0" smtClean="0"/>
              <a:t> * TILE_WIDTH + </a:t>
            </a:r>
            <a:r>
              <a:rPr lang="en-US" dirty="0" err="1" smtClean="0"/>
              <a:t>threadIdx.y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Column in P =</a:t>
            </a:r>
          </a:p>
          <a:p>
            <a:r>
              <a:rPr lang="en-US" dirty="0" err="1" smtClean="0"/>
              <a:t>blockIdx.x</a:t>
            </a:r>
            <a:r>
              <a:rPr lang="en-US" dirty="0" smtClean="0"/>
              <a:t> * TILE_WIDTH + </a:t>
            </a:r>
            <a:r>
              <a:rPr lang="en-US" dirty="0" err="1" smtClean="0"/>
              <a:t>threadIdx.x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648200" y="5715000"/>
            <a:ext cx="34193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Then map to 1D array</a:t>
            </a:r>
          </a:p>
          <a:p>
            <a:endParaRPr lang="en-US" dirty="0" smtClean="0"/>
          </a:p>
          <a:p>
            <a:r>
              <a:rPr lang="en-US" dirty="0" smtClean="0"/>
              <a:t>P[Row * WIDTH + Column] = Value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715000" y="2012950"/>
            <a:ext cx="1220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blockDim.x</a:t>
            </a:r>
            <a:endParaRPr lang="en-US" dirty="0"/>
          </a:p>
        </p:txBody>
      </p:sp>
      <p:cxnSp>
        <p:nvCxnSpPr>
          <p:cNvPr id="54" name="Straight Arrow Connector 53"/>
          <p:cNvCxnSpPr/>
          <p:nvPr/>
        </p:nvCxnSpPr>
        <p:spPr>
          <a:xfrm flipH="1">
            <a:off x="4995863" y="2349500"/>
            <a:ext cx="795337" cy="577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4198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Matrix </a:t>
            </a:r>
            <a:r>
              <a:rPr lang="en-US" dirty="0" err="1" smtClean="0"/>
              <a:t>Mul</a:t>
            </a:r>
            <a:r>
              <a:rPr lang="en-US" dirty="0" smtClean="0"/>
              <a:t> program: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2514600"/>
            <a:ext cx="649799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#define DIM </a:t>
            </a:r>
            <a:r>
              <a:rPr lang="en-US" dirty="0" smtClean="0"/>
              <a:t>4</a:t>
            </a:r>
          </a:p>
          <a:p>
            <a:endParaRPr lang="en-US" dirty="0"/>
          </a:p>
          <a:p>
            <a:r>
              <a:rPr lang="en-US" dirty="0" smtClean="0"/>
              <a:t>__</a:t>
            </a:r>
            <a:r>
              <a:rPr lang="en-US" dirty="0"/>
              <a:t>global__ void </a:t>
            </a:r>
            <a:r>
              <a:rPr lang="en-US" dirty="0" err="1" smtClean="0"/>
              <a:t>MatrixGenerate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/>
              <a:t>* M, </a:t>
            </a:r>
            <a:r>
              <a:rPr lang="en-US" dirty="0" err="1"/>
              <a:t>int</a:t>
            </a:r>
            <a:r>
              <a:rPr lang="en-US" dirty="0"/>
              <a:t>* N, </a:t>
            </a:r>
            <a:r>
              <a:rPr lang="en-US" dirty="0" err="1"/>
              <a:t>int</a:t>
            </a:r>
            <a:r>
              <a:rPr lang="en-US" dirty="0"/>
              <a:t>* P, </a:t>
            </a:r>
            <a:r>
              <a:rPr lang="en-US" dirty="0" err="1"/>
              <a:t>int</a:t>
            </a:r>
            <a:r>
              <a:rPr lang="en-US" dirty="0"/>
              <a:t> width)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row = </a:t>
            </a:r>
            <a:r>
              <a:rPr lang="en-US" dirty="0" err="1"/>
              <a:t>blockIdx.y</a:t>
            </a:r>
            <a:r>
              <a:rPr lang="en-US" dirty="0"/>
              <a:t> * </a:t>
            </a:r>
            <a:r>
              <a:rPr lang="en-US" dirty="0" err="1"/>
              <a:t>blockDim.x</a:t>
            </a:r>
            <a:r>
              <a:rPr lang="en-US" dirty="0"/>
              <a:t> + </a:t>
            </a:r>
            <a:r>
              <a:rPr lang="en-US" dirty="0" err="1"/>
              <a:t>threadIdx.y</a:t>
            </a:r>
            <a:r>
              <a:rPr lang="en-US" dirty="0"/>
              <a:t>;</a:t>
            </a:r>
          </a:p>
          <a:p>
            <a:r>
              <a:rPr lang="en-US" dirty="0"/>
              <a:t>        </a:t>
            </a:r>
            <a:r>
              <a:rPr lang="en-US" dirty="0" err="1"/>
              <a:t>int</a:t>
            </a:r>
            <a:r>
              <a:rPr lang="en-US" dirty="0"/>
              <a:t> col = </a:t>
            </a:r>
            <a:r>
              <a:rPr lang="en-US" dirty="0" err="1"/>
              <a:t>blockIdx.x</a:t>
            </a:r>
            <a:r>
              <a:rPr lang="en-US" dirty="0"/>
              <a:t> * </a:t>
            </a:r>
            <a:r>
              <a:rPr lang="en-US" dirty="0" err="1"/>
              <a:t>blockDim.x</a:t>
            </a:r>
            <a:r>
              <a:rPr lang="en-US" dirty="0"/>
              <a:t> + </a:t>
            </a:r>
            <a:r>
              <a:rPr lang="en-US" dirty="0" err="1"/>
              <a:t>threadIdx.x</a:t>
            </a:r>
            <a:r>
              <a:rPr lang="en-US" dirty="0"/>
              <a:t>;</a:t>
            </a:r>
          </a:p>
          <a:p>
            <a:r>
              <a:rPr lang="en-US" dirty="0"/>
              <a:t>        P[row * width + col] = (row + col);</a:t>
            </a:r>
          </a:p>
          <a:p>
            <a:r>
              <a:rPr lang="en-US" dirty="0" smtClean="0"/>
              <a:t>}</a:t>
            </a:r>
          </a:p>
          <a:p>
            <a:endParaRPr lang="en-US" dirty="0"/>
          </a:p>
          <a:p>
            <a:r>
              <a:rPr lang="en-US" dirty="0"/>
              <a:t> dim3 </a:t>
            </a:r>
            <a:r>
              <a:rPr lang="en-US" dirty="0" smtClean="0"/>
              <a:t>blocks(DIM/2</a:t>
            </a:r>
            <a:r>
              <a:rPr lang="en-US" dirty="0"/>
              <a:t>, DIM/2);</a:t>
            </a:r>
          </a:p>
          <a:p>
            <a:r>
              <a:rPr lang="en-US" dirty="0" smtClean="0"/>
              <a:t> </a:t>
            </a:r>
            <a:r>
              <a:rPr lang="en-US" dirty="0"/>
              <a:t>dim3 threads(DIM/2, DIM/2);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MatrixGenerate</a:t>
            </a:r>
            <a:r>
              <a:rPr lang="en-US" dirty="0" smtClean="0"/>
              <a:t>&lt;&lt;&lt;</a:t>
            </a:r>
            <a:r>
              <a:rPr lang="en-US" dirty="0" err="1" smtClean="0"/>
              <a:t>blocks,threads</a:t>
            </a:r>
            <a:r>
              <a:rPr lang="en-US" dirty="0"/>
              <a:t>&gt;&gt;&gt;(</a:t>
            </a:r>
            <a:r>
              <a:rPr lang="en-US" dirty="0" err="1"/>
              <a:t>dev_m</a:t>
            </a:r>
            <a:r>
              <a:rPr lang="en-US" dirty="0"/>
              <a:t>, </a:t>
            </a:r>
            <a:r>
              <a:rPr lang="en-US" dirty="0" err="1"/>
              <a:t>dev_n</a:t>
            </a:r>
            <a:r>
              <a:rPr lang="en-US" dirty="0"/>
              <a:t>, </a:t>
            </a:r>
            <a:r>
              <a:rPr lang="en-US" dirty="0" err="1"/>
              <a:t>dev_p</a:t>
            </a:r>
            <a:r>
              <a:rPr lang="en-US" dirty="0"/>
              <a:t>, DIM);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600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Julia Fractal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/>
          <a:lstStyle/>
          <a:p>
            <a:r>
              <a:rPr lang="en-US" dirty="0" smtClean="0"/>
              <a:t>Change block/thread size to better utilize thread support per SM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2971800"/>
            <a:ext cx="5021118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#define DIM 3008  // </a:t>
            </a:r>
            <a:r>
              <a:rPr lang="en-US" dirty="0" smtClean="0"/>
              <a:t>16*188</a:t>
            </a:r>
          </a:p>
          <a:p>
            <a:endParaRPr lang="en-US" dirty="0"/>
          </a:p>
          <a:p>
            <a:r>
              <a:rPr lang="en-US" dirty="0"/>
              <a:t>__global__ void kernel(char *</a:t>
            </a:r>
            <a:r>
              <a:rPr lang="en-US" dirty="0" err="1"/>
              <a:t>ptr</a:t>
            </a:r>
            <a:r>
              <a:rPr lang="en-US" dirty="0"/>
              <a:t>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    </a:t>
            </a:r>
            <a:r>
              <a:rPr lang="en-US" dirty="0" err="1"/>
              <a:t>int</a:t>
            </a:r>
            <a:r>
              <a:rPr lang="en-US" dirty="0"/>
              <a:t> row = </a:t>
            </a:r>
            <a:r>
              <a:rPr lang="en-US" dirty="0" err="1"/>
              <a:t>blockIdx.y</a:t>
            </a:r>
            <a:r>
              <a:rPr lang="en-US" dirty="0"/>
              <a:t> * </a:t>
            </a:r>
            <a:r>
              <a:rPr lang="en-US" dirty="0" err="1"/>
              <a:t>blockDim.x</a:t>
            </a:r>
            <a:r>
              <a:rPr lang="en-US" dirty="0"/>
              <a:t> + </a:t>
            </a:r>
            <a:r>
              <a:rPr lang="en-US" dirty="0" err="1"/>
              <a:t>threadIdx.y</a:t>
            </a:r>
            <a:r>
              <a:rPr lang="en-US" dirty="0"/>
              <a:t>;</a:t>
            </a:r>
          </a:p>
          <a:p>
            <a:r>
              <a:rPr lang="en-US" dirty="0"/>
              <a:t>        </a:t>
            </a:r>
            <a:r>
              <a:rPr lang="en-US" dirty="0" err="1"/>
              <a:t>int</a:t>
            </a:r>
            <a:r>
              <a:rPr lang="en-US" dirty="0"/>
              <a:t> col = </a:t>
            </a:r>
            <a:r>
              <a:rPr lang="en-US" dirty="0" err="1"/>
              <a:t>blockIdx.x</a:t>
            </a:r>
            <a:r>
              <a:rPr lang="en-US" dirty="0"/>
              <a:t> * </a:t>
            </a:r>
            <a:r>
              <a:rPr lang="en-US" dirty="0" err="1"/>
              <a:t>blockDim.x</a:t>
            </a:r>
            <a:r>
              <a:rPr lang="en-US" dirty="0"/>
              <a:t> + </a:t>
            </a:r>
            <a:r>
              <a:rPr lang="en-US" dirty="0" err="1"/>
              <a:t>threadIdx.x</a:t>
            </a:r>
            <a:r>
              <a:rPr lang="en-US" dirty="0"/>
              <a:t>;</a:t>
            </a:r>
          </a:p>
          <a:p>
            <a:r>
              <a:rPr lang="en-US" dirty="0"/>
              <a:t>        </a:t>
            </a:r>
            <a:r>
              <a:rPr lang="en-US" dirty="0" err="1"/>
              <a:t>int</a:t>
            </a:r>
            <a:r>
              <a:rPr lang="en-US" dirty="0"/>
              <a:t> offset = col + row * DIM;</a:t>
            </a:r>
          </a:p>
          <a:p>
            <a:r>
              <a:rPr lang="en-US" dirty="0"/>
              <a:t>        </a:t>
            </a:r>
            <a:r>
              <a:rPr lang="en-US" dirty="0" err="1"/>
              <a:t>ptr</a:t>
            </a:r>
            <a:r>
              <a:rPr lang="en-US" dirty="0"/>
              <a:t>[offset] = </a:t>
            </a:r>
            <a:r>
              <a:rPr lang="en-US" dirty="0" err="1"/>
              <a:t>julia</a:t>
            </a:r>
            <a:r>
              <a:rPr lang="en-US" dirty="0"/>
              <a:t>(</a:t>
            </a:r>
            <a:r>
              <a:rPr lang="en-US" dirty="0" err="1"/>
              <a:t>row,col</a:t>
            </a:r>
            <a:r>
              <a:rPr lang="en-US" dirty="0"/>
              <a:t>);</a:t>
            </a:r>
          </a:p>
          <a:p>
            <a:r>
              <a:rPr lang="en-US" dirty="0" smtClean="0"/>
              <a:t>}</a:t>
            </a:r>
          </a:p>
          <a:p>
            <a:endParaRPr lang="en-US" dirty="0"/>
          </a:p>
          <a:p>
            <a:r>
              <a:rPr lang="en-US" dirty="0" smtClean="0"/>
              <a:t>  </a:t>
            </a:r>
            <a:r>
              <a:rPr lang="en-US" dirty="0"/>
              <a:t>dim3 blocks(188,188);</a:t>
            </a:r>
          </a:p>
          <a:p>
            <a:r>
              <a:rPr lang="en-US" dirty="0"/>
              <a:t>  dim3 threads(16,16);</a:t>
            </a:r>
          </a:p>
          <a:p>
            <a:r>
              <a:rPr lang="en-US" dirty="0"/>
              <a:t>  kernel&lt;&lt;&lt;</a:t>
            </a:r>
            <a:r>
              <a:rPr lang="en-US" dirty="0" err="1"/>
              <a:t>blocks,threads</a:t>
            </a:r>
            <a:r>
              <a:rPr lang="en-US" dirty="0"/>
              <a:t>&gt;&gt;&gt;(</a:t>
            </a:r>
            <a:r>
              <a:rPr lang="en-US" dirty="0" err="1"/>
              <a:t>dev_charmap</a:t>
            </a:r>
            <a:r>
              <a:rPr lang="en-US" dirty="0"/>
              <a:t>);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760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057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Using 1 block, limited to 512 threads</a:t>
            </a:r>
          </a:p>
          <a:p>
            <a:r>
              <a:rPr lang="en-US" sz="2400" dirty="0" smtClean="0"/>
              <a:t>Maximum of 65535 blocks</a:t>
            </a:r>
          </a:p>
          <a:p>
            <a:r>
              <a:rPr lang="en-US" sz="2400" dirty="0" smtClean="0"/>
              <a:t>If you want to operate on something longer than 65535 even if it’s 1D then we have to combine blocks and threads</a:t>
            </a:r>
          </a:p>
          <a:p>
            <a:endParaRPr lang="en-US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014545"/>
              </p:ext>
            </p:extLst>
          </p:nvPr>
        </p:nvGraphicFramePr>
        <p:xfrm>
          <a:off x="1911577" y="3272228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Thread 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Thread 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Thread 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Thread 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Thread 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Thread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Thread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Thread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Thread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Thread 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Thread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Thread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Thread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Thread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Thread 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Thread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Thread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Thread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Thread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Thread 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20977" y="3281526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Block 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3664896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Block 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20977" y="4045896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Block 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20977" y="4378404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Block 3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70880" y="474773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20977" y="5117068"/>
            <a:ext cx="132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Block 32000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33400" y="6096000"/>
            <a:ext cx="8502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1D array index = (</a:t>
            </a:r>
            <a:r>
              <a:rPr lang="en-US" dirty="0" err="1" smtClean="0"/>
              <a:t>blockIdx.x</a:t>
            </a:r>
            <a:r>
              <a:rPr lang="en-US" dirty="0" smtClean="0"/>
              <a:t> * </a:t>
            </a:r>
            <a:r>
              <a:rPr lang="en-US" dirty="0" err="1" smtClean="0"/>
              <a:t>blockDim.x</a:t>
            </a:r>
            <a:r>
              <a:rPr lang="en-US" dirty="0" smtClean="0"/>
              <a:t>) + </a:t>
            </a:r>
            <a:r>
              <a:rPr lang="en-US" dirty="0" err="1" smtClean="0"/>
              <a:t>threadIdx.x</a:t>
            </a:r>
            <a:r>
              <a:rPr lang="en-US" dirty="0" smtClean="0"/>
              <a:t>	=  0  to  32000*5+4 = 160,004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5594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Arbitrarily Long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limit is 512 threads per block, so there is a failure if the vector is of size N and N/512 &gt; 65535</a:t>
            </a:r>
          </a:p>
          <a:p>
            <a:pPr lvl="1"/>
            <a:r>
              <a:rPr lang="en-US" sz="2400" dirty="0" smtClean="0"/>
              <a:t>N &gt; 65535*512 = 33,553,920 elements</a:t>
            </a:r>
          </a:p>
          <a:p>
            <a:pPr lvl="1"/>
            <a:r>
              <a:rPr lang="en-US" sz="2400" dirty="0" smtClean="0"/>
              <a:t>Pretty big but we could have the capacity for up to 4GB</a:t>
            </a:r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Have to assign range of data values to each thread instead of each thread only operating on one value</a:t>
            </a:r>
          </a:p>
        </p:txBody>
      </p:sp>
    </p:spTree>
    <p:extLst>
      <p:ext uri="{BB962C8B-B14F-4D97-AF65-F5344CB8AC3E}">
        <p14:creationId xmlns:p14="http://schemas.microsoft.com/office/powerpoint/2010/main" val="3387683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>
                <a:ea typeface="新細明體" pitchFamily="16" charset="-120"/>
              </a:rPr>
              <a:t>Some Additional API Features</a:t>
            </a:r>
          </a:p>
        </p:txBody>
      </p:sp>
    </p:spTree>
    <p:extLst>
      <p:ext uri="{BB962C8B-B14F-4D97-AF65-F5344CB8AC3E}">
        <p14:creationId xmlns:p14="http://schemas.microsoft.com/office/powerpoint/2010/main" val="282731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391400" cy="1066800"/>
          </a:xfrm>
        </p:spPr>
        <p:txBody>
          <a:bodyPr>
            <a:normAutofit fontScale="90000"/>
          </a:bodyPr>
          <a:lstStyle/>
          <a:p>
            <a:r>
              <a:rPr lang="en-US" altLang="zh-TW">
                <a:ea typeface="新細明體" pitchFamily="16" charset="-120"/>
              </a:rPr>
              <a:t>Language Extensions:</a:t>
            </a:r>
            <a:br>
              <a:rPr lang="en-US" altLang="zh-TW">
                <a:ea typeface="新細明體" pitchFamily="16" charset="-120"/>
              </a:rPr>
            </a:br>
            <a:r>
              <a:rPr lang="en-US" altLang="zh-TW">
                <a:ea typeface="新細明體" pitchFamily="16" charset="-120"/>
              </a:rPr>
              <a:t>Built-in Variables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/>
            <a:endParaRPr lang="zh-TW" altLang="en-US">
              <a:latin typeface="Courier New" pitchFamily="49" charset="0"/>
              <a:ea typeface="新細明體" pitchFamily="16" charset="-120"/>
            </a:endParaRPr>
          </a:p>
          <a:p>
            <a:pPr marL="457200" indent="-457200"/>
            <a:r>
              <a:rPr lang="en-US" altLang="zh-TW" b="1">
                <a:latin typeface="Courier New" pitchFamily="49" charset="0"/>
                <a:ea typeface="新細明體" pitchFamily="16" charset="-120"/>
              </a:rPr>
              <a:t>dim3 </a:t>
            </a:r>
            <a:r>
              <a:rPr lang="en-US" altLang="zh-TW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gridDim</a:t>
            </a:r>
            <a:r>
              <a:rPr lang="en-US" altLang="zh-TW">
                <a:latin typeface="Courier New" pitchFamily="49" charset="0"/>
                <a:ea typeface="新細明體" pitchFamily="16" charset="-120"/>
              </a:rPr>
              <a:t>;</a:t>
            </a:r>
          </a:p>
          <a:p>
            <a:pPr marL="974725" lvl="1" indent="-403225"/>
            <a:r>
              <a:rPr lang="en-US" altLang="zh-TW">
                <a:ea typeface="新細明體" pitchFamily="16" charset="-120"/>
              </a:rPr>
              <a:t>Dimensions of the grid in blocks (</a:t>
            </a:r>
            <a:r>
              <a:rPr lang="en-US" altLang="zh-TW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gridDim.z</a:t>
            </a:r>
            <a:r>
              <a:rPr lang="en-US" altLang="zh-TW">
                <a:ea typeface="新細明體" pitchFamily="16" charset="-120"/>
              </a:rPr>
              <a:t> unused)</a:t>
            </a:r>
          </a:p>
          <a:p>
            <a:pPr marL="457200" indent="-457200"/>
            <a:r>
              <a:rPr lang="en-US" altLang="zh-TW" b="1">
                <a:latin typeface="Courier New" pitchFamily="49" charset="0"/>
                <a:ea typeface="新細明體" pitchFamily="16" charset="-120"/>
              </a:rPr>
              <a:t>dim3 </a:t>
            </a:r>
            <a:r>
              <a:rPr lang="en-US" altLang="zh-TW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blockDim</a:t>
            </a:r>
            <a:r>
              <a:rPr lang="en-US" altLang="zh-TW">
                <a:latin typeface="Courier New" pitchFamily="49" charset="0"/>
                <a:ea typeface="新細明體" pitchFamily="16" charset="-120"/>
              </a:rPr>
              <a:t>;</a:t>
            </a:r>
          </a:p>
          <a:p>
            <a:pPr marL="974725" lvl="1" indent="-403225"/>
            <a:r>
              <a:rPr lang="en-US" altLang="zh-TW">
                <a:ea typeface="新細明體" pitchFamily="16" charset="-120"/>
              </a:rPr>
              <a:t>Dimensions of the block in threads</a:t>
            </a:r>
          </a:p>
          <a:p>
            <a:pPr marL="457200" indent="-457200"/>
            <a:r>
              <a:rPr lang="en-US" altLang="zh-TW" b="1">
                <a:latin typeface="Courier New" pitchFamily="49" charset="0"/>
                <a:ea typeface="新細明體" pitchFamily="16" charset="-120"/>
              </a:rPr>
              <a:t>dim3 </a:t>
            </a:r>
            <a:r>
              <a:rPr lang="en-US" altLang="zh-TW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blockIdx</a:t>
            </a:r>
            <a:r>
              <a:rPr lang="en-US" altLang="zh-TW">
                <a:latin typeface="Courier New" pitchFamily="49" charset="0"/>
                <a:ea typeface="新細明體" pitchFamily="16" charset="-120"/>
              </a:rPr>
              <a:t>;</a:t>
            </a:r>
          </a:p>
          <a:p>
            <a:pPr marL="974725" lvl="1" indent="-403225"/>
            <a:r>
              <a:rPr lang="en-US" altLang="zh-TW">
                <a:ea typeface="新細明體" pitchFamily="16" charset="-120"/>
              </a:rPr>
              <a:t>Block index within the grid</a:t>
            </a:r>
          </a:p>
          <a:p>
            <a:pPr marL="457200" indent="-457200"/>
            <a:r>
              <a:rPr lang="en-US" altLang="zh-TW" b="1">
                <a:latin typeface="Courier New" pitchFamily="49" charset="0"/>
                <a:ea typeface="新細明體" pitchFamily="16" charset="-120"/>
              </a:rPr>
              <a:t>dim3 </a:t>
            </a:r>
            <a:r>
              <a:rPr lang="en-US" altLang="zh-TW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threadIdx</a:t>
            </a:r>
            <a:r>
              <a:rPr lang="en-US" altLang="zh-TW">
                <a:latin typeface="Courier New" pitchFamily="49" charset="0"/>
                <a:ea typeface="新細明體" pitchFamily="16" charset="-120"/>
              </a:rPr>
              <a:t>;</a:t>
            </a:r>
          </a:p>
          <a:p>
            <a:pPr marL="974725" lvl="1" indent="-403225"/>
            <a:r>
              <a:rPr lang="en-US" altLang="zh-TW">
                <a:ea typeface="新細明體" pitchFamily="16" charset="-120"/>
              </a:rPr>
              <a:t>Thread index within the block</a:t>
            </a:r>
          </a:p>
        </p:txBody>
      </p:sp>
    </p:spTree>
    <p:extLst>
      <p:ext uri="{BB962C8B-B14F-4D97-AF65-F5344CB8AC3E}">
        <p14:creationId xmlns:p14="http://schemas.microsoft.com/office/powerpoint/2010/main" val="19957517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391400" cy="1066800"/>
          </a:xfrm>
        </p:spPr>
        <p:txBody>
          <a:bodyPr>
            <a:normAutofit fontScale="90000"/>
          </a:bodyPr>
          <a:lstStyle/>
          <a:p>
            <a:r>
              <a:rPr lang="en-US" altLang="zh-TW">
                <a:ea typeface="新細明體" pitchFamily="16" charset="-120"/>
              </a:rPr>
              <a:t>Common Runtime Component:</a:t>
            </a:r>
            <a:br>
              <a:rPr lang="en-US" altLang="zh-TW">
                <a:ea typeface="新細明體" pitchFamily="16" charset="-120"/>
              </a:rPr>
            </a:br>
            <a:r>
              <a:rPr lang="en-US" altLang="zh-TW">
                <a:ea typeface="新細明體" pitchFamily="16" charset="-120"/>
              </a:rPr>
              <a:t>Mathematical Functions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19213"/>
            <a:ext cx="8229600" cy="5303837"/>
          </a:xfrm>
        </p:spPr>
        <p:txBody>
          <a:bodyPr/>
          <a:lstStyle/>
          <a:p>
            <a:pPr marL="457200" indent="-457200"/>
            <a:endParaRPr lang="zh-TW" altLang="en-US" sz="800">
              <a:latin typeface="Courier New" pitchFamily="49" charset="0"/>
              <a:ea typeface="新細明體" pitchFamily="16" charset="-120"/>
            </a:endParaRPr>
          </a:p>
          <a:p>
            <a:pPr marL="457200" indent="-457200"/>
            <a:r>
              <a:rPr lang="en-US" altLang="zh-TW" sz="2400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pow</a:t>
            </a:r>
            <a:r>
              <a:rPr lang="en-US" altLang="zh-TW" sz="2400" b="1">
                <a:solidFill>
                  <a:schemeClr val="accent2"/>
                </a:solidFill>
                <a:ea typeface="新細明體" pitchFamily="16" charset="-120"/>
              </a:rPr>
              <a:t>, </a:t>
            </a:r>
            <a:r>
              <a:rPr lang="en-US" altLang="zh-TW" sz="2400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sqrt</a:t>
            </a:r>
            <a:r>
              <a:rPr lang="en-US" altLang="zh-TW" sz="2400" b="1">
                <a:solidFill>
                  <a:schemeClr val="accent2"/>
                </a:solidFill>
                <a:ea typeface="新細明體" pitchFamily="16" charset="-120"/>
              </a:rPr>
              <a:t>, </a:t>
            </a:r>
            <a:r>
              <a:rPr lang="en-US" altLang="zh-TW" sz="2400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cbrt</a:t>
            </a:r>
            <a:r>
              <a:rPr lang="en-US" altLang="zh-TW" sz="2400" b="1">
                <a:solidFill>
                  <a:schemeClr val="accent2"/>
                </a:solidFill>
                <a:ea typeface="新細明體" pitchFamily="16" charset="-120"/>
              </a:rPr>
              <a:t>, </a:t>
            </a:r>
            <a:r>
              <a:rPr lang="en-US" altLang="zh-TW" sz="2400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hypot</a:t>
            </a:r>
          </a:p>
          <a:p>
            <a:pPr marL="457200" indent="-457200"/>
            <a:r>
              <a:rPr lang="en-US" altLang="zh-TW" sz="2400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exp</a:t>
            </a:r>
            <a:r>
              <a:rPr lang="en-US" altLang="zh-TW" sz="2400" b="1">
                <a:solidFill>
                  <a:schemeClr val="accent2"/>
                </a:solidFill>
                <a:ea typeface="新細明體" pitchFamily="16" charset="-120"/>
              </a:rPr>
              <a:t>, </a:t>
            </a:r>
            <a:r>
              <a:rPr lang="en-US" altLang="zh-TW" sz="2400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exp2</a:t>
            </a:r>
            <a:r>
              <a:rPr lang="en-US" altLang="zh-TW" sz="2400" b="1">
                <a:solidFill>
                  <a:schemeClr val="accent2"/>
                </a:solidFill>
                <a:ea typeface="新細明體" pitchFamily="16" charset="-120"/>
              </a:rPr>
              <a:t>, </a:t>
            </a:r>
            <a:r>
              <a:rPr lang="en-US" altLang="zh-TW" sz="2400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expm1</a:t>
            </a:r>
          </a:p>
          <a:p>
            <a:pPr marL="457200" indent="-457200"/>
            <a:r>
              <a:rPr lang="en-US" altLang="zh-TW" sz="2400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log</a:t>
            </a:r>
            <a:r>
              <a:rPr lang="en-US" altLang="zh-TW" sz="2400" b="1">
                <a:solidFill>
                  <a:schemeClr val="accent2"/>
                </a:solidFill>
                <a:ea typeface="新細明體" pitchFamily="16" charset="-120"/>
              </a:rPr>
              <a:t>, </a:t>
            </a:r>
            <a:r>
              <a:rPr lang="en-US" altLang="zh-TW" sz="2400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log2</a:t>
            </a:r>
            <a:r>
              <a:rPr lang="en-US" altLang="zh-TW" sz="2400" b="1">
                <a:solidFill>
                  <a:schemeClr val="accent2"/>
                </a:solidFill>
                <a:ea typeface="新細明體" pitchFamily="16" charset="-120"/>
              </a:rPr>
              <a:t>, </a:t>
            </a:r>
            <a:r>
              <a:rPr lang="en-US" altLang="zh-TW" sz="2400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log10</a:t>
            </a:r>
            <a:r>
              <a:rPr lang="en-US" altLang="zh-TW" sz="2400" b="1">
                <a:solidFill>
                  <a:schemeClr val="accent2"/>
                </a:solidFill>
                <a:ea typeface="新細明體" pitchFamily="16" charset="-120"/>
              </a:rPr>
              <a:t>, </a:t>
            </a:r>
            <a:r>
              <a:rPr lang="en-US" altLang="zh-TW" sz="2400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log1p</a:t>
            </a:r>
          </a:p>
          <a:p>
            <a:pPr marL="457200" indent="-457200"/>
            <a:r>
              <a:rPr lang="en-US" altLang="zh-TW" sz="2400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sin</a:t>
            </a:r>
            <a:r>
              <a:rPr lang="en-US" altLang="zh-TW" sz="2400" b="1">
                <a:solidFill>
                  <a:schemeClr val="accent2"/>
                </a:solidFill>
                <a:ea typeface="新細明體" pitchFamily="16" charset="-120"/>
              </a:rPr>
              <a:t>, </a:t>
            </a:r>
            <a:r>
              <a:rPr lang="en-US" altLang="zh-TW" sz="2400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cos</a:t>
            </a:r>
            <a:r>
              <a:rPr lang="en-US" altLang="zh-TW" sz="2400" b="1">
                <a:solidFill>
                  <a:schemeClr val="accent2"/>
                </a:solidFill>
                <a:ea typeface="新細明體" pitchFamily="16" charset="-120"/>
              </a:rPr>
              <a:t>, </a:t>
            </a:r>
            <a:r>
              <a:rPr lang="en-US" altLang="zh-TW" sz="2400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tan</a:t>
            </a:r>
            <a:r>
              <a:rPr lang="pt-BR" sz="2400" b="1">
                <a:solidFill>
                  <a:schemeClr val="accent2"/>
                </a:solidFill>
              </a:rPr>
              <a:t>, </a:t>
            </a:r>
            <a:r>
              <a:rPr lang="pt-BR" sz="2400" b="1">
                <a:solidFill>
                  <a:schemeClr val="accent2"/>
                </a:solidFill>
                <a:latin typeface="Courier New" pitchFamily="49" charset="0"/>
              </a:rPr>
              <a:t>asin</a:t>
            </a:r>
            <a:r>
              <a:rPr lang="pt-BR" sz="2400" b="1">
                <a:solidFill>
                  <a:schemeClr val="accent2"/>
                </a:solidFill>
              </a:rPr>
              <a:t>, </a:t>
            </a:r>
            <a:r>
              <a:rPr lang="pt-BR" sz="2400" b="1">
                <a:solidFill>
                  <a:schemeClr val="accent2"/>
                </a:solidFill>
                <a:latin typeface="Courier New" pitchFamily="49" charset="0"/>
              </a:rPr>
              <a:t>acos</a:t>
            </a:r>
            <a:r>
              <a:rPr lang="pt-BR" sz="2400" b="1">
                <a:solidFill>
                  <a:schemeClr val="accent2"/>
                </a:solidFill>
              </a:rPr>
              <a:t>, </a:t>
            </a:r>
            <a:r>
              <a:rPr lang="pt-BR" sz="2400" b="1">
                <a:solidFill>
                  <a:schemeClr val="accent2"/>
                </a:solidFill>
                <a:latin typeface="Courier New" pitchFamily="49" charset="0"/>
              </a:rPr>
              <a:t>atan</a:t>
            </a:r>
            <a:r>
              <a:rPr lang="pt-BR" sz="2400" b="1">
                <a:solidFill>
                  <a:schemeClr val="accent2"/>
                </a:solidFill>
              </a:rPr>
              <a:t>, </a:t>
            </a:r>
            <a:r>
              <a:rPr lang="pt-BR" sz="2400" b="1">
                <a:solidFill>
                  <a:schemeClr val="accent2"/>
                </a:solidFill>
                <a:latin typeface="Courier New" pitchFamily="49" charset="0"/>
              </a:rPr>
              <a:t>atan2</a:t>
            </a:r>
            <a:endParaRPr lang="en-US" altLang="zh-TW" sz="2400" b="1">
              <a:solidFill>
                <a:schemeClr val="accent2"/>
              </a:solidFill>
              <a:latin typeface="Courier New" pitchFamily="49" charset="0"/>
              <a:ea typeface="新細明體" pitchFamily="16" charset="-120"/>
            </a:endParaRPr>
          </a:p>
          <a:p>
            <a:pPr marL="457200" indent="-457200"/>
            <a:r>
              <a:rPr lang="en-US" altLang="zh-TW" sz="2400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sinh</a:t>
            </a:r>
            <a:r>
              <a:rPr lang="en-US" altLang="zh-TW" sz="2400" b="1">
                <a:solidFill>
                  <a:schemeClr val="accent2"/>
                </a:solidFill>
                <a:ea typeface="新細明體" pitchFamily="16" charset="-120"/>
              </a:rPr>
              <a:t>, </a:t>
            </a:r>
            <a:r>
              <a:rPr lang="pt-BR" sz="2400" b="1">
                <a:solidFill>
                  <a:schemeClr val="accent2"/>
                </a:solidFill>
                <a:latin typeface="Courier New" pitchFamily="49" charset="0"/>
              </a:rPr>
              <a:t>cosh</a:t>
            </a:r>
            <a:r>
              <a:rPr lang="pt-BR" sz="2400" b="1">
                <a:solidFill>
                  <a:schemeClr val="accent2"/>
                </a:solidFill>
              </a:rPr>
              <a:t>, </a:t>
            </a:r>
            <a:r>
              <a:rPr lang="pt-BR" sz="2400" b="1">
                <a:solidFill>
                  <a:schemeClr val="accent2"/>
                </a:solidFill>
                <a:latin typeface="Courier New" pitchFamily="49" charset="0"/>
              </a:rPr>
              <a:t>tanh</a:t>
            </a:r>
            <a:r>
              <a:rPr lang="pt-BR" sz="2400" b="1">
                <a:solidFill>
                  <a:schemeClr val="accent2"/>
                </a:solidFill>
              </a:rPr>
              <a:t>, </a:t>
            </a:r>
            <a:r>
              <a:rPr lang="en-US" altLang="zh-TW" sz="2400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asinh</a:t>
            </a:r>
            <a:r>
              <a:rPr lang="en-US" altLang="zh-TW" sz="2400" b="1">
                <a:solidFill>
                  <a:schemeClr val="accent2"/>
                </a:solidFill>
                <a:ea typeface="新細明體" pitchFamily="16" charset="-120"/>
              </a:rPr>
              <a:t>, </a:t>
            </a:r>
            <a:r>
              <a:rPr lang="en-US" altLang="zh-TW" sz="2400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a</a:t>
            </a:r>
            <a:r>
              <a:rPr lang="pt-BR" sz="2400" b="1">
                <a:solidFill>
                  <a:schemeClr val="accent2"/>
                </a:solidFill>
                <a:latin typeface="Courier New" pitchFamily="49" charset="0"/>
              </a:rPr>
              <a:t>cosh</a:t>
            </a:r>
            <a:r>
              <a:rPr lang="pt-BR" sz="2400" b="1">
                <a:solidFill>
                  <a:schemeClr val="accent2"/>
                </a:solidFill>
              </a:rPr>
              <a:t>, </a:t>
            </a:r>
            <a:r>
              <a:rPr lang="pt-BR" sz="2400" b="1">
                <a:solidFill>
                  <a:schemeClr val="accent2"/>
                </a:solidFill>
                <a:latin typeface="Courier New" pitchFamily="49" charset="0"/>
              </a:rPr>
              <a:t>atanh</a:t>
            </a:r>
          </a:p>
          <a:p>
            <a:pPr marL="457200" indent="-457200"/>
            <a:r>
              <a:rPr lang="en-US" altLang="zh-TW" sz="2400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ceil</a:t>
            </a:r>
            <a:r>
              <a:rPr lang="en-US" altLang="zh-TW" sz="2400" b="1">
                <a:solidFill>
                  <a:schemeClr val="accent2"/>
                </a:solidFill>
                <a:ea typeface="新細明體" pitchFamily="16" charset="-120"/>
              </a:rPr>
              <a:t>, </a:t>
            </a:r>
            <a:r>
              <a:rPr lang="en-US" altLang="zh-TW" sz="2400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floor</a:t>
            </a:r>
            <a:r>
              <a:rPr lang="en-US" altLang="zh-TW" sz="2400" b="1">
                <a:solidFill>
                  <a:schemeClr val="accent2"/>
                </a:solidFill>
                <a:ea typeface="新細明體" pitchFamily="16" charset="-120"/>
              </a:rPr>
              <a:t>, </a:t>
            </a:r>
            <a:r>
              <a:rPr lang="en-US" altLang="zh-TW" sz="2400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trunc</a:t>
            </a:r>
            <a:r>
              <a:rPr lang="en-US" altLang="zh-TW" sz="2400" b="1">
                <a:solidFill>
                  <a:schemeClr val="accent2"/>
                </a:solidFill>
                <a:ea typeface="新細明體" pitchFamily="16" charset="-120"/>
              </a:rPr>
              <a:t>, </a:t>
            </a:r>
            <a:r>
              <a:rPr lang="en-US" altLang="zh-TW" sz="2400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round</a:t>
            </a:r>
          </a:p>
          <a:p>
            <a:pPr marL="457200" indent="-457200"/>
            <a:r>
              <a:rPr lang="en-US" altLang="zh-TW" sz="2400">
                <a:ea typeface="新細明體" pitchFamily="16" charset="-120"/>
              </a:rPr>
              <a:t>Etc.</a:t>
            </a:r>
          </a:p>
          <a:p>
            <a:pPr marL="974725" lvl="1" indent="-403225"/>
            <a:r>
              <a:rPr lang="en-US" altLang="zh-TW">
                <a:ea typeface="新細明體" pitchFamily="16" charset="-120"/>
              </a:rPr>
              <a:t>When executed on the host, a given function uses the C runtime implementation if available</a:t>
            </a:r>
          </a:p>
          <a:p>
            <a:pPr marL="974725" lvl="1" indent="-403225"/>
            <a:r>
              <a:rPr lang="en-US" altLang="zh-TW">
                <a:ea typeface="新細明體" pitchFamily="16" charset="-120"/>
              </a:rPr>
              <a:t>These functions are only supported for scalar types, not vector types</a:t>
            </a:r>
          </a:p>
        </p:txBody>
      </p:sp>
    </p:spTree>
    <p:extLst>
      <p:ext uri="{BB962C8B-B14F-4D97-AF65-F5344CB8AC3E}">
        <p14:creationId xmlns:p14="http://schemas.microsoft.com/office/powerpoint/2010/main" val="19540111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A161EC-C58C-407B-9F8A-64731B341A68}" type="slidenum">
              <a:rPr lang="zh-TW" altLang="en-US"/>
              <a:pPr/>
              <a:t>2</a:t>
            </a:fld>
            <a:endParaRPr lang="en-US" altLang="zh-TW"/>
          </a:p>
        </p:txBody>
      </p:sp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0813"/>
            <a:ext cx="7391400" cy="1312862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normAutofit fontScale="90000"/>
          </a:bodyPr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Debugging Using the</a:t>
            </a:r>
            <a:br>
              <a:rPr lang="en-US" dirty="0"/>
            </a:br>
            <a:r>
              <a:rPr lang="en-US" dirty="0"/>
              <a:t>Device Emulation Mode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11300"/>
            <a:ext cx="8229600" cy="504983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normAutofit lnSpcReduction="10000"/>
          </a:bodyPr>
          <a:lstStyle/>
          <a:p>
            <a:pPr marL="457200" indent="-457200" defTabSz="449263">
              <a:lnSpc>
                <a:spcPct val="90000"/>
              </a:lnSpc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en-US" dirty="0"/>
              <a:t>An executable compiled in </a:t>
            </a:r>
            <a:r>
              <a:rPr lang="en-US" dirty="0">
                <a:solidFill>
                  <a:srgbClr val="3333CC"/>
                </a:solidFill>
              </a:rPr>
              <a:t>device emulation mode</a:t>
            </a:r>
            <a:r>
              <a:rPr lang="en-US" dirty="0"/>
              <a:t> (</a:t>
            </a:r>
            <a:r>
              <a:rPr lang="en-US" b="1" dirty="0" err="1">
                <a:latin typeface="Courier New" pitchFamily="49" charset="0"/>
              </a:rPr>
              <a:t>nvcc</a:t>
            </a:r>
            <a:r>
              <a:rPr lang="en-US" b="1" dirty="0">
                <a:latin typeface="Courier New" pitchFamily="49" charset="0"/>
              </a:rPr>
              <a:t> -</a:t>
            </a:r>
            <a:r>
              <a:rPr lang="en-US" b="1" dirty="0" err="1">
                <a:latin typeface="Courier New" pitchFamily="49" charset="0"/>
              </a:rPr>
              <a:t>deviceemu</a:t>
            </a:r>
            <a:r>
              <a:rPr lang="en-US" dirty="0"/>
              <a:t>) runs completely on the host using the CUDA runtime</a:t>
            </a:r>
          </a:p>
          <a:p>
            <a:pPr marL="973138" lvl="1" indent="-401638" defTabSz="449263">
              <a:lnSpc>
                <a:spcPct val="90000"/>
              </a:lnSpc>
              <a:spcBef>
                <a:spcPts val="500"/>
              </a:spcBef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en-US" sz="2000" dirty="0"/>
              <a:t>No need of any device and CUDA driver</a:t>
            </a:r>
          </a:p>
          <a:p>
            <a:pPr marL="973138" lvl="1" indent="-401638" defTabSz="449263">
              <a:lnSpc>
                <a:spcPct val="90000"/>
              </a:lnSpc>
              <a:spcBef>
                <a:spcPts val="500"/>
              </a:spcBef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en-US" sz="2000" dirty="0"/>
              <a:t>Each device thread is emulated with a host thread</a:t>
            </a:r>
          </a:p>
          <a:p>
            <a:pPr marL="973138" lvl="1" indent="-401638" defTabSz="449263">
              <a:lnSpc>
                <a:spcPct val="90000"/>
              </a:lnSpc>
              <a:spcBef>
                <a:spcPts val="500"/>
              </a:spcBef>
              <a:buFontTx/>
              <a:buNone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endParaRPr lang="en-US" sz="2000" dirty="0"/>
          </a:p>
          <a:p>
            <a:pPr marL="457200" indent="-457200" defTabSz="449263">
              <a:lnSpc>
                <a:spcPct val="90000"/>
              </a:lnSpc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en-US" dirty="0"/>
              <a:t>Running in device emulation mode, one can:</a:t>
            </a:r>
          </a:p>
          <a:p>
            <a:pPr marL="973138" lvl="1" indent="-401638" defTabSz="449263">
              <a:lnSpc>
                <a:spcPct val="90000"/>
              </a:lnSpc>
              <a:spcBef>
                <a:spcPts val="500"/>
              </a:spcBef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en-US" sz="2000" dirty="0"/>
              <a:t>Use host native debug support (breakpoints, inspection, etc.)</a:t>
            </a:r>
            <a:r>
              <a:rPr lang="ar-SA" sz="2000" dirty="0" smtClean="0">
                <a:cs typeface="Arial" charset="0"/>
              </a:rPr>
              <a:t>‏</a:t>
            </a:r>
            <a:endParaRPr lang="en-US" sz="2000" dirty="0" smtClean="0">
              <a:cs typeface="Arial" charset="0"/>
            </a:endParaRPr>
          </a:p>
          <a:p>
            <a:pPr marL="1373188" lvl="2" indent="-401638" defTabSz="449263">
              <a:lnSpc>
                <a:spcPct val="90000"/>
              </a:lnSpc>
              <a:spcBef>
                <a:spcPts val="500"/>
              </a:spcBef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en-US" sz="1600" dirty="0" smtClean="0">
                <a:cs typeface="Arial" charset="0"/>
              </a:rPr>
              <a:t>Compile with –g –G              debug with:  </a:t>
            </a:r>
            <a:r>
              <a:rPr lang="en-US" sz="1600" dirty="0" err="1" smtClean="0">
                <a:cs typeface="Arial" charset="0"/>
              </a:rPr>
              <a:t>cuda-gdb</a:t>
            </a:r>
            <a:r>
              <a:rPr lang="en-US" sz="1600" dirty="0" smtClean="0">
                <a:cs typeface="Arial" charset="0"/>
              </a:rPr>
              <a:t> &lt;program name&gt;</a:t>
            </a:r>
            <a:endParaRPr lang="en-US" sz="1600" dirty="0"/>
          </a:p>
          <a:p>
            <a:pPr marL="973138" lvl="1" indent="-401638" defTabSz="449263">
              <a:lnSpc>
                <a:spcPct val="90000"/>
              </a:lnSpc>
              <a:spcBef>
                <a:spcPts val="500"/>
              </a:spcBef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en-US" sz="2000" dirty="0"/>
              <a:t>Access any device-specific data from host code and vice-versa</a:t>
            </a:r>
          </a:p>
          <a:p>
            <a:pPr marL="973138" lvl="1" indent="-401638" defTabSz="449263">
              <a:lnSpc>
                <a:spcPct val="90000"/>
              </a:lnSpc>
              <a:spcBef>
                <a:spcPts val="500"/>
              </a:spcBef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en-US" sz="2000" dirty="0"/>
              <a:t>Call any host function from device code (e.g. </a:t>
            </a:r>
            <a:r>
              <a:rPr lang="en-US" sz="2000" b="1" dirty="0" err="1">
                <a:solidFill>
                  <a:srgbClr val="3333CC"/>
                </a:solidFill>
                <a:latin typeface="Courier New" pitchFamily="49" charset="0"/>
              </a:rPr>
              <a:t>printf</a:t>
            </a:r>
            <a:r>
              <a:rPr lang="en-US" sz="2000" dirty="0"/>
              <a:t>) and vice-versa</a:t>
            </a:r>
          </a:p>
          <a:p>
            <a:pPr marL="973138" lvl="1" indent="-401638" defTabSz="449263">
              <a:lnSpc>
                <a:spcPct val="90000"/>
              </a:lnSpc>
              <a:spcBef>
                <a:spcPts val="500"/>
              </a:spcBef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en-US" sz="2000" dirty="0"/>
              <a:t>Detect deadlock situations caused by improper usage of </a:t>
            </a:r>
            <a:r>
              <a:rPr lang="en-US" sz="2000" b="1" dirty="0">
                <a:solidFill>
                  <a:srgbClr val="3333CC"/>
                </a:solidFill>
                <a:latin typeface="Courier New" pitchFamily="49" charset="0"/>
              </a:rPr>
              <a:t>__</a:t>
            </a:r>
            <a:r>
              <a:rPr lang="en-US" sz="2000" b="1" dirty="0" err="1">
                <a:solidFill>
                  <a:srgbClr val="3333CC"/>
                </a:solidFill>
                <a:latin typeface="Courier New" pitchFamily="49" charset="0"/>
              </a:rPr>
              <a:t>syncthreads</a:t>
            </a:r>
            <a:endParaRPr lang="en-US" sz="2000" b="1" dirty="0">
              <a:solidFill>
                <a:srgbClr val="3333CC"/>
              </a:solidFill>
              <a:latin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33800" y="2133600"/>
            <a:ext cx="3657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X</a:t>
            </a:r>
            <a:endParaRPr lang="en-US" sz="96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452801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391400" cy="1066800"/>
          </a:xfrm>
        </p:spPr>
        <p:txBody>
          <a:bodyPr>
            <a:normAutofit fontScale="90000"/>
          </a:bodyPr>
          <a:lstStyle/>
          <a:p>
            <a:r>
              <a:rPr lang="en-US" altLang="zh-TW">
                <a:ea typeface="新細明體" pitchFamily="16" charset="-120"/>
              </a:rPr>
              <a:t>Device Runtime Component:</a:t>
            </a:r>
            <a:br>
              <a:rPr lang="en-US" altLang="zh-TW">
                <a:ea typeface="新細明體" pitchFamily="16" charset="-120"/>
              </a:rPr>
            </a:br>
            <a:r>
              <a:rPr lang="en-US" altLang="zh-TW">
                <a:ea typeface="新細明體" pitchFamily="16" charset="-120"/>
              </a:rPr>
              <a:t>Mathematical Functions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US" altLang="zh-TW">
                <a:ea typeface="新細明體" pitchFamily="16" charset="-120"/>
              </a:rPr>
              <a:t>Some mathematical functions (e.g. </a:t>
            </a:r>
            <a:r>
              <a:rPr lang="en-US" altLang="zh-TW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sin(x)</a:t>
            </a:r>
            <a:r>
              <a:rPr lang="en-US" altLang="zh-TW">
                <a:ea typeface="新細明體" pitchFamily="16" charset="-120"/>
              </a:rPr>
              <a:t>) have a less accurate, but faster device-only version (e.g. </a:t>
            </a:r>
            <a:r>
              <a:rPr lang="en-US" altLang="zh-TW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__sin(x)</a:t>
            </a:r>
            <a:r>
              <a:rPr lang="en-US" altLang="zh-TW">
                <a:ea typeface="新細明體" pitchFamily="16" charset="-120"/>
              </a:rPr>
              <a:t>)</a:t>
            </a:r>
          </a:p>
          <a:p>
            <a:pPr marL="974725" lvl="1" indent="-403225"/>
            <a:r>
              <a:rPr lang="en-US" altLang="zh-TW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__pow</a:t>
            </a:r>
          </a:p>
          <a:p>
            <a:pPr marL="974725" lvl="1" indent="-403225"/>
            <a:r>
              <a:rPr lang="en-US" altLang="zh-TW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__log</a:t>
            </a:r>
            <a:r>
              <a:rPr lang="en-US" altLang="zh-TW" b="1">
                <a:ea typeface="新細明體" pitchFamily="16" charset="-120"/>
              </a:rPr>
              <a:t>,</a:t>
            </a:r>
            <a:r>
              <a:rPr lang="en-US" altLang="zh-TW" b="1">
                <a:solidFill>
                  <a:schemeClr val="accent2"/>
                </a:solidFill>
                <a:ea typeface="新細明體" pitchFamily="16" charset="-120"/>
              </a:rPr>
              <a:t> </a:t>
            </a:r>
            <a:r>
              <a:rPr lang="en-US" altLang="zh-TW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__log2</a:t>
            </a:r>
            <a:r>
              <a:rPr lang="en-US" altLang="zh-TW" b="1">
                <a:ea typeface="新細明體" pitchFamily="16" charset="-120"/>
              </a:rPr>
              <a:t>,</a:t>
            </a:r>
            <a:r>
              <a:rPr lang="en-US" altLang="zh-TW" b="1">
                <a:solidFill>
                  <a:schemeClr val="accent2"/>
                </a:solidFill>
                <a:ea typeface="新細明體" pitchFamily="16" charset="-120"/>
              </a:rPr>
              <a:t> </a:t>
            </a:r>
            <a:r>
              <a:rPr lang="en-US" altLang="zh-TW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__log10</a:t>
            </a:r>
            <a:endParaRPr lang="en-US" altLang="zh-TW" b="1">
              <a:solidFill>
                <a:schemeClr val="accent2"/>
              </a:solidFill>
              <a:ea typeface="新細明體" pitchFamily="16" charset="-120"/>
            </a:endParaRPr>
          </a:p>
          <a:p>
            <a:pPr marL="974725" lvl="1" indent="-403225"/>
            <a:r>
              <a:rPr lang="en-US" altLang="zh-TW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__exp</a:t>
            </a:r>
            <a:endParaRPr lang="en-US" altLang="zh-TW" b="1">
              <a:solidFill>
                <a:schemeClr val="accent2"/>
              </a:solidFill>
              <a:ea typeface="新細明體" pitchFamily="16" charset="-120"/>
            </a:endParaRPr>
          </a:p>
          <a:p>
            <a:pPr marL="974725" lvl="1" indent="-403225"/>
            <a:r>
              <a:rPr lang="en-US" altLang="zh-TW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__sin</a:t>
            </a:r>
            <a:r>
              <a:rPr lang="en-US" altLang="zh-TW" b="1">
                <a:ea typeface="新細明體" pitchFamily="16" charset="-120"/>
              </a:rPr>
              <a:t>,</a:t>
            </a:r>
            <a:r>
              <a:rPr lang="en-US" altLang="zh-TW" b="1">
                <a:solidFill>
                  <a:schemeClr val="accent2"/>
                </a:solidFill>
                <a:ea typeface="新細明體" pitchFamily="16" charset="-120"/>
              </a:rPr>
              <a:t> </a:t>
            </a:r>
            <a:r>
              <a:rPr lang="en-US" altLang="zh-TW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__cos</a:t>
            </a:r>
            <a:r>
              <a:rPr lang="en-US" altLang="zh-TW" b="1">
                <a:ea typeface="新細明體" pitchFamily="16" charset="-120"/>
              </a:rPr>
              <a:t>,</a:t>
            </a:r>
            <a:r>
              <a:rPr lang="en-US" altLang="zh-TW" b="1">
                <a:solidFill>
                  <a:schemeClr val="accent2"/>
                </a:solidFill>
                <a:ea typeface="新細明體" pitchFamily="16" charset="-120"/>
              </a:rPr>
              <a:t> </a:t>
            </a:r>
            <a:r>
              <a:rPr lang="en-US" altLang="zh-TW" b="1">
                <a:solidFill>
                  <a:schemeClr val="accent2"/>
                </a:solidFill>
                <a:latin typeface="Courier New" pitchFamily="49" charset="0"/>
                <a:ea typeface="新細明體" pitchFamily="16" charset="-120"/>
              </a:rPr>
              <a:t>__tan</a:t>
            </a:r>
          </a:p>
        </p:txBody>
      </p:sp>
    </p:spTree>
    <p:extLst>
      <p:ext uri="{BB962C8B-B14F-4D97-AF65-F5344CB8AC3E}">
        <p14:creationId xmlns:p14="http://schemas.microsoft.com/office/powerpoint/2010/main" val="14467317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1143000"/>
          </a:xfrm>
        </p:spPr>
        <p:txBody>
          <a:bodyPr/>
          <a:lstStyle/>
          <a:p>
            <a:r>
              <a:rPr lang="en-US" altLang="zh-TW">
                <a:ea typeface="新細明體" pitchFamily="16" charset="-120"/>
              </a:rPr>
              <a:t>Host Runtime Component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610600" cy="4572000"/>
          </a:xfrm>
        </p:spPr>
        <p:txBody>
          <a:bodyPr>
            <a:normAutofit fontScale="92500" lnSpcReduction="20000"/>
          </a:bodyPr>
          <a:lstStyle/>
          <a:p>
            <a:pPr marL="457200" indent="-457200"/>
            <a:r>
              <a:rPr lang="en-US" altLang="zh-TW">
                <a:ea typeface="新細明體" pitchFamily="16" charset="-120"/>
              </a:rPr>
              <a:t>Provides functions to deal with:</a:t>
            </a:r>
          </a:p>
          <a:p>
            <a:pPr marL="974725" lvl="1" indent="-403225"/>
            <a:r>
              <a:rPr lang="en-US" altLang="zh-TW">
                <a:solidFill>
                  <a:schemeClr val="accent2"/>
                </a:solidFill>
                <a:ea typeface="新細明體" pitchFamily="16" charset="-120"/>
              </a:rPr>
              <a:t>Device</a:t>
            </a:r>
            <a:r>
              <a:rPr lang="en-US" altLang="zh-TW">
                <a:ea typeface="新細明體" pitchFamily="16" charset="-120"/>
              </a:rPr>
              <a:t> management (including multi-device systems)</a:t>
            </a:r>
          </a:p>
          <a:p>
            <a:pPr marL="974725" lvl="1" indent="-403225"/>
            <a:r>
              <a:rPr lang="en-US" altLang="zh-TW">
                <a:solidFill>
                  <a:schemeClr val="accent2"/>
                </a:solidFill>
                <a:ea typeface="新細明體" pitchFamily="16" charset="-120"/>
              </a:rPr>
              <a:t>Memory</a:t>
            </a:r>
            <a:r>
              <a:rPr lang="en-US" altLang="zh-TW">
                <a:ea typeface="新細明體" pitchFamily="16" charset="-120"/>
              </a:rPr>
              <a:t> management</a:t>
            </a:r>
          </a:p>
          <a:p>
            <a:pPr marL="974725" lvl="1" indent="-403225"/>
            <a:r>
              <a:rPr lang="en-US" altLang="zh-TW">
                <a:solidFill>
                  <a:schemeClr val="accent2"/>
                </a:solidFill>
                <a:ea typeface="新細明體" pitchFamily="16" charset="-120"/>
              </a:rPr>
              <a:t>Error</a:t>
            </a:r>
            <a:r>
              <a:rPr lang="en-US" altLang="zh-TW">
                <a:ea typeface="新細明體" pitchFamily="16" charset="-120"/>
              </a:rPr>
              <a:t> handling</a:t>
            </a:r>
          </a:p>
          <a:p>
            <a:pPr marL="457200" indent="-457200"/>
            <a:endParaRPr lang="en-US" altLang="zh-TW">
              <a:ea typeface="新細明體" pitchFamily="16" charset="-120"/>
            </a:endParaRPr>
          </a:p>
          <a:p>
            <a:pPr marL="457200" indent="-457200"/>
            <a:r>
              <a:rPr lang="en-US" altLang="zh-TW">
                <a:ea typeface="新細明體" pitchFamily="16" charset="-120"/>
              </a:rPr>
              <a:t>Initializes the first time a runtime function is called</a:t>
            </a:r>
          </a:p>
          <a:p>
            <a:pPr marL="457200" indent="-457200"/>
            <a:endParaRPr lang="en-US" altLang="zh-TW">
              <a:ea typeface="新細明體" pitchFamily="16" charset="-120"/>
            </a:endParaRPr>
          </a:p>
          <a:p>
            <a:pPr marL="457200" indent="-457200"/>
            <a:r>
              <a:rPr lang="en-US" altLang="zh-TW">
                <a:ea typeface="新細明體" pitchFamily="16" charset="-120"/>
              </a:rPr>
              <a:t>A host thread can invoke device code on only one device</a:t>
            </a:r>
          </a:p>
          <a:p>
            <a:pPr marL="974725" lvl="1" indent="-403225"/>
            <a:r>
              <a:rPr lang="en-US" altLang="zh-TW">
                <a:ea typeface="新細明體" pitchFamily="16" charset="-120"/>
              </a:rPr>
              <a:t>Multiple host threads required to run on multiple devices</a:t>
            </a:r>
          </a:p>
          <a:p>
            <a:pPr marL="457200" indent="-457200">
              <a:buFontTx/>
              <a:buNone/>
            </a:pPr>
            <a:endParaRPr lang="en-US" altLang="zh-TW">
              <a:ea typeface="新細明體" pitchFamily="1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82058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391400" cy="1066800"/>
          </a:xfrm>
        </p:spPr>
        <p:txBody>
          <a:bodyPr>
            <a:normAutofit fontScale="90000"/>
          </a:bodyPr>
          <a:lstStyle/>
          <a:p>
            <a:r>
              <a:rPr lang="en-US" altLang="zh-TW">
                <a:ea typeface="新細明體" pitchFamily="16" charset="-120"/>
              </a:rPr>
              <a:t>Device Runtime Component:</a:t>
            </a:r>
            <a:br>
              <a:rPr lang="en-US" altLang="zh-TW">
                <a:ea typeface="新細明體" pitchFamily="16" charset="-120"/>
              </a:rPr>
            </a:br>
            <a:r>
              <a:rPr lang="en-US" altLang="zh-TW">
                <a:ea typeface="新細明體" pitchFamily="16" charset="-120"/>
              </a:rPr>
              <a:t>Synchronization Function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305800" cy="4572000"/>
          </a:xfrm>
        </p:spPr>
        <p:txBody>
          <a:bodyPr>
            <a:normAutofit lnSpcReduction="10000"/>
          </a:bodyPr>
          <a:lstStyle/>
          <a:p>
            <a:pPr marL="457200" indent="-457200"/>
            <a:r>
              <a:rPr lang="en-US" altLang="zh-TW" b="1">
                <a:latin typeface="Courier New" pitchFamily="49" charset="0"/>
                <a:ea typeface="新細明體" pitchFamily="16" charset="-120"/>
              </a:rPr>
              <a:t>void __syncthreads();</a:t>
            </a:r>
          </a:p>
          <a:p>
            <a:pPr marL="457200" indent="-457200"/>
            <a:r>
              <a:rPr lang="en-US" altLang="zh-TW">
                <a:solidFill>
                  <a:schemeClr val="accent2"/>
                </a:solidFill>
                <a:ea typeface="新細明體" pitchFamily="16" charset="-120"/>
              </a:rPr>
              <a:t>Synchronizes all threads in a block</a:t>
            </a:r>
            <a:endParaRPr lang="en-US" altLang="zh-TW">
              <a:ea typeface="新細明體" pitchFamily="16" charset="-120"/>
            </a:endParaRPr>
          </a:p>
          <a:p>
            <a:pPr marL="457200" indent="-457200"/>
            <a:r>
              <a:rPr lang="en-US" altLang="zh-TW">
                <a:ea typeface="新細明體" pitchFamily="16" charset="-120"/>
              </a:rPr>
              <a:t>Once all threads have reached this point, execution resumes normally</a:t>
            </a:r>
          </a:p>
          <a:p>
            <a:pPr marL="457200" indent="-457200"/>
            <a:r>
              <a:rPr lang="en-US" altLang="zh-TW">
                <a:ea typeface="新細明體" pitchFamily="16" charset="-120"/>
              </a:rPr>
              <a:t>Used to avoid RAW / WAR / WAW hazards when accessing shared or global memory</a:t>
            </a:r>
          </a:p>
          <a:p>
            <a:pPr marL="457200" indent="-457200"/>
            <a:r>
              <a:rPr lang="en-US" altLang="zh-TW">
                <a:ea typeface="新細明體" pitchFamily="16" charset="-120"/>
              </a:rPr>
              <a:t>Allowed in conditional constructs only if the conditional is uniform across the entire thread block</a:t>
            </a:r>
          </a:p>
        </p:txBody>
      </p:sp>
    </p:spTree>
    <p:extLst>
      <p:ext uri="{BB962C8B-B14F-4D97-AF65-F5344CB8AC3E}">
        <p14:creationId xmlns:p14="http://schemas.microsoft.com/office/powerpoint/2010/main" val="17451163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A870D1-F901-4CB6-B308-CE52BE1DE618}" type="slidenum">
              <a:rPr lang="zh-TW" altLang="en-US"/>
              <a:pPr/>
              <a:t>3</a:t>
            </a:fld>
            <a:endParaRPr lang="en-US" altLang="zh-TW"/>
          </a:p>
        </p:txBody>
      </p:sp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307388" cy="114458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Device Emulation Mode Pitfalls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19213"/>
            <a:ext cx="8458200" cy="5360987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457200" indent="-457200" defTabSz="449263">
              <a:lnSpc>
                <a:spcPct val="90000"/>
              </a:lnSpc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en-US"/>
              <a:t>Emulated device threads execute sequentially, so </a:t>
            </a:r>
            <a:r>
              <a:rPr lang="en-US">
                <a:solidFill>
                  <a:srgbClr val="3333CC"/>
                </a:solidFill>
              </a:rPr>
              <a:t>simultaneous accesses</a:t>
            </a:r>
            <a:r>
              <a:rPr lang="en-US"/>
              <a:t> </a:t>
            </a:r>
            <a:r>
              <a:rPr lang="en-US">
                <a:solidFill>
                  <a:srgbClr val="3333CC"/>
                </a:solidFill>
              </a:rPr>
              <a:t>of the same memory</a:t>
            </a:r>
            <a:r>
              <a:rPr lang="en-US"/>
              <a:t> </a:t>
            </a:r>
            <a:r>
              <a:rPr lang="en-US">
                <a:solidFill>
                  <a:srgbClr val="3333CC"/>
                </a:solidFill>
              </a:rPr>
              <a:t>location by multiple threads</a:t>
            </a:r>
            <a:r>
              <a:rPr lang="en-US"/>
              <a:t> could produce different results.</a:t>
            </a:r>
          </a:p>
          <a:p>
            <a:pPr marL="457200" indent="-457200" defTabSz="449263">
              <a:lnSpc>
                <a:spcPct val="90000"/>
              </a:lnSpc>
              <a:buClr>
                <a:srgbClr val="3333CC"/>
              </a:buClr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en-US">
                <a:solidFill>
                  <a:srgbClr val="3333CC"/>
                </a:solidFill>
              </a:rPr>
              <a:t>Dereferencing</a:t>
            </a:r>
            <a:r>
              <a:rPr lang="en-US"/>
              <a:t> device </a:t>
            </a:r>
            <a:r>
              <a:rPr lang="en-US">
                <a:solidFill>
                  <a:srgbClr val="3333CC"/>
                </a:solidFill>
              </a:rPr>
              <a:t>pointers</a:t>
            </a:r>
            <a:r>
              <a:rPr lang="en-US"/>
              <a:t> on the host or host pointers on the device can produce correct results in device emulation mode, but will generate an error in device execution mode</a:t>
            </a:r>
          </a:p>
        </p:txBody>
      </p:sp>
    </p:spTree>
    <p:extLst>
      <p:ext uri="{BB962C8B-B14F-4D97-AF65-F5344CB8AC3E}">
        <p14:creationId xmlns:p14="http://schemas.microsoft.com/office/powerpoint/2010/main" val="17141714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481182-A25B-4CD6-AB40-F987468C3ADF}" type="slidenum">
              <a:rPr lang="zh-TW" altLang="en-US"/>
              <a:pPr/>
              <a:t>4</a:t>
            </a:fld>
            <a:endParaRPr lang="en-US" altLang="zh-TW"/>
          </a:p>
        </p:txBody>
      </p:sp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307388" cy="114458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Floating Point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307388" cy="457358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341313" indent="-341313" defTabSz="449263">
              <a:buClr>
                <a:srgbClr val="3333CC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3333CC"/>
                </a:solidFill>
              </a:rPr>
              <a:t>Results of floating-point computations</a:t>
            </a:r>
            <a:r>
              <a:rPr lang="en-US"/>
              <a:t> will slightly differ because of:</a:t>
            </a:r>
          </a:p>
          <a:p>
            <a:pPr marL="741363" lvl="1" indent="-28416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Different compiler outputs, instruction sets</a:t>
            </a:r>
          </a:p>
          <a:p>
            <a:pPr marL="741363" lvl="1" indent="-28416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Use of extended precision for intermediate results</a:t>
            </a:r>
          </a:p>
          <a:p>
            <a:pPr lvl="2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There are various options to force strict single precision on the host</a:t>
            </a:r>
          </a:p>
          <a:p>
            <a:pPr marL="341313" indent="-341313" defTabSz="449263"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4572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391400" cy="1006475"/>
          </a:xfrm>
        </p:spPr>
        <p:txBody>
          <a:bodyPr/>
          <a:lstStyle/>
          <a:p>
            <a:r>
              <a:rPr lang="en-US" altLang="zh-TW" sz="3600">
                <a:ea typeface="新細明體" pitchFamily="16" charset="-120"/>
              </a:rPr>
              <a:t>CUDA Thread Block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9200"/>
            <a:ext cx="5751513" cy="5181600"/>
          </a:xfrm>
        </p:spPr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en-US" altLang="zh-TW" sz="2000" dirty="0">
                <a:ea typeface="新細明體" pitchFamily="16" charset="-120"/>
              </a:rPr>
              <a:t>All threads in a block execute the same kernel program (SPMD)</a:t>
            </a:r>
          </a:p>
          <a:p>
            <a:pPr marL="457200" indent="-457200">
              <a:lnSpc>
                <a:spcPct val="90000"/>
              </a:lnSpc>
            </a:pPr>
            <a:r>
              <a:rPr lang="en-US" altLang="zh-TW" sz="2000" dirty="0">
                <a:ea typeface="新細明體" pitchFamily="16" charset="-120"/>
              </a:rPr>
              <a:t>Programmer declares block:</a:t>
            </a:r>
          </a:p>
          <a:p>
            <a:pPr marL="974725" lvl="1" indent="-403225">
              <a:lnSpc>
                <a:spcPct val="90000"/>
              </a:lnSpc>
            </a:pPr>
            <a:r>
              <a:rPr lang="en-US" altLang="zh-TW" sz="1800" dirty="0">
                <a:ea typeface="新細明體" pitchFamily="16" charset="-120"/>
              </a:rPr>
              <a:t>Block size 1 to </a:t>
            </a:r>
            <a:r>
              <a:rPr lang="en-US" altLang="zh-TW" sz="1800" b="1" dirty="0">
                <a:ea typeface="新細明體" pitchFamily="16" charset="-120"/>
              </a:rPr>
              <a:t>512</a:t>
            </a:r>
            <a:r>
              <a:rPr lang="en-US" altLang="zh-TW" sz="1800" dirty="0">
                <a:ea typeface="新細明體" pitchFamily="16" charset="-120"/>
              </a:rPr>
              <a:t> concurrent threads</a:t>
            </a:r>
          </a:p>
          <a:p>
            <a:pPr marL="974725" lvl="1" indent="-403225">
              <a:lnSpc>
                <a:spcPct val="90000"/>
              </a:lnSpc>
            </a:pPr>
            <a:r>
              <a:rPr lang="en-US" altLang="zh-TW" sz="1800" dirty="0">
                <a:ea typeface="新細明體" pitchFamily="16" charset="-120"/>
              </a:rPr>
              <a:t>Block shape 1D, 2D, or 3D</a:t>
            </a:r>
          </a:p>
          <a:p>
            <a:pPr marL="974725" lvl="1" indent="-403225">
              <a:lnSpc>
                <a:spcPct val="90000"/>
              </a:lnSpc>
            </a:pPr>
            <a:r>
              <a:rPr lang="en-US" altLang="zh-TW" sz="1800" dirty="0">
                <a:ea typeface="新細明體" pitchFamily="16" charset="-120"/>
              </a:rPr>
              <a:t>Block dimensions in threads</a:t>
            </a:r>
          </a:p>
          <a:p>
            <a:pPr marL="457200" indent="-457200">
              <a:lnSpc>
                <a:spcPct val="90000"/>
              </a:lnSpc>
            </a:pPr>
            <a:r>
              <a:rPr lang="en-US" altLang="zh-TW" sz="2000" dirty="0">
                <a:ea typeface="新細明體" pitchFamily="16" charset="-120"/>
              </a:rPr>
              <a:t>Threads have </a:t>
            </a:r>
            <a:r>
              <a:rPr lang="en-US" altLang="zh-TW" sz="2000" dirty="0">
                <a:solidFill>
                  <a:schemeClr val="accent2"/>
                </a:solidFill>
                <a:ea typeface="新細明體" pitchFamily="16" charset="-120"/>
              </a:rPr>
              <a:t>thread id</a:t>
            </a:r>
            <a:r>
              <a:rPr lang="en-US" altLang="zh-TW" sz="2000" dirty="0">
                <a:ea typeface="新細明體" pitchFamily="16" charset="-120"/>
              </a:rPr>
              <a:t> numbers within block</a:t>
            </a:r>
          </a:p>
          <a:p>
            <a:pPr marL="974725" lvl="1" indent="-403225">
              <a:lnSpc>
                <a:spcPct val="90000"/>
              </a:lnSpc>
            </a:pPr>
            <a:r>
              <a:rPr lang="en-US" altLang="zh-TW" sz="1800" dirty="0">
                <a:ea typeface="新細明體" pitchFamily="16" charset="-120"/>
              </a:rPr>
              <a:t>Thread program uses </a:t>
            </a:r>
            <a:r>
              <a:rPr lang="en-US" altLang="zh-TW" sz="1800" dirty="0">
                <a:solidFill>
                  <a:schemeClr val="accent2"/>
                </a:solidFill>
                <a:ea typeface="新細明體" pitchFamily="16" charset="-120"/>
              </a:rPr>
              <a:t>thread id</a:t>
            </a:r>
            <a:r>
              <a:rPr lang="en-US" altLang="zh-TW" sz="1800" dirty="0">
                <a:ea typeface="新細明體" pitchFamily="16" charset="-120"/>
              </a:rPr>
              <a:t> to select work and address shared data</a:t>
            </a:r>
          </a:p>
          <a:p>
            <a:pPr marL="974725" lvl="1" indent="-403225">
              <a:lnSpc>
                <a:spcPct val="90000"/>
              </a:lnSpc>
              <a:buFontTx/>
              <a:buNone/>
            </a:pPr>
            <a:endParaRPr lang="en-US" altLang="zh-TW" sz="1800" dirty="0">
              <a:ea typeface="新細明體" pitchFamily="16" charset="-120"/>
            </a:endParaRPr>
          </a:p>
          <a:p>
            <a:pPr marL="457200" indent="-457200">
              <a:lnSpc>
                <a:spcPct val="90000"/>
              </a:lnSpc>
            </a:pPr>
            <a:r>
              <a:rPr lang="en-US" altLang="zh-TW" sz="2000" dirty="0">
                <a:ea typeface="新細明體" pitchFamily="16" charset="-120"/>
              </a:rPr>
              <a:t>Threads in the same block share data and synchronize while doing their share of the work</a:t>
            </a:r>
          </a:p>
          <a:p>
            <a:pPr marL="457200" indent="-457200">
              <a:lnSpc>
                <a:spcPct val="90000"/>
              </a:lnSpc>
            </a:pPr>
            <a:r>
              <a:rPr lang="en-US" altLang="zh-TW" sz="2000" dirty="0">
                <a:ea typeface="新細明體" pitchFamily="16" charset="-120"/>
              </a:rPr>
              <a:t>Threads in different blocks cannot cooperate</a:t>
            </a:r>
          </a:p>
          <a:p>
            <a:pPr marL="974725" lvl="1" indent="-403225">
              <a:lnSpc>
                <a:spcPct val="90000"/>
              </a:lnSpc>
            </a:pPr>
            <a:r>
              <a:rPr lang="en-US" altLang="zh-TW" sz="1800" dirty="0">
                <a:ea typeface="新細明體" pitchFamily="16" charset="-120"/>
              </a:rPr>
              <a:t>Each block can execute in any order relative to other blocs</a:t>
            </a:r>
            <a:r>
              <a:rPr lang="en-US" altLang="zh-TW" sz="1800" dirty="0" smtClean="0">
                <a:ea typeface="新細明體" pitchFamily="16" charset="-120"/>
              </a:rPr>
              <a:t>!</a:t>
            </a:r>
          </a:p>
          <a:p>
            <a:pPr marL="974725" lvl="1" indent="-403225">
              <a:lnSpc>
                <a:spcPct val="90000"/>
              </a:lnSpc>
            </a:pPr>
            <a:r>
              <a:rPr lang="en-US" altLang="zh-TW" sz="1800" dirty="0" smtClean="0">
                <a:ea typeface="新細明體" pitchFamily="16" charset="-120"/>
              </a:rPr>
              <a:t>End kernel and go back to host to enforce order</a:t>
            </a:r>
            <a:endParaRPr lang="en-US" altLang="zh-TW" sz="1800" dirty="0">
              <a:ea typeface="新細明體" pitchFamily="16" charset="-120"/>
            </a:endParaRPr>
          </a:p>
        </p:txBody>
      </p:sp>
      <p:sp>
        <p:nvSpPr>
          <p:cNvPr id="196612" name="Text Box 4"/>
          <p:cNvSpPr txBox="1">
            <a:spLocks noChangeArrowheads="1"/>
          </p:cNvSpPr>
          <p:nvPr/>
        </p:nvSpPr>
        <p:spPr bwMode="auto">
          <a:xfrm>
            <a:off x="6062663" y="1676400"/>
            <a:ext cx="3081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98B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b="1">
                <a:latin typeface="Arial" charset="0"/>
                <a:ea typeface="新細明體" pitchFamily="16" charset="-120"/>
              </a:rPr>
              <a:t>CUDA Thread Block</a:t>
            </a:r>
          </a:p>
        </p:txBody>
      </p:sp>
      <p:sp>
        <p:nvSpPr>
          <p:cNvPr id="196613" name="Text Box 5"/>
          <p:cNvSpPr txBox="1">
            <a:spLocks noChangeArrowheads="1"/>
          </p:cNvSpPr>
          <p:nvPr/>
        </p:nvSpPr>
        <p:spPr bwMode="auto">
          <a:xfrm>
            <a:off x="6215063" y="2316163"/>
            <a:ext cx="2754312" cy="2928937"/>
          </a:xfrm>
          <a:prstGeom prst="rect">
            <a:avLst/>
          </a:prstGeom>
          <a:noFill/>
          <a:ln w="28575">
            <a:solidFill>
              <a:srgbClr val="00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/>
          <a:lstStyle/>
          <a:p>
            <a:pPr algn="ctr"/>
            <a:r>
              <a:rPr lang="en-US" altLang="zh-TW" sz="2000">
                <a:latin typeface="Tahoma" charset="0"/>
                <a:ea typeface="新細明體" pitchFamily="16" charset="-120"/>
              </a:rPr>
              <a:t>Thread Id #:</a:t>
            </a:r>
            <a:br>
              <a:rPr lang="en-US" altLang="zh-TW" sz="2000">
                <a:latin typeface="Tahoma" charset="0"/>
                <a:ea typeface="新細明體" pitchFamily="16" charset="-120"/>
              </a:rPr>
            </a:br>
            <a:r>
              <a:rPr lang="en-US" altLang="zh-TW" sz="2000">
                <a:latin typeface="Tahoma" charset="0"/>
                <a:ea typeface="新細明體" pitchFamily="16" charset="-120"/>
              </a:rPr>
              <a:t>0 1 2 3 …          m   </a:t>
            </a:r>
            <a:endParaRPr lang="en-US" altLang="zh-TW" sz="2000">
              <a:latin typeface="Arial" charset="0"/>
              <a:ea typeface="新細明體" pitchFamily="16" charset="-120"/>
            </a:endParaRPr>
          </a:p>
        </p:txBody>
      </p:sp>
      <p:grpSp>
        <p:nvGrpSpPr>
          <p:cNvPr id="196614" name="Group 6"/>
          <p:cNvGrpSpPr>
            <a:grpSpLocks/>
          </p:cNvGrpSpPr>
          <p:nvPr/>
        </p:nvGrpSpPr>
        <p:grpSpPr bwMode="auto">
          <a:xfrm>
            <a:off x="6472238" y="3046413"/>
            <a:ext cx="2238375" cy="1976437"/>
            <a:chOff x="1045" y="1780"/>
            <a:chExt cx="806" cy="773"/>
          </a:xfrm>
        </p:grpSpPr>
        <p:sp>
          <p:nvSpPr>
            <p:cNvPr id="196615" name="Freeform 7"/>
            <p:cNvSpPr>
              <a:spLocks/>
            </p:cNvSpPr>
            <p:nvPr/>
          </p:nvSpPr>
          <p:spPr bwMode="auto">
            <a:xfrm>
              <a:off x="1045" y="1780"/>
              <a:ext cx="147" cy="773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616" name="Freeform 8"/>
            <p:cNvSpPr>
              <a:spLocks/>
            </p:cNvSpPr>
            <p:nvPr/>
          </p:nvSpPr>
          <p:spPr bwMode="auto">
            <a:xfrm>
              <a:off x="1116" y="1780"/>
              <a:ext cx="147" cy="773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617" name="Freeform 9"/>
            <p:cNvSpPr>
              <a:spLocks/>
            </p:cNvSpPr>
            <p:nvPr/>
          </p:nvSpPr>
          <p:spPr bwMode="auto">
            <a:xfrm>
              <a:off x="1181" y="1780"/>
              <a:ext cx="147" cy="773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618" name="Freeform 10"/>
            <p:cNvSpPr>
              <a:spLocks/>
            </p:cNvSpPr>
            <p:nvPr/>
          </p:nvSpPr>
          <p:spPr bwMode="auto">
            <a:xfrm>
              <a:off x="1247" y="1780"/>
              <a:ext cx="147" cy="773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619" name="Freeform 11"/>
            <p:cNvSpPr>
              <a:spLocks/>
            </p:cNvSpPr>
            <p:nvPr/>
          </p:nvSpPr>
          <p:spPr bwMode="auto">
            <a:xfrm>
              <a:off x="1312" y="1780"/>
              <a:ext cx="146" cy="773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620" name="Freeform 12"/>
            <p:cNvSpPr>
              <a:spLocks/>
            </p:cNvSpPr>
            <p:nvPr/>
          </p:nvSpPr>
          <p:spPr bwMode="auto">
            <a:xfrm>
              <a:off x="1378" y="1780"/>
              <a:ext cx="146" cy="773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621" name="Freeform 13"/>
            <p:cNvSpPr>
              <a:spLocks/>
            </p:cNvSpPr>
            <p:nvPr/>
          </p:nvSpPr>
          <p:spPr bwMode="auto">
            <a:xfrm>
              <a:off x="1443" y="1780"/>
              <a:ext cx="146" cy="773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622" name="Freeform 14"/>
            <p:cNvSpPr>
              <a:spLocks/>
            </p:cNvSpPr>
            <p:nvPr/>
          </p:nvSpPr>
          <p:spPr bwMode="auto">
            <a:xfrm>
              <a:off x="1509" y="1780"/>
              <a:ext cx="146" cy="773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623" name="Freeform 15"/>
            <p:cNvSpPr>
              <a:spLocks/>
            </p:cNvSpPr>
            <p:nvPr/>
          </p:nvSpPr>
          <p:spPr bwMode="auto">
            <a:xfrm>
              <a:off x="1574" y="1780"/>
              <a:ext cx="146" cy="773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624" name="Freeform 16"/>
            <p:cNvSpPr>
              <a:spLocks/>
            </p:cNvSpPr>
            <p:nvPr/>
          </p:nvSpPr>
          <p:spPr bwMode="auto">
            <a:xfrm>
              <a:off x="1640" y="1780"/>
              <a:ext cx="145" cy="773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625" name="Freeform 17"/>
            <p:cNvSpPr>
              <a:spLocks/>
            </p:cNvSpPr>
            <p:nvPr/>
          </p:nvSpPr>
          <p:spPr bwMode="auto">
            <a:xfrm>
              <a:off x="1705" y="1780"/>
              <a:ext cx="146" cy="773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6626" name="AutoShape 18"/>
          <p:cNvSpPr>
            <a:spLocks noChangeArrowheads="1"/>
          </p:cNvSpPr>
          <p:nvPr/>
        </p:nvSpPr>
        <p:spPr bwMode="auto">
          <a:xfrm>
            <a:off x="6475413" y="3602038"/>
            <a:ext cx="2232025" cy="603250"/>
          </a:xfrm>
          <a:prstGeom prst="roundRect">
            <a:avLst>
              <a:gd name="adj" fmla="val 16667"/>
            </a:avLst>
          </a:prstGeom>
          <a:solidFill>
            <a:srgbClr val="003300">
              <a:alpha val="80000"/>
            </a:srgbClr>
          </a:solidFill>
          <a:ln w="9525" algn="ctr">
            <a:solidFill>
              <a:srgbClr val="73B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>
              <a:lnSpc>
                <a:spcPct val="85000"/>
              </a:lnSpc>
              <a:spcBef>
                <a:spcPct val="10000"/>
              </a:spcBef>
            </a:pPr>
            <a:r>
              <a:rPr lang="en-US" altLang="zh-TW" sz="2000" b="1">
                <a:solidFill>
                  <a:srgbClr val="FFFF99"/>
                </a:solidFill>
                <a:latin typeface="Arial" charset="0"/>
                <a:ea typeface="新細明體" pitchFamily="16" charset="-120"/>
              </a:rPr>
              <a:t>Thread program</a:t>
            </a:r>
          </a:p>
        </p:txBody>
      </p:sp>
      <p:sp>
        <p:nvSpPr>
          <p:cNvPr id="196627" name="Text Box 19"/>
          <p:cNvSpPr txBox="1">
            <a:spLocks noChangeArrowheads="1"/>
          </p:cNvSpPr>
          <p:nvPr/>
        </p:nvSpPr>
        <p:spPr bwMode="auto">
          <a:xfrm>
            <a:off x="6172200" y="5334000"/>
            <a:ext cx="297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1600">
                <a:ea typeface="新細明體" pitchFamily="16" charset="-120"/>
              </a:rPr>
              <a:t>Courtesy: John Nickolls, NVIDIA</a:t>
            </a:r>
          </a:p>
        </p:txBody>
      </p:sp>
    </p:spTree>
    <p:extLst>
      <p:ext uri="{BB962C8B-B14F-4D97-AF65-F5344CB8AC3E}">
        <p14:creationId xmlns:p14="http://schemas.microsoft.com/office/powerpoint/2010/main" val="26919232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Slide Number Placeholder 37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2EA316-1085-4D0D-B81E-2EF997CF9DE4}" type="slidenum">
              <a:rPr lang="zh-TW" altLang="en-US"/>
              <a:pPr/>
              <a:t>6</a:t>
            </a:fld>
            <a:endParaRPr lang="en-US" altLang="zh-TW"/>
          </a:p>
        </p:txBody>
      </p:sp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204200" cy="1143000"/>
          </a:xfrm>
        </p:spPr>
        <p:txBody>
          <a:bodyPr/>
          <a:lstStyle/>
          <a:p>
            <a:r>
              <a:rPr lang="en-US"/>
              <a:t>G80 CUDA mode – A Review</a:t>
            </a:r>
          </a:p>
        </p:txBody>
      </p:sp>
      <p:sp useBgFill="1"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4875"/>
            <a:ext cx="8483600" cy="4724400"/>
          </a:xfrm>
          <a:ln/>
        </p:spPr>
        <p:txBody>
          <a:bodyPr>
            <a:normAutofit/>
          </a:bodyPr>
          <a:lstStyle/>
          <a:p>
            <a:pPr marL="457200" indent="-457200"/>
            <a:r>
              <a:rPr lang="en-US" sz="2400" dirty="0"/>
              <a:t>Processors execute computing threads</a:t>
            </a:r>
          </a:p>
          <a:p>
            <a:pPr marL="457200" indent="-457200"/>
            <a:r>
              <a:rPr lang="en-US" sz="2400" dirty="0"/>
              <a:t>New operating mode/HW interface for computing</a:t>
            </a:r>
          </a:p>
        </p:txBody>
      </p:sp>
      <p:grpSp>
        <p:nvGrpSpPr>
          <p:cNvPr id="301060" name="Group 4"/>
          <p:cNvGrpSpPr>
            <a:grpSpLocks/>
          </p:cNvGrpSpPr>
          <p:nvPr/>
        </p:nvGrpSpPr>
        <p:grpSpPr bwMode="auto">
          <a:xfrm>
            <a:off x="228600" y="1981200"/>
            <a:ext cx="8604250" cy="4497388"/>
            <a:chOff x="202" y="1141"/>
            <a:chExt cx="6503" cy="2550"/>
          </a:xfrm>
        </p:grpSpPr>
        <p:cxnSp>
          <p:nvCxnSpPr>
            <p:cNvPr id="301061" name="AutoShape 5"/>
            <p:cNvCxnSpPr>
              <a:cxnSpLocks noChangeShapeType="1"/>
            </p:cNvCxnSpPr>
            <p:nvPr/>
          </p:nvCxnSpPr>
          <p:spPr bwMode="auto">
            <a:xfrm>
              <a:off x="711" y="3400"/>
              <a:ext cx="0" cy="124"/>
            </a:xfrm>
            <a:prstGeom prst="straightConnector1">
              <a:avLst/>
            </a:prstGeom>
            <a:noFill/>
            <a:ln w="19050">
              <a:solidFill>
                <a:srgbClr val="C0C0C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1062" name="Rectangle 6"/>
            <p:cNvSpPr>
              <a:spLocks noChangeArrowheads="1"/>
            </p:cNvSpPr>
            <p:nvPr/>
          </p:nvSpPr>
          <p:spPr bwMode="auto">
            <a:xfrm>
              <a:off x="430" y="3242"/>
              <a:ext cx="563" cy="154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solidFill>
                    <a:schemeClr val="bg1"/>
                  </a:solidFill>
                  <a:latin typeface="Arial" charset="0"/>
                </a:rPr>
                <a:t>Load/store</a:t>
              </a:r>
            </a:p>
          </p:txBody>
        </p:sp>
        <p:sp>
          <p:nvSpPr>
            <p:cNvPr id="301063" name="Rectangle 7"/>
            <p:cNvSpPr>
              <a:spLocks noChangeArrowheads="1"/>
            </p:cNvSpPr>
            <p:nvPr/>
          </p:nvSpPr>
          <p:spPr bwMode="auto">
            <a:xfrm>
              <a:off x="209" y="3524"/>
              <a:ext cx="6496" cy="167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solidFill>
                    <a:schemeClr val="bg1"/>
                  </a:solidFill>
                  <a:latin typeface="Arial" charset="0"/>
                </a:rPr>
                <a:t>Global Memory</a:t>
              </a:r>
            </a:p>
          </p:txBody>
        </p:sp>
        <p:cxnSp>
          <p:nvCxnSpPr>
            <p:cNvPr id="301064" name="AutoShape 8"/>
            <p:cNvCxnSpPr>
              <a:cxnSpLocks noChangeShapeType="1"/>
            </p:cNvCxnSpPr>
            <p:nvPr/>
          </p:nvCxnSpPr>
          <p:spPr bwMode="auto">
            <a:xfrm>
              <a:off x="711" y="3043"/>
              <a:ext cx="0" cy="203"/>
            </a:xfrm>
            <a:prstGeom prst="straightConnector1">
              <a:avLst/>
            </a:prstGeom>
            <a:noFill/>
            <a:ln w="19050">
              <a:solidFill>
                <a:srgbClr val="C0C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1065" name="Rectangle 9"/>
            <p:cNvSpPr>
              <a:spLocks noChangeArrowheads="1"/>
            </p:cNvSpPr>
            <p:nvPr/>
          </p:nvSpPr>
          <p:spPr bwMode="auto">
            <a:xfrm>
              <a:off x="202" y="2817"/>
              <a:ext cx="364" cy="3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66" name="Rectangle 10"/>
            <p:cNvSpPr>
              <a:spLocks noChangeArrowheads="1"/>
            </p:cNvSpPr>
            <p:nvPr/>
          </p:nvSpPr>
          <p:spPr bwMode="auto">
            <a:xfrm>
              <a:off x="564" y="2817"/>
              <a:ext cx="364" cy="3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67" name="Rectangle 11"/>
            <p:cNvSpPr>
              <a:spLocks noChangeArrowheads="1"/>
            </p:cNvSpPr>
            <p:nvPr/>
          </p:nvSpPr>
          <p:spPr bwMode="auto">
            <a:xfrm>
              <a:off x="202" y="1963"/>
              <a:ext cx="726" cy="8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1068" name="Group 12"/>
            <p:cNvGrpSpPr>
              <a:grpSpLocks/>
            </p:cNvGrpSpPr>
            <p:nvPr/>
          </p:nvGrpSpPr>
          <p:grpSpPr bwMode="auto">
            <a:xfrm>
              <a:off x="231" y="1985"/>
              <a:ext cx="319" cy="456"/>
              <a:chOff x="533" y="394"/>
              <a:chExt cx="266" cy="507"/>
            </a:xfrm>
          </p:grpSpPr>
          <p:sp>
            <p:nvSpPr>
              <p:cNvPr id="301069" name="Rectangle 13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070" name="Rectangle 14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</a:endParaRPr>
              </a:p>
            </p:txBody>
          </p:sp>
          <p:sp>
            <p:nvSpPr>
              <p:cNvPr id="301071" name="Rectangle 15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072" name="Rectangle 16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073" name="Rectangle 17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074" name="Rectangle 18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075" name="Rectangle 19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076" name="Rectangle 20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077" name="Rectangle 21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</p:grpSp>
        <p:grpSp>
          <p:nvGrpSpPr>
            <p:cNvPr id="301078" name="Group 22"/>
            <p:cNvGrpSpPr>
              <a:grpSpLocks/>
            </p:cNvGrpSpPr>
            <p:nvPr/>
          </p:nvGrpSpPr>
          <p:grpSpPr bwMode="auto">
            <a:xfrm>
              <a:off x="580" y="1985"/>
              <a:ext cx="319" cy="456"/>
              <a:chOff x="533" y="394"/>
              <a:chExt cx="266" cy="507"/>
            </a:xfrm>
          </p:grpSpPr>
          <p:sp>
            <p:nvSpPr>
              <p:cNvPr id="301079" name="Rectangle 23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080" name="Rectangle 24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</a:endParaRPr>
              </a:p>
            </p:txBody>
          </p:sp>
          <p:sp>
            <p:nvSpPr>
              <p:cNvPr id="301081" name="Rectangle 25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082" name="Rectangle 26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083" name="Rectangle 27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084" name="Rectangle 28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085" name="Rectangle 29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086" name="Rectangle 30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087" name="Rectangle 31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</p:grpSp>
        <p:sp>
          <p:nvSpPr>
            <p:cNvPr id="301088" name="Rectangle 32"/>
            <p:cNvSpPr>
              <a:spLocks noChangeArrowheads="1"/>
            </p:cNvSpPr>
            <p:nvPr/>
          </p:nvSpPr>
          <p:spPr bwMode="auto">
            <a:xfrm rot="5400000">
              <a:off x="456" y="2236"/>
              <a:ext cx="217" cy="66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01089" name="AutoShape 33"/>
            <p:cNvCxnSpPr>
              <a:cxnSpLocks noChangeShapeType="1"/>
              <a:stCxn id="301096" idx="2"/>
              <a:endCxn id="301095" idx="0"/>
            </p:cNvCxnSpPr>
            <p:nvPr/>
          </p:nvCxnSpPr>
          <p:spPr bwMode="auto">
            <a:xfrm>
              <a:off x="2087" y="1254"/>
              <a:ext cx="0" cy="120"/>
            </a:xfrm>
            <a:prstGeom prst="straightConnector1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090" name="AutoShape 34"/>
            <p:cNvCxnSpPr>
              <a:cxnSpLocks noChangeShapeType="1"/>
              <a:stCxn id="301095" idx="2"/>
              <a:endCxn id="301094" idx="0"/>
            </p:cNvCxnSpPr>
            <p:nvPr/>
          </p:nvCxnSpPr>
          <p:spPr bwMode="auto">
            <a:xfrm>
              <a:off x="2087" y="1488"/>
              <a:ext cx="4" cy="106"/>
            </a:xfrm>
            <a:prstGeom prst="straightConnector1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091" name="AutoShape 35"/>
            <p:cNvCxnSpPr>
              <a:cxnSpLocks noChangeShapeType="1"/>
              <a:stCxn id="301067" idx="0"/>
            </p:cNvCxnSpPr>
            <p:nvPr/>
          </p:nvCxnSpPr>
          <p:spPr bwMode="auto">
            <a:xfrm rot="5400000" flipV="1">
              <a:off x="3309" y="-781"/>
              <a:ext cx="1" cy="5489"/>
            </a:xfrm>
            <a:prstGeom prst="bentConnector3">
              <a:avLst>
                <a:gd name="adj1" fmla="val -10500000"/>
              </a:avLst>
            </a:prstGeom>
            <a:noFill/>
            <a:ln w="19050">
              <a:solidFill>
                <a:srgbClr val="98BC00"/>
              </a:solidFill>
              <a:miter lim="800000"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092" name="AutoShape 36"/>
            <p:cNvCxnSpPr>
              <a:cxnSpLocks noChangeShapeType="1"/>
              <a:stCxn id="301094" idx="2"/>
            </p:cNvCxnSpPr>
            <p:nvPr/>
          </p:nvCxnSpPr>
          <p:spPr bwMode="auto">
            <a:xfrm>
              <a:off x="2091" y="1742"/>
              <a:ext cx="0" cy="114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093" name="AutoShape 37"/>
            <p:cNvCxnSpPr>
              <a:cxnSpLocks noChangeShapeType="1"/>
              <a:stCxn id="301066" idx="2"/>
              <a:endCxn id="301094" idx="3"/>
            </p:cNvCxnSpPr>
            <p:nvPr/>
          </p:nvCxnSpPr>
          <p:spPr bwMode="auto">
            <a:xfrm rot="5400000" flipH="1" flipV="1">
              <a:off x="1150" y="1264"/>
              <a:ext cx="1182" cy="1989"/>
            </a:xfrm>
            <a:prstGeom prst="bentConnector4">
              <a:avLst>
                <a:gd name="adj1" fmla="val -9560"/>
                <a:gd name="adj2" fmla="val 292106"/>
              </a:avLst>
            </a:prstGeom>
            <a:noFill/>
            <a:ln w="19050">
              <a:solidFill>
                <a:srgbClr val="98BC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1094" name="Rectangle 38"/>
            <p:cNvSpPr>
              <a:spLocks noChangeArrowheads="1"/>
            </p:cNvSpPr>
            <p:nvPr/>
          </p:nvSpPr>
          <p:spPr bwMode="auto">
            <a:xfrm>
              <a:off x="1447" y="1594"/>
              <a:ext cx="1288" cy="148"/>
            </a:xfrm>
            <a:prstGeom prst="rect">
              <a:avLst/>
            </a:prstGeom>
            <a:solidFill>
              <a:srgbClr val="F2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00" b="1">
                  <a:solidFill>
                    <a:srgbClr val="080808"/>
                  </a:solidFill>
                  <a:latin typeface="Arial" charset="0"/>
                </a:rPr>
                <a:t>Thread Execution Manager</a:t>
              </a:r>
            </a:p>
          </p:txBody>
        </p:sp>
        <p:sp>
          <p:nvSpPr>
            <p:cNvPr id="301095" name="Rectangle 39"/>
            <p:cNvSpPr>
              <a:spLocks noChangeArrowheads="1"/>
            </p:cNvSpPr>
            <p:nvPr/>
          </p:nvSpPr>
          <p:spPr bwMode="auto">
            <a:xfrm>
              <a:off x="1513" y="1374"/>
              <a:ext cx="1148" cy="114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solidFill>
                    <a:srgbClr val="080808"/>
                  </a:solidFill>
                  <a:latin typeface="Arial" charset="0"/>
                </a:rPr>
                <a:t>Input Assembler</a:t>
              </a:r>
            </a:p>
          </p:txBody>
        </p:sp>
        <p:sp>
          <p:nvSpPr>
            <p:cNvPr id="301096" name="Rectangle 40"/>
            <p:cNvSpPr>
              <a:spLocks noChangeArrowheads="1"/>
            </p:cNvSpPr>
            <p:nvPr/>
          </p:nvSpPr>
          <p:spPr bwMode="auto">
            <a:xfrm>
              <a:off x="1513" y="1141"/>
              <a:ext cx="1148" cy="113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solidFill>
                    <a:srgbClr val="080808"/>
                  </a:solidFill>
                  <a:latin typeface="Arial" charset="0"/>
                </a:rPr>
                <a:t>Host</a:t>
              </a:r>
            </a:p>
          </p:txBody>
        </p:sp>
        <p:cxnSp>
          <p:nvCxnSpPr>
            <p:cNvPr id="301097" name="AutoShape 41"/>
            <p:cNvCxnSpPr>
              <a:cxnSpLocks noChangeShapeType="1"/>
            </p:cNvCxnSpPr>
            <p:nvPr/>
          </p:nvCxnSpPr>
          <p:spPr bwMode="auto">
            <a:xfrm>
              <a:off x="565" y="2856"/>
              <a:ext cx="0" cy="187"/>
            </a:xfrm>
            <a:prstGeom prst="straightConnector1">
              <a:avLst/>
            </a:prstGeom>
            <a:noFill/>
            <a:ln w="19050">
              <a:solidFill>
                <a:srgbClr val="FF99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098" name="AutoShape 42"/>
            <p:cNvCxnSpPr>
              <a:cxnSpLocks noChangeShapeType="1"/>
            </p:cNvCxnSpPr>
            <p:nvPr/>
          </p:nvCxnSpPr>
          <p:spPr bwMode="auto">
            <a:xfrm>
              <a:off x="747" y="2856"/>
              <a:ext cx="1" cy="104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099" name="AutoShape 43"/>
            <p:cNvCxnSpPr>
              <a:cxnSpLocks noChangeShapeType="1"/>
            </p:cNvCxnSpPr>
            <p:nvPr/>
          </p:nvCxnSpPr>
          <p:spPr bwMode="auto">
            <a:xfrm>
              <a:off x="1346" y="2856"/>
              <a:ext cx="0" cy="187"/>
            </a:xfrm>
            <a:prstGeom prst="straightConnector1">
              <a:avLst/>
            </a:prstGeom>
            <a:noFill/>
            <a:ln w="19050">
              <a:solidFill>
                <a:srgbClr val="DDDDDD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100" name="AutoShape 44"/>
            <p:cNvCxnSpPr>
              <a:cxnSpLocks noChangeShapeType="1"/>
            </p:cNvCxnSpPr>
            <p:nvPr/>
          </p:nvCxnSpPr>
          <p:spPr bwMode="auto">
            <a:xfrm>
              <a:off x="1528" y="2856"/>
              <a:ext cx="1" cy="104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101" name="AutoShape 45"/>
            <p:cNvCxnSpPr>
              <a:cxnSpLocks noChangeShapeType="1"/>
            </p:cNvCxnSpPr>
            <p:nvPr/>
          </p:nvCxnSpPr>
          <p:spPr bwMode="auto">
            <a:xfrm>
              <a:off x="2135" y="2856"/>
              <a:ext cx="0" cy="187"/>
            </a:xfrm>
            <a:prstGeom prst="straightConnector1">
              <a:avLst/>
            </a:prstGeom>
            <a:noFill/>
            <a:ln w="19050">
              <a:solidFill>
                <a:srgbClr val="DDDDDD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102" name="AutoShape 46"/>
            <p:cNvCxnSpPr>
              <a:cxnSpLocks noChangeShapeType="1"/>
            </p:cNvCxnSpPr>
            <p:nvPr/>
          </p:nvCxnSpPr>
          <p:spPr bwMode="auto">
            <a:xfrm>
              <a:off x="2316" y="2856"/>
              <a:ext cx="1" cy="104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103" name="AutoShape 47"/>
            <p:cNvCxnSpPr>
              <a:cxnSpLocks noChangeShapeType="1"/>
            </p:cNvCxnSpPr>
            <p:nvPr/>
          </p:nvCxnSpPr>
          <p:spPr bwMode="auto">
            <a:xfrm>
              <a:off x="2918" y="2856"/>
              <a:ext cx="0" cy="187"/>
            </a:xfrm>
            <a:prstGeom prst="straightConnector1">
              <a:avLst/>
            </a:prstGeom>
            <a:noFill/>
            <a:ln w="19050">
              <a:solidFill>
                <a:srgbClr val="DDDDDD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104" name="AutoShape 48"/>
            <p:cNvCxnSpPr>
              <a:cxnSpLocks noChangeShapeType="1"/>
            </p:cNvCxnSpPr>
            <p:nvPr/>
          </p:nvCxnSpPr>
          <p:spPr bwMode="auto">
            <a:xfrm>
              <a:off x="3100" y="2856"/>
              <a:ext cx="1" cy="104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105" name="AutoShape 49"/>
            <p:cNvCxnSpPr>
              <a:cxnSpLocks noChangeShapeType="1"/>
            </p:cNvCxnSpPr>
            <p:nvPr/>
          </p:nvCxnSpPr>
          <p:spPr bwMode="auto">
            <a:xfrm>
              <a:off x="3698" y="2856"/>
              <a:ext cx="0" cy="187"/>
            </a:xfrm>
            <a:prstGeom prst="straightConnector1">
              <a:avLst/>
            </a:prstGeom>
            <a:noFill/>
            <a:ln w="19050">
              <a:solidFill>
                <a:srgbClr val="DDDDDD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106" name="AutoShape 50"/>
            <p:cNvCxnSpPr>
              <a:cxnSpLocks noChangeShapeType="1"/>
            </p:cNvCxnSpPr>
            <p:nvPr/>
          </p:nvCxnSpPr>
          <p:spPr bwMode="auto">
            <a:xfrm>
              <a:off x="3880" y="2856"/>
              <a:ext cx="1" cy="104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107" name="AutoShape 51"/>
            <p:cNvCxnSpPr>
              <a:cxnSpLocks noChangeShapeType="1"/>
            </p:cNvCxnSpPr>
            <p:nvPr/>
          </p:nvCxnSpPr>
          <p:spPr bwMode="auto">
            <a:xfrm>
              <a:off x="4487" y="2856"/>
              <a:ext cx="0" cy="187"/>
            </a:xfrm>
            <a:prstGeom prst="straightConnector1">
              <a:avLst/>
            </a:prstGeom>
            <a:noFill/>
            <a:ln w="19050">
              <a:solidFill>
                <a:srgbClr val="DDDDDD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108" name="AutoShape 52"/>
            <p:cNvCxnSpPr>
              <a:cxnSpLocks noChangeShapeType="1"/>
            </p:cNvCxnSpPr>
            <p:nvPr/>
          </p:nvCxnSpPr>
          <p:spPr bwMode="auto">
            <a:xfrm>
              <a:off x="4668" y="2856"/>
              <a:ext cx="1" cy="104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109" name="AutoShape 53"/>
            <p:cNvCxnSpPr>
              <a:cxnSpLocks noChangeShapeType="1"/>
            </p:cNvCxnSpPr>
            <p:nvPr/>
          </p:nvCxnSpPr>
          <p:spPr bwMode="auto">
            <a:xfrm>
              <a:off x="5266" y="2856"/>
              <a:ext cx="0" cy="187"/>
            </a:xfrm>
            <a:prstGeom prst="straightConnector1">
              <a:avLst/>
            </a:prstGeom>
            <a:noFill/>
            <a:ln w="19050">
              <a:solidFill>
                <a:srgbClr val="DDDDDD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110" name="AutoShape 54"/>
            <p:cNvCxnSpPr>
              <a:cxnSpLocks noChangeShapeType="1"/>
            </p:cNvCxnSpPr>
            <p:nvPr/>
          </p:nvCxnSpPr>
          <p:spPr bwMode="auto">
            <a:xfrm>
              <a:off x="5448" y="2856"/>
              <a:ext cx="1" cy="104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111" name="AutoShape 55"/>
            <p:cNvCxnSpPr>
              <a:cxnSpLocks noChangeShapeType="1"/>
            </p:cNvCxnSpPr>
            <p:nvPr/>
          </p:nvCxnSpPr>
          <p:spPr bwMode="auto">
            <a:xfrm>
              <a:off x="6054" y="2856"/>
              <a:ext cx="0" cy="187"/>
            </a:xfrm>
            <a:prstGeom prst="straightConnector1">
              <a:avLst/>
            </a:prstGeom>
            <a:noFill/>
            <a:ln w="19050">
              <a:solidFill>
                <a:srgbClr val="C0C0C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112" name="AutoShape 56"/>
            <p:cNvCxnSpPr>
              <a:cxnSpLocks noChangeShapeType="1"/>
            </p:cNvCxnSpPr>
            <p:nvPr/>
          </p:nvCxnSpPr>
          <p:spPr bwMode="auto">
            <a:xfrm>
              <a:off x="6235" y="2856"/>
              <a:ext cx="1" cy="104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113" name="AutoShape 57"/>
            <p:cNvCxnSpPr>
              <a:cxnSpLocks noChangeShapeType="1"/>
            </p:cNvCxnSpPr>
            <p:nvPr/>
          </p:nvCxnSpPr>
          <p:spPr bwMode="auto">
            <a:xfrm flipH="1">
              <a:off x="3702" y="1874"/>
              <a:ext cx="1" cy="89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114" name="AutoShape 58"/>
            <p:cNvCxnSpPr>
              <a:cxnSpLocks noChangeShapeType="1"/>
            </p:cNvCxnSpPr>
            <p:nvPr/>
          </p:nvCxnSpPr>
          <p:spPr bwMode="auto">
            <a:xfrm flipH="1">
              <a:off x="2918" y="1874"/>
              <a:ext cx="2" cy="89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115" name="AutoShape 59"/>
            <p:cNvCxnSpPr>
              <a:cxnSpLocks noChangeShapeType="1"/>
            </p:cNvCxnSpPr>
            <p:nvPr/>
          </p:nvCxnSpPr>
          <p:spPr bwMode="auto">
            <a:xfrm flipH="1">
              <a:off x="4485" y="1874"/>
              <a:ext cx="2" cy="89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116" name="AutoShape 60"/>
            <p:cNvCxnSpPr>
              <a:cxnSpLocks noChangeShapeType="1"/>
            </p:cNvCxnSpPr>
            <p:nvPr/>
          </p:nvCxnSpPr>
          <p:spPr bwMode="auto">
            <a:xfrm flipH="1">
              <a:off x="2134" y="1874"/>
              <a:ext cx="1" cy="89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117" name="AutoShape 61"/>
            <p:cNvCxnSpPr>
              <a:cxnSpLocks noChangeShapeType="1"/>
            </p:cNvCxnSpPr>
            <p:nvPr/>
          </p:nvCxnSpPr>
          <p:spPr bwMode="auto">
            <a:xfrm flipH="1">
              <a:off x="1348" y="1874"/>
              <a:ext cx="1" cy="89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118" name="AutoShape 62"/>
            <p:cNvCxnSpPr>
              <a:cxnSpLocks noChangeShapeType="1"/>
            </p:cNvCxnSpPr>
            <p:nvPr/>
          </p:nvCxnSpPr>
          <p:spPr bwMode="auto">
            <a:xfrm flipH="1">
              <a:off x="5267" y="1874"/>
              <a:ext cx="1" cy="89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1119" name="Rectangle 63"/>
            <p:cNvSpPr>
              <a:spLocks noChangeArrowheads="1"/>
            </p:cNvSpPr>
            <p:nvPr/>
          </p:nvSpPr>
          <p:spPr bwMode="auto">
            <a:xfrm>
              <a:off x="977" y="1963"/>
              <a:ext cx="726" cy="8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1120" name="Group 64"/>
            <p:cNvGrpSpPr>
              <a:grpSpLocks/>
            </p:cNvGrpSpPr>
            <p:nvPr/>
          </p:nvGrpSpPr>
          <p:grpSpPr bwMode="auto">
            <a:xfrm>
              <a:off x="1006" y="1985"/>
              <a:ext cx="319" cy="456"/>
              <a:chOff x="533" y="394"/>
              <a:chExt cx="266" cy="507"/>
            </a:xfrm>
          </p:grpSpPr>
          <p:sp>
            <p:nvSpPr>
              <p:cNvPr id="301121" name="Rectangle 65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122" name="Rectangle 66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</a:endParaRPr>
              </a:p>
            </p:txBody>
          </p:sp>
          <p:sp>
            <p:nvSpPr>
              <p:cNvPr id="301123" name="Rectangle 67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24" name="Rectangle 68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25" name="Rectangle 69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26" name="Rectangle 70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27" name="Rectangle 71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28" name="Rectangle 72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29" name="Rectangle 73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</p:grpSp>
        <p:grpSp>
          <p:nvGrpSpPr>
            <p:cNvPr id="301130" name="Group 74"/>
            <p:cNvGrpSpPr>
              <a:grpSpLocks/>
            </p:cNvGrpSpPr>
            <p:nvPr/>
          </p:nvGrpSpPr>
          <p:grpSpPr bwMode="auto">
            <a:xfrm>
              <a:off x="1355" y="1985"/>
              <a:ext cx="319" cy="456"/>
              <a:chOff x="533" y="394"/>
              <a:chExt cx="266" cy="507"/>
            </a:xfrm>
          </p:grpSpPr>
          <p:sp>
            <p:nvSpPr>
              <p:cNvPr id="301131" name="Rectangle 75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132" name="Rectangle 76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</a:endParaRPr>
              </a:p>
            </p:txBody>
          </p:sp>
          <p:sp>
            <p:nvSpPr>
              <p:cNvPr id="301133" name="Rectangle 77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34" name="Rectangle 78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35" name="Rectangle 79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36" name="Rectangle 80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37" name="Rectangle 81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38" name="Rectangle 82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39" name="Rectangle 83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</p:grpSp>
        <p:sp>
          <p:nvSpPr>
            <p:cNvPr id="301140" name="Rectangle 84"/>
            <p:cNvSpPr>
              <a:spLocks noChangeArrowheads="1"/>
            </p:cNvSpPr>
            <p:nvPr/>
          </p:nvSpPr>
          <p:spPr bwMode="auto">
            <a:xfrm>
              <a:off x="1768" y="2824"/>
              <a:ext cx="363" cy="3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141" name="Rectangle 85"/>
            <p:cNvSpPr>
              <a:spLocks noChangeArrowheads="1"/>
            </p:cNvSpPr>
            <p:nvPr/>
          </p:nvSpPr>
          <p:spPr bwMode="auto">
            <a:xfrm>
              <a:off x="2130" y="2824"/>
              <a:ext cx="364" cy="3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142" name="Rectangle 86"/>
            <p:cNvSpPr>
              <a:spLocks noChangeArrowheads="1"/>
            </p:cNvSpPr>
            <p:nvPr/>
          </p:nvSpPr>
          <p:spPr bwMode="auto">
            <a:xfrm>
              <a:off x="1768" y="1964"/>
              <a:ext cx="726" cy="8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1143" name="Group 87"/>
            <p:cNvGrpSpPr>
              <a:grpSpLocks/>
            </p:cNvGrpSpPr>
            <p:nvPr/>
          </p:nvGrpSpPr>
          <p:grpSpPr bwMode="auto">
            <a:xfrm>
              <a:off x="1797" y="1986"/>
              <a:ext cx="319" cy="456"/>
              <a:chOff x="533" y="394"/>
              <a:chExt cx="266" cy="507"/>
            </a:xfrm>
          </p:grpSpPr>
          <p:sp>
            <p:nvSpPr>
              <p:cNvPr id="301144" name="Rectangle 88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145" name="Rectangle 89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</a:endParaRPr>
              </a:p>
            </p:txBody>
          </p:sp>
          <p:sp>
            <p:nvSpPr>
              <p:cNvPr id="301146" name="Rectangle 90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47" name="Rectangle 91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48" name="Rectangle 92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49" name="Rectangle 93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50" name="Rectangle 94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51" name="Rectangle 95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52" name="Rectangle 96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</p:grpSp>
        <p:grpSp>
          <p:nvGrpSpPr>
            <p:cNvPr id="301153" name="Group 97"/>
            <p:cNvGrpSpPr>
              <a:grpSpLocks/>
            </p:cNvGrpSpPr>
            <p:nvPr/>
          </p:nvGrpSpPr>
          <p:grpSpPr bwMode="auto">
            <a:xfrm>
              <a:off x="2146" y="1986"/>
              <a:ext cx="319" cy="456"/>
              <a:chOff x="533" y="394"/>
              <a:chExt cx="266" cy="507"/>
            </a:xfrm>
          </p:grpSpPr>
          <p:sp>
            <p:nvSpPr>
              <p:cNvPr id="301154" name="Rectangle 98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155" name="Rectangle 99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</a:endParaRPr>
              </a:p>
            </p:txBody>
          </p:sp>
          <p:sp>
            <p:nvSpPr>
              <p:cNvPr id="301156" name="Rectangle 100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57" name="Rectangle 101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58" name="Rectangle 102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59" name="Rectangle 103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60" name="Rectangle 104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61" name="Rectangle 105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62" name="Rectangle 106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</p:grpSp>
        <p:sp>
          <p:nvSpPr>
            <p:cNvPr id="301163" name="Rectangle 107"/>
            <p:cNvSpPr>
              <a:spLocks noChangeArrowheads="1"/>
            </p:cNvSpPr>
            <p:nvPr/>
          </p:nvSpPr>
          <p:spPr bwMode="auto">
            <a:xfrm>
              <a:off x="2543" y="1964"/>
              <a:ext cx="726" cy="8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1164" name="Group 108"/>
            <p:cNvGrpSpPr>
              <a:grpSpLocks/>
            </p:cNvGrpSpPr>
            <p:nvPr/>
          </p:nvGrpSpPr>
          <p:grpSpPr bwMode="auto">
            <a:xfrm>
              <a:off x="2572" y="1986"/>
              <a:ext cx="319" cy="456"/>
              <a:chOff x="533" y="394"/>
              <a:chExt cx="266" cy="507"/>
            </a:xfrm>
          </p:grpSpPr>
          <p:sp>
            <p:nvSpPr>
              <p:cNvPr id="301165" name="Rectangle 109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166" name="Rectangle 110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</a:endParaRPr>
              </a:p>
            </p:txBody>
          </p:sp>
          <p:sp>
            <p:nvSpPr>
              <p:cNvPr id="301167" name="Rectangle 111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68" name="Rectangle 112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69" name="Rectangle 113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70" name="Rectangle 114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71" name="Rectangle 115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72" name="Rectangle 116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73" name="Rectangle 117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</p:grpSp>
        <p:grpSp>
          <p:nvGrpSpPr>
            <p:cNvPr id="301174" name="Group 118"/>
            <p:cNvGrpSpPr>
              <a:grpSpLocks/>
            </p:cNvGrpSpPr>
            <p:nvPr/>
          </p:nvGrpSpPr>
          <p:grpSpPr bwMode="auto">
            <a:xfrm>
              <a:off x="2921" y="1986"/>
              <a:ext cx="319" cy="456"/>
              <a:chOff x="533" y="394"/>
              <a:chExt cx="266" cy="507"/>
            </a:xfrm>
          </p:grpSpPr>
          <p:sp>
            <p:nvSpPr>
              <p:cNvPr id="301175" name="Rectangle 119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176" name="Rectangle 120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</a:endParaRPr>
              </a:p>
            </p:txBody>
          </p:sp>
          <p:sp>
            <p:nvSpPr>
              <p:cNvPr id="301177" name="Rectangle 121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78" name="Rectangle 122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79" name="Rectangle 123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80" name="Rectangle 124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81" name="Rectangle 125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82" name="Rectangle 126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83" name="Rectangle 127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</p:grpSp>
        <p:sp>
          <p:nvSpPr>
            <p:cNvPr id="301184" name="Rectangle 128"/>
            <p:cNvSpPr>
              <a:spLocks noChangeArrowheads="1"/>
            </p:cNvSpPr>
            <p:nvPr/>
          </p:nvSpPr>
          <p:spPr bwMode="auto">
            <a:xfrm>
              <a:off x="3343" y="2822"/>
              <a:ext cx="364" cy="3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185" name="Rectangle 129"/>
            <p:cNvSpPr>
              <a:spLocks noChangeArrowheads="1"/>
            </p:cNvSpPr>
            <p:nvPr/>
          </p:nvSpPr>
          <p:spPr bwMode="auto">
            <a:xfrm>
              <a:off x="3706" y="2822"/>
              <a:ext cx="363" cy="3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186" name="Rectangle 130"/>
            <p:cNvSpPr>
              <a:spLocks noChangeArrowheads="1"/>
            </p:cNvSpPr>
            <p:nvPr/>
          </p:nvSpPr>
          <p:spPr bwMode="auto">
            <a:xfrm>
              <a:off x="3343" y="1962"/>
              <a:ext cx="726" cy="8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1187" name="Group 131"/>
            <p:cNvGrpSpPr>
              <a:grpSpLocks/>
            </p:cNvGrpSpPr>
            <p:nvPr/>
          </p:nvGrpSpPr>
          <p:grpSpPr bwMode="auto">
            <a:xfrm>
              <a:off x="3372" y="1984"/>
              <a:ext cx="319" cy="456"/>
              <a:chOff x="533" y="394"/>
              <a:chExt cx="266" cy="507"/>
            </a:xfrm>
          </p:grpSpPr>
          <p:sp>
            <p:nvSpPr>
              <p:cNvPr id="301188" name="Rectangle 132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189" name="Rectangle 133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</a:endParaRPr>
              </a:p>
            </p:txBody>
          </p:sp>
          <p:sp>
            <p:nvSpPr>
              <p:cNvPr id="301190" name="Rectangle 134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91" name="Rectangle 135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92" name="Rectangle 136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93" name="Rectangle 137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94" name="Rectangle 138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95" name="Rectangle 139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196" name="Rectangle 140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</p:grpSp>
        <p:grpSp>
          <p:nvGrpSpPr>
            <p:cNvPr id="301197" name="Group 141"/>
            <p:cNvGrpSpPr>
              <a:grpSpLocks/>
            </p:cNvGrpSpPr>
            <p:nvPr/>
          </p:nvGrpSpPr>
          <p:grpSpPr bwMode="auto">
            <a:xfrm>
              <a:off x="3721" y="1984"/>
              <a:ext cx="319" cy="456"/>
              <a:chOff x="533" y="394"/>
              <a:chExt cx="266" cy="507"/>
            </a:xfrm>
          </p:grpSpPr>
          <p:sp>
            <p:nvSpPr>
              <p:cNvPr id="301198" name="Rectangle 142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199" name="Rectangle 143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</a:endParaRPr>
              </a:p>
            </p:txBody>
          </p:sp>
          <p:sp>
            <p:nvSpPr>
              <p:cNvPr id="301200" name="Rectangle 144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01" name="Rectangle 145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02" name="Rectangle 146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03" name="Rectangle 147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04" name="Rectangle 148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05" name="Rectangle 149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06" name="Rectangle 150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</p:grpSp>
        <p:sp>
          <p:nvSpPr>
            <p:cNvPr id="301207" name="Rectangle 151"/>
            <p:cNvSpPr>
              <a:spLocks noChangeArrowheads="1"/>
            </p:cNvSpPr>
            <p:nvPr/>
          </p:nvSpPr>
          <p:spPr bwMode="auto">
            <a:xfrm>
              <a:off x="4118" y="1962"/>
              <a:ext cx="726" cy="8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1208" name="Group 152"/>
            <p:cNvGrpSpPr>
              <a:grpSpLocks/>
            </p:cNvGrpSpPr>
            <p:nvPr/>
          </p:nvGrpSpPr>
          <p:grpSpPr bwMode="auto">
            <a:xfrm>
              <a:off x="4147" y="1984"/>
              <a:ext cx="319" cy="456"/>
              <a:chOff x="533" y="394"/>
              <a:chExt cx="266" cy="507"/>
            </a:xfrm>
          </p:grpSpPr>
          <p:sp>
            <p:nvSpPr>
              <p:cNvPr id="301209" name="Rectangle 153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210" name="Rectangle 154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</a:endParaRPr>
              </a:p>
            </p:txBody>
          </p:sp>
          <p:sp>
            <p:nvSpPr>
              <p:cNvPr id="301211" name="Rectangle 155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12" name="Rectangle 156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13" name="Rectangle 157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14" name="Rectangle 158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15" name="Rectangle 159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16" name="Rectangle 160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17" name="Rectangle 161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</p:grpSp>
        <p:grpSp>
          <p:nvGrpSpPr>
            <p:cNvPr id="301218" name="Group 162"/>
            <p:cNvGrpSpPr>
              <a:grpSpLocks/>
            </p:cNvGrpSpPr>
            <p:nvPr/>
          </p:nvGrpSpPr>
          <p:grpSpPr bwMode="auto">
            <a:xfrm>
              <a:off x="4496" y="1984"/>
              <a:ext cx="319" cy="456"/>
              <a:chOff x="533" y="394"/>
              <a:chExt cx="266" cy="507"/>
            </a:xfrm>
          </p:grpSpPr>
          <p:sp>
            <p:nvSpPr>
              <p:cNvPr id="301219" name="Rectangle 163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220" name="Rectangle 164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</a:endParaRPr>
              </a:p>
            </p:txBody>
          </p:sp>
          <p:sp>
            <p:nvSpPr>
              <p:cNvPr id="301221" name="Rectangle 165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22" name="Rectangle 166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23" name="Rectangle 167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24" name="Rectangle 168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25" name="Rectangle 169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26" name="Rectangle 170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27" name="Rectangle 171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</p:grpSp>
        <p:sp>
          <p:nvSpPr>
            <p:cNvPr id="301228" name="Rectangle 172"/>
            <p:cNvSpPr>
              <a:spLocks noChangeArrowheads="1"/>
            </p:cNvSpPr>
            <p:nvPr/>
          </p:nvSpPr>
          <p:spPr bwMode="auto">
            <a:xfrm>
              <a:off x="4909" y="2823"/>
              <a:ext cx="364" cy="3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229" name="Rectangle 173"/>
            <p:cNvSpPr>
              <a:spLocks noChangeArrowheads="1"/>
            </p:cNvSpPr>
            <p:nvPr/>
          </p:nvSpPr>
          <p:spPr bwMode="auto">
            <a:xfrm>
              <a:off x="5271" y="2823"/>
              <a:ext cx="364" cy="3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230" name="Rectangle 174"/>
            <p:cNvSpPr>
              <a:spLocks noChangeArrowheads="1"/>
            </p:cNvSpPr>
            <p:nvPr/>
          </p:nvSpPr>
          <p:spPr bwMode="auto">
            <a:xfrm>
              <a:off x="4909" y="1963"/>
              <a:ext cx="726" cy="8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1231" name="Group 175"/>
            <p:cNvGrpSpPr>
              <a:grpSpLocks/>
            </p:cNvGrpSpPr>
            <p:nvPr/>
          </p:nvGrpSpPr>
          <p:grpSpPr bwMode="auto">
            <a:xfrm>
              <a:off x="4938" y="1985"/>
              <a:ext cx="319" cy="456"/>
              <a:chOff x="533" y="394"/>
              <a:chExt cx="266" cy="507"/>
            </a:xfrm>
          </p:grpSpPr>
          <p:sp>
            <p:nvSpPr>
              <p:cNvPr id="301232" name="Rectangle 176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233" name="Rectangle 177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</a:endParaRPr>
              </a:p>
            </p:txBody>
          </p:sp>
          <p:sp>
            <p:nvSpPr>
              <p:cNvPr id="301234" name="Rectangle 178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35" name="Rectangle 179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36" name="Rectangle 180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37" name="Rectangle 181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38" name="Rectangle 182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39" name="Rectangle 183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40" name="Rectangle 184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</p:grpSp>
        <p:grpSp>
          <p:nvGrpSpPr>
            <p:cNvPr id="301241" name="Group 185"/>
            <p:cNvGrpSpPr>
              <a:grpSpLocks/>
            </p:cNvGrpSpPr>
            <p:nvPr/>
          </p:nvGrpSpPr>
          <p:grpSpPr bwMode="auto">
            <a:xfrm>
              <a:off x="5287" y="1985"/>
              <a:ext cx="319" cy="456"/>
              <a:chOff x="533" y="394"/>
              <a:chExt cx="266" cy="507"/>
            </a:xfrm>
          </p:grpSpPr>
          <p:sp>
            <p:nvSpPr>
              <p:cNvPr id="301242" name="Rectangle 186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243" name="Rectangle 187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</a:endParaRPr>
              </a:p>
            </p:txBody>
          </p:sp>
          <p:sp>
            <p:nvSpPr>
              <p:cNvPr id="301244" name="Rectangle 188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45" name="Rectangle 189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46" name="Rectangle 190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47" name="Rectangle 191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48" name="Rectangle 192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49" name="Rectangle 193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50" name="Rectangle 194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</p:grpSp>
        <p:sp>
          <p:nvSpPr>
            <p:cNvPr id="301251" name="Rectangle 195"/>
            <p:cNvSpPr>
              <a:spLocks noChangeArrowheads="1"/>
            </p:cNvSpPr>
            <p:nvPr/>
          </p:nvSpPr>
          <p:spPr bwMode="auto">
            <a:xfrm>
              <a:off x="5684" y="1963"/>
              <a:ext cx="726" cy="8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1252" name="Group 196"/>
            <p:cNvGrpSpPr>
              <a:grpSpLocks/>
            </p:cNvGrpSpPr>
            <p:nvPr/>
          </p:nvGrpSpPr>
          <p:grpSpPr bwMode="auto">
            <a:xfrm>
              <a:off x="5713" y="1985"/>
              <a:ext cx="319" cy="456"/>
              <a:chOff x="533" y="394"/>
              <a:chExt cx="266" cy="507"/>
            </a:xfrm>
          </p:grpSpPr>
          <p:sp>
            <p:nvSpPr>
              <p:cNvPr id="301253" name="Rectangle 197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254" name="Rectangle 198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</a:endParaRPr>
              </a:p>
            </p:txBody>
          </p:sp>
          <p:sp>
            <p:nvSpPr>
              <p:cNvPr id="301255" name="Rectangle 199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56" name="Rectangle 200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57" name="Rectangle 201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58" name="Rectangle 202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59" name="Rectangle 203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60" name="Rectangle 204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61" name="Rectangle 205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</p:grpSp>
        <p:grpSp>
          <p:nvGrpSpPr>
            <p:cNvPr id="301262" name="Group 206"/>
            <p:cNvGrpSpPr>
              <a:grpSpLocks/>
            </p:cNvGrpSpPr>
            <p:nvPr/>
          </p:nvGrpSpPr>
          <p:grpSpPr bwMode="auto">
            <a:xfrm>
              <a:off x="6062" y="1985"/>
              <a:ext cx="319" cy="456"/>
              <a:chOff x="533" y="394"/>
              <a:chExt cx="266" cy="507"/>
            </a:xfrm>
          </p:grpSpPr>
          <p:sp>
            <p:nvSpPr>
              <p:cNvPr id="301263" name="Rectangle 207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264" name="Rectangle 208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</a:endParaRPr>
              </a:p>
            </p:txBody>
          </p:sp>
          <p:sp>
            <p:nvSpPr>
              <p:cNvPr id="301265" name="Rectangle 209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66" name="Rectangle 210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67" name="Rectangle 211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68" name="Rectangle 212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69" name="Rectangle 213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70" name="Rectangle 214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  <p:sp>
            <p:nvSpPr>
              <p:cNvPr id="301271" name="Rectangle 215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</a:endParaRPr>
              </a:p>
            </p:txBody>
          </p:sp>
        </p:grpSp>
        <p:sp>
          <p:nvSpPr>
            <p:cNvPr id="301272" name="Rectangle 216"/>
            <p:cNvSpPr>
              <a:spLocks noChangeArrowheads="1"/>
            </p:cNvSpPr>
            <p:nvPr/>
          </p:nvSpPr>
          <p:spPr bwMode="auto">
            <a:xfrm rot="5400000">
              <a:off x="1231" y="2237"/>
              <a:ext cx="217" cy="66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273" name="Rectangle 217"/>
            <p:cNvSpPr>
              <a:spLocks noChangeArrowheads="1"/>
            </p:cNvSpPr>
            <p:nvPr/>
          </p:nvSpPr>
          <p:spPr bwMode="auto">
            <a:xfrm rot="5400000">
              <a:off x="2022" y="2237"/>
              <a:ext cx="217" cy="66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274" name="Rectangle 218"/>
            <p:cNvSpPr>
              <a:spLocks noChangeArrowheads="1"/>
            </p:cNvSpPr>
            <p:nvPr/>
          </p:nvSpPr>
          <p:spPr bwMode="auto">
            <a:xfrm rot="5400000">
              <a:off x="2797" y="2237"/>
              <a:ext cx="217" cy="66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275" name="Rectangle 219"/>
            <p:cNvSpPr>
              <a:spLocks noChangeArrowheads="1"/>
            </p:cNvSpPr>
            <p:nvPr/>
          </p:nvSpPr>
          <p:spPr bwMode="auto">
            <a:xfrm rot="5400000">
              <a:off x="3597" y="2237"/>
              <a:ext cx="217" cy="66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276" name="Rectangle 220"/>
            <p:cNvSpPr>
              <a:spLocks noChangeArrowheads="1"/>
            </p:cNvSpPr>
            <p:nvPr/>
          </p:nvSpPr>
          <p:spPr bwMode="auto">
            <a:xfrm rot="5400000">
              <a:off x="4372" y="2237"/>
              <a:ext cx="217" cy="66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277" name="Rectangle 221"/>
            <p:cNvSpPr>
              <a:spLocks noChangeArrowheads="1"/>
            </p:cNvSpPr>
            <p:nvPr/>
          </p:nvSpPr>
          <p:spPr bwMode="auto">
            <a:xfrm rot="5400000">
              <a:off x="5163" y="2237"/>
              <a:ext cx="217" cy="66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278" name="Rectangle 222"/>
            <p:cNvSpPr>
              <a:spLocks noChangeArrowheads="1"/>
            </p:cNvSpPr>
            <p:nvPr/>
          </p:nvSpPr>
          <p:spPr bwMode="auto">
            <a:xfrm rot="5400000">
              <a:off x="5938" y="2237"/>
              <a:ext cx="217" cy="66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01279" name="AutoShape 223"/>
            <p:cNvCxnSpPr>
              <a:cxnSpLocks noChangeShapeType="1"/>
            </p:cNvCxnSpPr>
            <p:nvPr/>
          </p:nvCxnSpPr>
          <p:spPr bwMode="auto">
            <a:xfrm>
              <a:off x="1819" y="3043"/>
              <a:ext cx="0" cy="203"/>
            </a:xfrm>
            <a:prstGeom prst="straightConnector1">
              <a:avLst/>
            </a:prstGeom>
            <a:noFill/>
            <a:ln w="19050">
              <a:solidFill>
                <a:srgbClr val="C0C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280" name="AutoShape 224"/>
            <p:cNvCxnSpPr>
              <a:cxnSpLocks noChangeShapeType="1"/>
            </p:cNvCxnSpPr>
            <p:nvPr/>
          </p:nvCxnSpPr>
          <p:spPr bwMode="auto">
            <a:xfrm>
              <a:off x="1820" y="3400"/>
              <a:ext cx="0" cy="124"/>
            </a:xfrm>
            <a:prstGeom prst="straightConnector1">
              <a:avLst/>
            </a:prstGeom>
            <a:noFill/>
            <a:ln w="19050">
              <a:solidFill>
                <a:srgbClr val="C0C0C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281" name="AutoShape 225"/>
            <p:cNvCxnSpPr>
              <a:cxnSpLocks noChangeShapeType="1"/>
            </p:cNvCxnSpPr>
            <p:nvPr/>
          </p:nvCxnSpPr>
          <p:spPr bwMode="auto">
            <a:xfrm>
              <a:off x="2929" y="3043"/>
              <a:ext cx="0" cy="203"/>
            </a:xfrm>
            <a:prstGeom prst="straightConnector1">
              <a:avLst/>
            </a:prstGeom>
            <a:noFill/>
            <a:ln w="19050">
              <a:solidFill>
                <a:srgbClr val="C0C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282" name="AutoShape 226"/>
            <p:cNvCxnSpPr>
              <a:cxnSpLocks noChangeShapeType="1"/>
            </p:cNvCxnSpPr>
            <p:nvPr/>
          </p:nvCxnSpPr>
          <p:spPr bwMode="auto">
            <a:xfrm>
              <a:off x="2929" y="3400"/>
              <a:ext cx="0" cy="124"/>
            </a:xfrm>
            <a:prstGeom prst="straightConnector1">
              <a:avLst/>
            </a:prstGeom>
            <a:noFill/>
            <a:ln w="19050">
              <a:solidFill>
                <a:srgbClr val="C0C0C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283" name="AutoShape 227"/>
            <p:cNvCxnSpPr>
              <a:cxnSpLocks noChangeShapeType="1"/>
            </p:cNvCxnSpPr>
            <p:nvPr/>
          </p:nvCxnSpPr>
          <p:spPr bwMode="auto">
            <a:xfrm>
              <a:off x="4037" y="3043"/>
              <a:ext cx="0" cy="203"/>
            </a:xfrm>
            <a:prstGeom prst="straightConnector1">
              <a:avLst/>
            </a:prstGeom>
            <a:noFill/>
            <a:ln w="19050">
              <a:solidFill>
                <a:srgbClr val="C0C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284" name="AutoShape 228"/>
            <p:cNvCxnSpPr>
              <a:cxnSpLocks noChangeShapeType="1"/>
            </p:cNvCxnSpPr>
            <p:nvPr/>
          </p:nvCxnSpPr>
          <p:spPr bwMode="auto">
            <a:xfrm>
              <a:off x="4037" y="3400"/>
              <a:ext cx="0" cy="124"/>
            </a:xfrm>
            <a:prstGeom prst="straightConnector1">
              <a:avLst/>
            </a:prstGeom>
            <a:noFill/>
            <a:ln w="19050">
              <a:solidFill>
                <a:srgbClr val="C0C0C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285" name="AutoShape 229"/>
            <p:cNvCxnSpPr>
              <a:cxnSpLocks noChangeShapeType="1"/>
            </p:cNvCxnSpPr>
            <p:nvPr/>
          </p:nvCxnSpPr>
          <p:spPr bwMode="auto">
            <a:xfrm>
              <a:off x="5146" y="3043"/>
              <a:ext cx="0" cy="203"/>
            </a:xfrm>
            <a:prstGeom prst="straightConnector1">
              <a:avLst/>
            </a:prstGeom>
            <a:noFill/>
            <a:ln w="19050">
              <a:solidFill>
                <a:srgbClr val="C0C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286" name="AutoShape 230"/>
            <p:cNvCxnSpPr>
              <a:cxnSpLocks noChangeShapeType="1"/>
            </p:cNvCxnSpPr>
            <p:nvPr/>
          </p:nvCxnSpPr>
          <p:spPr bwMode="auto">
            <a:xfrm>
              <a:off x="5147" y="3400"/>
              <a:ext cx="0" cy="124"/>
            </a:xfrm>
            <a:prstGeom prst="straightConnector1">
              <a:avLst/>
            </a:prstGeom>
            <a:noFill/>
            <a:ln w="19050">
              <a:solidFill>
                <a:srgbClr val="C0C0C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1287" name="AutoShape 231"/>
            <p:cNvCxnSpPr>
              <a:cxnSpLocks noChangeShapeType="1"/>
            </p:cNvCxnSpPr>
            <p:nvPr/>
          </p:nvCxnSpPr>
          <p:spPr bwMode="auto">
            <a:xfrm>
              <a:off x="6256" y="3400"/>
              <a:ext cx="0" cy="124"/>
            </a:xfrm>
            <a:prstGeom prst="straightConnector1">
              <a:avLst/>
            </a:prstGeom>
            <a:noFill/>
            <a:ln w="19050">
              <a:solidFill>
                <a:srgbClr val="C0C0C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301288" name="Group 232"/>
            <p:cNvGrpSpPr>
              <a:grpSpLocks/>
            </p:cNvGrpSpPr>
            <p:nvPr/>
          </p:nvGrpSpPr>
          <p:grpSpPr bwMode="auto">
            <a:xfrm>
              <a:off x="235" y="2696"/>
              <a:ext cx="666" cy="136"/>
              <a:chOff x="4428" y="1050"/>
              <a:chExt cx="679" cy="136"/>
            </a:xfrm>
          </p:grpSpPr>
          <p:sp>
            <p:nvSpPr>
              <p:cNvPr id="301289" name="Rectangle 233"/>
              <p:cNvSpPr>
                <a:spLocks noChangeArrowheads="1"/>
              </p:cNvSpPr>
              <p:nvPr/>
            </p:nvSpPr>
            <p:spPr bwMode="auto">
              <a:xfrm rot="5400000">
                <a:off x="4700" y="906"/>
                <a:ext cx="136" cy="423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/>
              <a:p>
                <a:pPr algn="ctr"/>
                <a:r>
                  <a:rPr lang="en-US" sz="1200" b="1">
                    <a:solidFill>
                      <a:schemeClr val="bg1"/>
                    </a:solidFill>
                    <a:latin typeface="Arial" charset="0"/>
                  </a:rPr>
                  <a:t>Texture</a:t>
                </a:r>
              </a:p>
            </p:txBody>
          </p:sp>
          <p:grpSp>
            <p:nvGrpSpPr>
              <p:cNvPr id="301290" name="Group 234"/>
              <p:cNvGrpSpPr>
                <a:grpSpLocks/>
              </p:cNvGrpSpPr>
              <p:nvPr/>
            </p:nvGrpSpPr>
            <p:grpSpPr bwMode="auto">
              <a:xfrm>
                <a:off x="4428" y="1050"/>
                <a:ext cx="133" cy="134"/>
                <a:chOff x="4771" y="466"/>
                <a:chExt cx="229" cy="173"/>
              </a:xfrm>
            </p:grpSpPr>
            <p:sp>
              <p:nvSpPr>
                <p:cNvPr id="301291" name="Rectangle 235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FF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7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301292" name="Line 236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301293" name="Group 237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301294" name="Rectangle 238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700" b="1">
                      <a:latin typeface="Arial" charset="0"/>
                    </a:endParaRPr>
                  </a:p>
                </p:txBody>
              </p:sp>
              <p:sp>
                <p:nvSpPr>
                  <p:cNvPr id="301295" name="Line 239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01296" name="Group 240"/>
              <p:cNvGrpSpPr>
                <a:grpSpLocks/>
              </p:cNvGrpSpPr>
              <p:nvPr/>
            </p:nvGrpSpPr>
            <p:grpSpPr bwMode="auto">
              <a:xfrm>
                <a:off x="4974" y="1050"/>
                <a:ext cx="133" cy="135"/>
                <a:chOff x="4771" y="466"/>
                <a:chExt cx="229" cy="173"/>
              </a:xfrm>
            </p:grpSpPr>
            <p:sp>
              <p:nvSpPr>
                <p:cNvPr id="301297" name="Rectangle 241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FF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7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301298" name="Line 242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301299" name="Group 243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301300" name="Rectangle 244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700" b="1">
                      <a:latin typeface="Arial" charset="0"/>
                    </a:endParaRPr>
                  </a:p>
                </p:txBody>
              </p:sp>
              <p:sp>
                <p:nvSpPr>
                  <p:cNvPr id="301301" name="Line 245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301302" name="Group 246"/>
            <p:cNvGrpSpPr>
              <a:grpSpLocks/>
            </p:cNvGrpSpPr>
            <p:nvPr/>
          </p:nvGrpSpPr>
          <p:grpSpPr bwMode="auto">
            <a:xfrm>
              <a:off x="1011" y="2696"/>
              <a:ext cx="666" cy="136"/>
              <a:chOff x="4428" y="1050"/>
              <a:chExt cx="679" cy="136"/>
            </a:xfrm>
          </p:grpSpPr>
          <p:sp>
            <p:nvSpPr>
              <p:cNvPr id="301303" name="Rectangle 247"/>
              <p:cNvSpPr>
                <a:spLocks noChangeArrowheads="1"/>
              </p:cNvSpPr>
              <p:nvPr/>
            </p:nvSpPr>
            <p:spPr bwMode="auto">
              <a:xfrm rot="5400000">
                <a:off x="4700" y="906"/>
                <a:ext cx="136" cy="423"/>
              </a:xfrm>
              <a:prstGeom prst="rect">
                <a:avLst/>
              </a:prstGeom>
              <a:solidFill>
                <a:srgbClr val="3366CC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/>
              <a:p>
                <a:pPr algn="ctr"/>
                <a:r>
                  <a:rPr lang="en-US" sz="1000" b="1">
                    <a:solidFill>
                      <a:schemeClr val="bg1"/>
                    </a:solidFill>
                    <a:latin typeface="Arial" charset="0"/>
                  </a:rPr>
                  <a:t>Texture</a:t>
                </a:r>
              </a:p>
            </p:txBody>
          </p:sp>
          <p:grpSp>
            <p:nvGrpSpPr>
              <p:cNvPr id="301304" name="Group 248"/>
              <p:cNvGrpSpPr>
                <a:grpSpLocks/>
              </p:cNvGrpSpPr>
              <p:nvPr/>
            </p:nvGrpSpPr>
            <p:grpSpPr bwMode="auto">
              <a:xfrm>
                <a:off x="4428" y="1050"/>
                <a:ext cx="133" cy="134"/>
                <a:chOff x="4771" y="466"/>
                <a:chExt cx="229" cy="173"/>
              </a:xfrm>
            </p:grpSpPr>
            <p:sp>
              <p:nvSpPr>
                <p:cNvPr id="301305" name="Rectangle 249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301306" name="Line 250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301307" name="Group 251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301308" name="Rectangle 252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301309" name="Line 253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01310" name="Group 254"/>
              <p:cNvGrpSpPr>
                <a:grpSpLocks/>
              </p:cNvGrpSpPr>
              <p:nvPr/>
            </p:nvGrpSpPr>
            <p:grpSpPr bwMode="auto">
              <a:xfrm>
                <a:off x="4974" y="1050"/>
                <a:ext cx="133" cy="135"/>
                <a:chOff x="4771" y="466"/>
                <a:chExt cx="229" cy="173"/>
              </a:xfrm>
            </p:grpSpPr>
            <p:sp>
              <p:nvSpPr>
                <p:cNvPr id="301311" name="Rectangle 255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301312" name="Line 256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301313" name="Group 257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301314" name="Rectangle 258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301315" name="Line 259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301316" name="Group 260"/>
            <p:cNvGrpSpPr>
              <a:grpSpLocks/>
            </p:cNvGrpSpPr>
            <p:nvPr/>
          </p:nvGrpSpPr>
          <p:grpSpPr bwMode="auto">
            <a:xfrm>
              <a:off x="1800" y="2696"/>
              <a:ext cx="666" cy="136"/>
              <a:chOff x="4428" y="1050"/>
              <a:chExt cx="679" cy="136"/>
            </a:xfrm>
          </p:grpSpPr>
          <p:sp>
            <p:nvSpPr>
              <p:cNvPr id="301317" name="Rectangle 261"/>
              <p:cNvSpPr>
                <a:spLocks noChangeArrowheads="1"/>
              </p:cNvSpPr>
              <p:nvPr/>
            </p:nvSpPr>
            <p:spPr bwMode="auto">
              <a:xfrm rot="5400000">
                <a:off x="4700" y="906"/>
                <a:ext cx="136" cy="423"/>
              </a:xfrm>
              <a:prstGeom prst="rect">
                <a:avLst/>
              </a:prstGeom>
              <a:solidFill>
                <a:srgbClr val="3366CC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/>
              <a:p>
                <a:pPr algn="ctr"/>
                <a:r>
                  <a:rPr lang="en-US" sz="1000" b="1">
                    <a:solidFill>
                      <a:schemeClr val="bg1"/>
                    </a:solidFill>
                    <a:latin typeface="Arial" charset="0"/>
                  </a:rPr>
                  <a:t>Texture</a:t>
                </a:r>
              </a:p>
            </p:txBody>
          </p:sp>
          <p:grpSp>
            <p:nvGrpSpPr>
              <p:cNvPr id="301318" name="Group 262"/>
              <p:cNvGrpSpPr>
                <a:grpSpLocks/>
              </p:cNvGrpSpPr>
              <p:nvPr/>
            </p:nvGrpSpPr>
            <p:grpSpPr bwMode="auto">
              <a:xfrm>
                <a:off x="4428" y="1050"/>
                <a:ext cx="133" cy="134"/>
                <a:chOff x="4771" y="466"/>
                <a:chExt cx="229" cy="173"/>
              </a:xfrm>
            </p:grpSpPr>
            <p:sp>
              <p:nvSpPr>
                <p:cNvPr id="301319" name="Rectangle 263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301320" name="Line 264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301321" name="Group 265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301322" name="Rectangle 266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301323" name="Line 267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01324" name="Group 268"/>
              <p:cNvGrpSpPr>
                <a:grpSpLocks/>
              </p:cNvGrpSpPr>
              <p:nvPr/>
            </p:nvGrpSpPr>
            <p:grpSpPr bwMode="auto">
              <a:xfrm>
                <a:off x="4974" y="1050"/>
                <a:ext cx="133" cy="135"/>
                <a:chOff x="4771" y="466"/>
                <a:chExt cx="229" cy="173"/>
              </a:xfrm>
            </p:grpSpPr>
            <p:sp>
              <p:nvSpPr>
                <p:cNvPr id="301325" name="Rectangle 269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301326" name="Line 270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301327" name="Group 271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301328" name="Rectangle 272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301329" name="Line 273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301330" name="Group 274"/>
            <p:cNvGrpSpPr>
              <a:grpSpLocks/>
            </p:cNvGrpSpPr>
            <p:nvPr/>
          </p:nvGrpSpPr>
          <p:grpSpPr bwMode="auto">
            <a:xfrm>
              <a:off x="2571" y="2696"/>
              <a:ext cx="666" cy="136"/>
              <a:chOff x="4428" y="1050"/>
              <a:chExt cx="679" cy="136"/>
            </a:xfrm>
          </p:grpSpPr>
          <p:sp>
            <p:nvSpPr>
              <p:cNvPr id="301331" name="Rectangle 275"/>
              <p:cNvSpPr>
                <a:spLocks noChangeArrowheads="1"/>
              </p:cNvSpPr>
              <p:nvPr/>
            </p:nvSpPr>
            <p:spPr bwMode="auto">
              <a:xfrm rot="5400000">
                <a:off x="4700" y="906"/>
                <a:ext cx="136" cy="423"/>
              </a:xfrm>
              <a:prstGeom prst="rect">
                <a:avLst/>
              </a:prstGeom>
              <a:solidFill>
                <a:srgbClr val="3366CC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/>
              <a:p>
                <a:pPr algn="ctr"/>
                <a:r>
                  <a:rPr lang="en-US" sz="1000" b="1">
                    <a:solidFill>
                      <a:schemeClr val="bg1"/>
                    </a:solidFill>
                    <a:latin typeface="Arial" charset="0"/>
                  </a:rPr>
                  <a:t>Texture</a:t>
                </a:r>
              </a:p>
            </p:txBody>
          </p:sp>
          <p:grpSp>
            <p:nvGrpSpPr>
              <p:cNvPr id="301332" name="Group 276"/>
              <p:cNvGrpSpPr>
                <a:grpSpLocks/>
              </p:cNvGrpSpPr>
              <p:nvPr/>
            </p:nvGrpSpPr>
            <p:grpSpPr bwMode="auto">
              <a:xfrm>
                <a:off x="4428" y="1050"/>
                <a:ext cx="133" cy="134"/>
                <a:chOff x="4771" y="466"/>
                <a:chExt cx="229" cy="173"/>
              </a:xfrm>
            </p:grpSpPr>
            <p:sp>
              <p:nvSpPr>
                <p:cNvPr id="301333" name="Rectangle 277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301334" name="Line 278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301335" name="Group 279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301336" name="Rectangle 280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301337" name="Line 281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01338" name="Group 282"/>
              <p:cNvGrpSpPr>
                <a:grpSpLocks/>
              </p:cNvGrpSpPr>
              <p:nvPr/>
            </p:nvGrpSpPr>
            <p:grpSpPr bwMode="auto">
              <a:xfrm>
                <a:off x="4974" y="1050"/>
                <a:ext cx="133" cy="135"/>
                <a:chOff x="4771" y="466"/>
                <a:chExt cx="229" cy="173"/>
              </a:xfrm>
            </p:grpSpPr>
            <p:sp>
              <p:nvSpPr>
                <p:cNvPr id="301339" name="Rectangle 283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301340" name="Line 284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301341" name="Group 285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301342" name="Rectangle 286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301343" name="Line 287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301344" name="Group 288"/>
            <p:cNvGrpSpPr>
              <a:grpSpLocks/>
            </p:cNvGrpSpPr>
            <p:nvPr/>
          </p:nvGrpSpPr>
          <p:grpSpPr bwMode="auto">
            <a:xfrm>
              <a:off x="3371" y="2696"/>
              <a:ext cx="666" cy="136"/>
              <a:chOff x="4428" y="1050"/>
              <a:chExt cx="679" cy="136"/>
            </a:xfrm>
          </p:grpSpPr>
          <p:sp>
            <p:nvSpPr>
              <p:cNvPr id="301345" name="Rectangle 289"/>
              <p:cNvSpPr>
                <a:spLocks noChangeArrowheads="1"/>
              </p:cNvSpPr>
              <p:nvPr/>
            </p:nvSpPr>
            <p:spPr bwMode="auto">
              <a:xfrm rot="5400000">
                <a:off x="4700" y="906"/>
                <a:ext cx="136" cy="423"/>
              </a:xfrm>
              <a:prstGeom prst="rect">
                <a:avLst/>
              </a:prstGeom>
              <a:solidFill>
                <a:srgbClr val="3366CC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/>
              <a:p>
                <a:pPr algn="ctr"/>
                <a:r>
                  <a:rPr lang="en-US" sz="1000" b="1">
                    <a:solidFill>
                      <a:schemeClr val="bg1"/>
                    </a:solidFill>
                    <a:latin typeface="Arial" charset="0"/>
                  </a:rPr>
                  <a:t>Texture</a:t>
                </a:r>
              </a:p>
            </p:txBody>
          </p:sp>
          <p:grpSp>
            <p:nvGrpSpPr>
              <p:cNvPr id="301346" name="Group 290"/>
              <p:cNvGrpSpPr>
                <a:grpSpLocks/>
              </p:cNvGrpSpPr>
              <p:nvPr/>
            </p:nvGrpSpPr>
            <p:grpSpPr bwMode="auto">
              <a:xfrm>
                <a:off x="4428" y="1050"/>
                <a:ext cx="133" cy="134"/>
                <a:chOff x="4771" y="466"/>
                <a:chExt cx="229" cy="173"/>
              </a:xfrm>
            </p:grpSpPr>
            <p:sp>
              <p:nvSpPr>
                <p:cNvPr id="301347" name="Rectangle 291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301348" name="Line 292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301349" name="Group 293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301350" name="Rectangle 294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301351" name="Line 295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01352" name="Group 296"/>
              <p:cNvGrpSpPr>
                <a:grpSpLocks/>
              </p:cNvGrpSpPr>
              <p:nvPr/>
            </p:nvGrpSpPr>
            <p:grpSpPr bwMode="auto">
              <a:xfrm>
                <a:off x="4974" y="1050"/>
                <a:ext cx="133" cy="135"/>
                <a:chOff x="4771" y="466"/>
                <a:chExt cx="229" cy="173"/>
              </a:xfrm>
            </p:grpSpPr>
            <p:sp>
              <p:nvSpPr>
                <p:cNvPr id="301353" name="Rectangle 297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301354" name="Line 298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301355" name="Group 299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301356" name="Rectangle 300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301357" name="Line 301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301358" name="Group 302"/>
            <p:cNvGrpSpPr>
              <a:grpSpLocks/>
            </p:cNvGrpSpPr>
            <p:nvPr/>
          </p:nvGrpSpPr>
          <p:grpSpPr bwMode="auto">
            <a:xfrm>
              <a:off x="4148" y="2696"/>
              <a:ext cx="666" cy="136"/>
              <a:chOff x="4428" y="1050"/>
              <a:chExt cx="679" cy="136"/>
            </a:xfrm>
          </p:grpSpPr>
          <p:sp>
            <p:nvSpPr>
              <p:cNvPr id="301359" name="Rectangle 303"/>
              <p:cNvSpPr>
                <a:spLocks noChangeArrowheads="1"/>
              </p:cNvSpPr>
              <p:nvPr/>
            </p:nvSpPr>
            <p:spPr bwMode="auto">
              <a:xfrm rot="5400000">
                <a:off x="4700" y="906"/>
                <a:ext cx="136" cy="423"/>
              </a:xfrm>
              <a:prstGeom prst="rect">
                <a:avLst/>
              </a:prstGeom>
              <a:solidFill>
                <a:srgbClr val="3366CC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/>
              <a:p>
                <a:pPr algn="ctr"/>
                <a:r>
                  <a:rPr lang="en-US" sz="1000" b="1">
                    <a:solidFill>
                      <a:schemeClr val="bg1"/>
                    </a:solidFill>
                    <a:latin typeface="Arial" charset="0"/>
                  </a:rPr>
                  <a:t>Texture</a:t>
                </a:r>
              </a:p>
            </p:txBody>
          </p:sp>
          <p:grpSp>
            <p:nvGrpSpPr>
              <p:cNvPr id="301360" name="Group 304"/>
              <p:cNvGrpSpPr>
                <a:grpSpLocks/>
              </p:cNvGrpSpPr>
              <p:nvPr/>
            </p:nvGrpSpPr>
            <p:grpSpPr bwMode="auto">
              <a:xfrm>
                <a:off x="4428" y="1050"/>
                <a:ext cx="133" cy="134"/>
                <a:chOff x="4771" y="466"/>
                <a:chExt cx="229" cy="173"/>
              </a:xfrm>
            </p:grpSpPr>
            <p:sp>
              <p:nvSpPr>
                <p:cNvPr id="301361" name="Rectangle 305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301362" name="Line 306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301363" name="Group 307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301364" name="Rectangle 308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301365" name="Line 309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01366" name="Group 310"/>
              <p:cNvGrpSpPr>
                <a:grpSpLocks/>
              </p:cNvGrpSpPr>
              <p:nvPr/>
            </p:nvGrpSpPr>
            <p:grpSpPr bwMode="auto">
              <a:xfrm>
                <a:off x="4974" y="1050"/>
                <a:ext cx="133" cy="135"/>
                <a:chOff x="4771" y="466"/>
                <a:chExt cx="229" cy="173"/>
              </a:xfrm>
            </p:grpSpPr>
            <p:sp>
              <p:nvSpPr>
                <p:cNvPr id="301367" name="Rectangle 311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301368" name="Line 312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301369" name="Group 313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301370" name="Rectangle 314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301371" name="Line 315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301372" name="Group 316"/>
            <p:cNvGrpSpPr>
              <a:grpSpLocks/>
            </p:cNvGrpSpPr>
            <p:nvPr/>
          </p:nvGrpSpPr>
          <p:grpSpPr bwMode="auto">
            <a:xfrm>
              <a:off x="4937" y="2696"/>
              <a:ext cx="666" cy="136"/>
              <a:chOff x="4428" y="1050"/>
              <a:chExt cx="679" cy="136"/>
            </a:xfrm>
          </p:grpSpPr>
          <p:sp>
            <p:nvSpPr>
              <p:cNvPr id="301373" name="Rectangle 317"/>
              <p:cNvSpPr>
                <a:spLocks noChangeArrowheads="1"/>
              </p:cNvSpPr>
              <p:nvPr/>
            </p:nvSpPr>
            <p:spPr bwMode="auto">
              <a:xfrm rot="5400000">
                <a:off x="4700" y="906"/>
                <a:ext cx="136" cy="423"/>
              </a:xfrm>
              <a:prstGeom prst="rect">
                <a:avLst/>
              </a:prstGeom>
              <a:solidFill>
                <a:srgbClr val="3366CC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/>
              <a:p>
                <a:pPr algn="ctr"/>
                <a:r>
                  <a:rPr lang="en-US" sz="1000" b="1">
                    <a:solidFill>
                      <a:schemeClr val="bg1"/>
                    </a:solidFill>
                    <a:latin typeface="Arial" charset="0"/>
                  </a:rPr>
                  <a:t>Texture</a:t>
                </a:r>
              </a:p>
            </p:txBody>
          </p:sp>
          <p:grpSp>
            <p:nvGrpSpPr>
              <p:cNvPr id="301374" name="Group 318"/>
              <p:cNvGrpSpPr>
                <a:grpSpLocks/>
              </p:cNvGrpSpPr>
              <p:nvPr/>
            </p:nvGrpSpPr>
            <p:grpSpPr bwMode="auto">
              <a:xfrm>
                <a:off x="4428" y="1050"/>
                <a:ext cx="133" cy="134"/>
                <a:chOff x="4771" y="466"/>
                <a:chExt cx="229" cy="173"/>
              </a:xfrm>
            </p:grpSpPr>
            <p:sp>
              <p:nvSpPr>
                <p:cNvPr id="301375" name="Rectangle 319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301376" name="Line 320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301377" name="Group 321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301378" name="Rectangle 322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301379" name="Line 323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01380" name="Group 324"/>
              <p:cNvGrpSpPr>
                <a:grpSpLocks/>
              </p:cNvGrpSpPr>
              <p:nvPr/>
            </p:nvGrpSpPr>
            <p:grpSpPr bwMode="auto">
              <a:xfrm>
                <a:off x="4974" y="1050"/>
                <a:ext cx="133" cy="135"/>
                <a:chOff x="4771" y="466"/>
                <a:chExt cx="229" cy="173"/>
              </a:xfrm>
            </p:grpSpPr>
            <p:sp>
              <p:nvSpPr>
                <p:cNvPr id="301381" name="Rectangle 325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301382" name="Line 326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301383" name="Group 327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301384" name="Rectangle 328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301385" name="Line 329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301386" name="Group 330"/>
            <p:cNvGrpSpPr>
              <a:grpSpLocks/>
            </p:cNvGrpSpPr>
            <p:nvPr/>
          </p:nvGrpSpPr>
          <p:grpSpPr bwMode="auto">
            <a:xfrm>
              <a:off x="5720" y="2696"/>
              <a:ext cx="666" cy="136"/>
              <a:chOff x="4428" y="1050"/>
              <a:chExt cx="679" cy="136"/>
            </a:xfrm>
          </p:grpSpPr>
          <p:sp>
            <p:nvSpPr>
              <p:cNvPr id="301387" name="Rectangle 331"/>
              <p:cNvSpPr>
                <a:spLocks noChangeArrowheads="1"/>
              </p:cNvSpPr>
              <p:nvPr/>
            </p:nvSpPr>
            <p:spPr bwMode="auto">
              <a:xfrm rot="5400000">
                <a:off x="4700" y="906"/>
                <a:ext cx="136" cy="423"/>
              </a:xfrm>
              <a:prstGeom prst="rect">
                <a:avLst/>
              </a:prstGeom>
              <a:solidFill>
                <a:srgbClr val="3366CC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/>
              <a:p>
                <a:pPr algn="ctr"/>
                <a:r>
                  <a:rPr lang="en-US" sz="1000" b="1">
                    <a:solidFill>
                      <a:schemeClr val="bg1"/>
                    </a:solidFill>
                    <a:latin typeface="Arial" charset="0"/>
                  </a:rPr>
                  <a:t>Texture</a:t>
                </a:r>
              </a:p>
            </p:txBody>
          </p:sp>
          <p:grpSp>
            <p:nvGrpSpPr>
              <p:cNvPr id="301388" name="Group 332"/>
              <p:cNvGrpSpPr>
                <a:grpSpLocks/>
              </p:cNvGrpSpPr>
              <p:nvPr/>
            </p:nvGrpSpPr>
            <p:grpSpPr bwMode="auto">
              <a:xfrm>
                <a:off x="4428" y="1050"/>
                <a:ext cx="133" cy="134"/>
                <a:chOff x="4771" y="466"/>
                <a:chExt cx="229" cy="173"/>
              </a:xfrm>
            </p:grpSpPr>
            <p:sp>
              <p:nvSpPr>
                <p:cNvPr id="301389" name="Rectangle 333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301390" name="Line 334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301391" name="Group 335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301392" name="Rectangle 336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301393" name="Line 337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01394" name="Group 338"/>
              <p:cNvGrpSpPr>
                <a:grpSpLocks/>
              </p:cNvGrpSpPr>
              <p:nvPr/>
            </p:nvGrpSpPr>
            <p:grpSpPr bwMode="auto">
              <a:xfrm>
                <a:off x="4974" y="1050"/>
                <a:ext cx="133" cy="135"/>
                <a:chOff x="4771" y="466"/>
                <a:chExt cx="229" cy="173"/>
              </a:xfrm>
            </p:grpSpPr>
            <p:sp>
              <p:nvSpPr>
                <p:cNvPr id="301395" name="Rectangle 339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301396" name="Line 340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301397" name="Group 341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301398" name="Rectangle 342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301399" name="Line 343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</p:grpSp>
        <p:cxnSp>
          <p:nvCxnSpPr>
            <p:cNvPr id="301400" name="AutoShape 344"/>
            <p:cNvCxnSpPr>
              <a:cxnSpLocks noChangeShapeType="1"/>
              <a:stCxn id="301067" idx="2"/>
            </p:cNvCxnSpPr>
            <p:nvPr/>
          </p:nvCxnSpPr>
          <p:spPr bwMode="auto">
            <a:xfrm rot="16200000" flipH="1">
              <a:off x="3216" y="205"/>
              <a:ext cx="390" cy="5691"/>
            </a:xfrm>
            <a:prstGeom prst="bentConnector3">
              <a:avLst>
                <a:gd name="adj1" fmla="val 49745"/>
              </a:avLst>
            </a:prstGeom>
            <a:noFill/>
            <a:ln w="19050">
              <a:solidFill>
                <a:srgbClr val="DDDDDD"/>
              </a:solidFill>
              <a:miter lim="800000"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301401" name="Group 345"/>
            <p:cNvGrpSpPr>
              <a:grpSpLocks/>
            </p:cNvGrpSpPr>
            <p:nvPr/>
          </p:nvGrpSpPr>
          <p:grpSpPr bwMode="auto">
            <a:xfrm>
              <a:off x="235" y="2695"/>
              <a:ext cx="666" cy="136"/>
              <a:chOff x="4428" y="1050"/>
              <a:chExt cx="679" cy="136"/>
            </a:xfrm>
          </p:grpSpPr>
          <p:sp>
            <p:nvSpPr>
              <p:cNvPr id="301402" name="Rectangle 346"/>
              <p:cNvSpPr>
                <a:spLocks noChangeArrowheads="1"/>
              </p:cNvSpPr>
              <p:nvPr/>
            </p:nvSpPr>
            <p:spPr bwMode="auto">
              <a:xfrm rot="5400000">
                <a:off x="4700" y="906"/>
                <a:ext cx="136" cy="423"/>
              </a:xfrm>
              <a:prstGeom prst="rect">
                <a:avLst/>
              </a:prstGeom>
              <a:solidFill>
                <a:srgbClr val="3366CC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/>
              <a:p>
                <a:pPr algn="ctr"/>
                <a:r>
                  <a:rPr lang="en-US" sz="1000" b="1">
                    <a:solidFill>
                      <a:schemeClr val="bg1"/>
                    </a:solidFill>
                    <a:latin typeface="Arial" charset="0"/>
                  </a:rPr>
                  <a:t>Texture</a:t>
                </a:r>
              </a:p>
            </p:txBody>
          </p:sp>
          <p:grpSp>
            <p:nvGrpSpPr>
              <p:cNvPr id="301403" name="Group 347"/>
              <p:cNvGrpSpPr>
                <a:grpSpLocks/>
              </p:cNvGrpSpPr>
              <p:nvPr/>
            </p:nvGrpSpPr>
            <p:grpSpPr bwMode="auto">
              <a:xfrm>
                <a:off x="4428" y="1050"/>
                <a:ext cx="133" cy="134"/>
                <a:chOff x="4771" y="466"/>
                <a:chExt cx="229" cy="173"/>
              </a:xfrm>
            </p:grpSpPr>
            <p:sp>
              <p:nvSpPr>
                <p:cNvPr id="301404" name="Rectangle 348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301405" name="Line 349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301406" name="Group 350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301407" name="Rectangle 351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301408" name="Line 352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01409" name="Group 353"/>
              <p:cNvGrpSpPr>
                <a:grpSpLocks/>
              </p:cNvGrpSpPr>
              <p:nvPr/>
            </p:nvGrpSpPr>
            <p:grpSpPr bwMode="auto">
              <a:xfrm>
                <a:off x="4974" y="1050"/>
                <a:ext cx="133" cy="135"/>
                <a:chOff x="4771" y="466"/>
                <a:chExt cx="229" cy="173"/>
              </a:xfrm>
            </p:grpSpPr>
            <p:sp>
              <p:nvSpPr>
                <p:cNvPr id="301410" name="Rectangle 354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301411" name="Line 355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301412" name="Group 356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301413" name="Rectangle 357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301414" name="Line 358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301415" name="Rectangle 359"/>
            <p:cNvSpPr>
              <a:spLocks noChangeArrowheads="1"/>
            </p:cNvSpPr>
            <p:nvPr/>
          </p:nvSpPr>
          <p:spPr bwMode="auto">
            <a:xfrm>
              <a:off x="3353" y="2450"/>
              <a:ext cx="711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080808"/>
                  </a:solidFill>
                  <a:latin typeface="Arial" charset="0"/>
                </a:rPr>
                <a:t>Parallel Data</a:t>
              </a:r>
              <a:br>
                <a:rPr lang="en-US" sz="1000" b="1">
                  <a:solidFill>
                    <a:srgbClr val="080808"/>
                  </a:solidFill>
                  <a:latin typeface="Arial" charset="0"/>
                </a:rPr>
              </a:br>
              <a:r>
                <a:rPr lang="en-US" sz="1000" b="1">
                  <a:solidFill>
                    <a:srgbClr val="080808"/>
                  </a:solidFill>
                  <a:latin typeface="Arial" charset="0"/>
                </a:rPr>
                <a:t>Cache</a:t>
              </a:r>
            </a:p>
          </p:txBody>
        </p:sp>
        <p:sp>
          <p:nvSpPr>
            <p:cNvPr id="301416" name="Rectangle 360"/>
            <p:cNvSpPr>
              <a:spLocks noChangeArrowheads="1"/>
            </p:cNvSpPr>
            <p:nvPr/>
          </p:nvSpPr>
          <p:spPr bwMode="auto">
            <a:xfrm>
              <a:off x="204" y="2450"/>
              <a:ext cx="712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080808"/>
                  </a:solidFill>
                  <a:latin typeface="Arial" charset="0"/>
                </a:rPr>
                <a:t>Parallel Data</a:t>
              </a:r>
              <a:br>
                <a:rPr lang="en-US" sz="1000" b="1">
                  <a:solidFill>
                    <a:srgbClr val="080808"/>
                  </a:solidFill>
                  <a:latin typeface="Arial" charset="0"/>
                </a:rPr>
              </a:br>
              <a:r>
                <a:rPr lang="en-US" sz="1000" b="1">
                  <a:solidFill>
                    <a:srgbClr val="080808"/>
                  </a:solidFill>
                  <a:latin typeface="Arial" charset="0"/>
                </a:rPr>
                <a:t>Cache</a:t>
              </a:r>
            </a:p>
          </p:txBody>
        </p:sp>
        <p:sp>
          <p:nvSpPr>
            <p:cNvPr id="301417" name="Rectangle 361"/>
            <p:cNvSpPr>
              <a:spLocks noChangeArrowheads="1"/>
            </p:cNvSpPr>
            <p:nvPr/>
          </p:nvSpPr>
          <p:spPr bwMode="auto">
            <a:xfrm>
              <a:off x="979" y="2450"/>
              <a:ext cx="712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080808"/>
                  </a:solidFill>
                  <a:latin typeface="Arial" charset="0"/>
                </a:rPr>
                <a:t>Parallel Data</a:t>
              </a:r>
              <a:br>
                <a:rPr lang="en-US" sz="1000" b="1">
                  <a:solidFill>
                    <a:srgbClr val="080808"/>
                  </a:solidFill>
                  <a:latin typeface="Arial" charset="0"/>
                </a:rPr>
              </a:br>
              <a:r>
                <a:rPr lang="en-US" sz="1000" b="1">
                  <a:solidFill>
                    <a:srgbClr val="080808"/>
                  </a:solidFill>
                  <a:latin typeface="Arial" charset="0"/>
                </a:rPr>
                <a:t>Cache</a:t>
              </a:r>
            </a:p>
          </p:txBody>
        </p:sp>
        <p:sp>
          <p:nvSpPr>
            <p:cNvPr id="301418" name="Rectangle 362"/>
            <p:cNvSpPr>
              <a:spLocks noChangeArrowheads="1"/>
            </p:cNvSpPr>
            <p:nvPr/>
          </p:nvSpPr>
          <p:spPr bwMode="auto">
            <a:xfrm>
              <a:off x="1780" y="2450"/>
              <a:ext cx="711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080808"/>
                  </a:solidFill>
                  <a:latin typeface="Arial" charset="0"/>
                </a:rPr>
                <a:t>Parallel Data</a:t>
              </a:r>
              <a:br>
                <a:rPr lang="en-US" sz="1000" b="1">
                  <a:solidFill>
                    <a:srgbClr val="080808"/>
                  </a:solidFill>
                  <a:latin typeface="Arial" charset="0"/>
                </a:rPr>
              </a:br>
              <a:r>
                <a:rPr lang="en-US" sz="1000" b="1">
                  <a:solidFill>
                    <a:srgbClr val="080808"/>
                  </a:solidFill>
                  <a:latin typeface="Arial" charset="0"/>
                </a:rPr>
                <a:t>Cache</a:t>
              </a:r>
            </a:p>
          </p:txBody>
        </p:sp>
        <p:sp>
          <p:nvSpPr>
            <p:cNvPr id="301419" name="Rectangle 363"/>
            <p:cNvSpPr>
              <a:spLocks noChangeArrowheads="1"/>
            </p:cNvSpPr>
            <p:nvPr/>
          </p:nvSpPr>
          <p:spPr bwMode="auto">
            <a:xfrm>
              <a:off x="2554" y="2450"/>
              <a:ext cx="711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080808"/>
                  </a:solidFill>
                  <a:latin typeface="Arial" charset="0"/>
                </a:rPr>
                <a:t>Parallel Data</a:t>
              </a:r>
              <a:br>
                <a:rPr lang="en-US" sz="1000" b="1">
                  <a:solidFill>
                    <a:srgbClr val="080808"/>
                  </a:solidFill>
                  <a:latin typeface="Arial" charset="0"/>
                </a:rPr>
              </a:br>
              <a:r>
                <a:rPr lang="en-US" sz="1000" b="1">
                  <a:solidFill>
                    <a:srgbClr val="080808"/>
                  </a:solidFill>
                  <a:latin typeface="Arial" charset="0"/>
                </a:rPr>
                <a:t>Cache</a:t>
              </a:r>
            </a:p>
          </p:txBody>
        </p:sp>
        <p:sp>
          <p:nvSpPr>
            <p:cNvPr id="301420" name="Rectangle 364"/>
            <p:cNvSpPr>
              <a:spLocks noChangeArrowheads="1"/>
            </p:cNvSpPr>
            <p:nvPr/>
          </p:nvSpPr>
          <p:spPr bwMode="auto">
            <a:xfrm>
              <a:off x="4140" y="2450"/>
              <a:ext cx="711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080808"/>
                  </a:solidFill>
                  <a:latin typeface="Arial" charset="0"/>
                </a:rPr>
                <a:t>Parallel Data</a:t>
              </a:r>
              <a:br>
                <a:rPr lang="en-US" sz="1000" b="1">
                  <a:solidFill>
                    <a:srgbClr val="080808"/>
                  </a:solidFill>
                  <a:latin typeface="Arial" charset="0"/>
                </a:rPr>
              </a:br>
              <a:r>
                <a:rPr lang="en-US" sz="1000" b="1">
                  <a:solidFill>
                    <a:srgbClr val="080808"/>
                  </a:solidFill>
                  <a:latin typeface="Arial" charset="0"/>
                </a:rPr>
                <a:t>Cache</a:t>
              </a:r>
            </a:p>
          </p:txBody>
        </p:sp>
        <p:sp>
          <p:nvSpPr>
            <p:cNvPr id="301421" name="Rectangle 365"/>
            <p:cNvSpPr>
              <a:spLocks noChangeArrowheads="1"/>
            </p:cNvSpPr>
            <p:nvPr/>
          </p:nvSpPr>
          <p:spPr bwMode="auto">
            <a:xfrm>
              <a:off x="4915" y="2450"/>
              <a:ext cx="711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080808"/>
                  </a:solidFill>
                  <a:latin typeface="Arial" charset="0"/>
                </a:rPr>
                <a:t>Parallel Data</a:t>
              </a:r>
              <a:br>
                <a:rPr lang="en-US" sz="1000" b="1">
                  <a:solidFill>
                    <a:srgbClr val="080808"/>
                  </a:solidFill>
                  <a:latin typeface="Arial" charset="0"/>
                </a:rPr>
              </a:br>
              <a:r>
                <a:rPr lang="en-US" sz="1000" b="1">
                  <a:solidFill>
                    <a:srgbClr val="080808"/>
                  </a:solidFill>
                  <a:latin typeface="Arial" charset="0"/>
                </a:rPr>
                <a:t>Cache</a:t>
              </a:r>
            </a:p>
          </p:txBody>
        </p:sp>
        <p:sp>
          <p:nvSpPr>
            <p:cNvPr id="301422" name="Rectangle 366"/>
            <p:cNvSpPr>
              <a:spLocks noChangeArrowheads="1"/>
            </p:cNvSpPr>
            <p:nvPr/>
          </p:nvSpPr>
          <p:spPr bwMode="auto">
            <a:xfrm>
              <a:off x="5715" y="2450"/>
              <a:ext cx="712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080808"/>
                  </a:solidFill>
                  <a:latin typeface="Arial" charset="0"/>
                </a:rPr>
                <a:t>Parallel Data</a:t>
              </a:r>
              <a:br>
                <a:rPr lang="en-US" sz="1000" b="1">
                  <a:solidFill>
                    <a:srgbClr val="080808"/>
                  </a:solidFill>
                  <a:latin typeface="Arial" charset="0"/>
                </a:rPr>
              </a:br>
              <a:r>
                <a:rPr lang="en-US" sz="1000" b="1">
                  <a:solidFill>
                    <a:srgbClr val="080808"/>
                  </a:solidFill>
                  <a:latin typeface="Arial" charset="0"/>
                </a:rPr>
                <a:t>Cache</a:t>
              </a:r>
            </a:p>
          </p:txBody>
        </p:sp>
        <p:sp>
          <p:nvSpPr>
            <p:cNvPr id="301423" name="Rectangle 367"/>
            <p:cNvSpPr>
              <a:spLocks noChangeArrowheads="1"/>
            </p:cNvSpPr>
            <p:nvPr/>
          </p:nvSpPr>
          <p:spPr bwMode="auto">
            <a:xfrm>
              <a:off x="1538" y="3242"/>
              <a:ext cx="563" cy="154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solidFill>
                    <a:schemeClr val="bg1"/>
                  </a:solidFill>
                  <a:latin typeface="Arial" charset="0"/>
                </a:rPr>
                <a:t>Load/store</a:t>
              </a:r>
            </a:p>
          </p:txBody>
        </p:sp>
        <p:sp>
          <p:nvSpPr>
            <p:cNvPr id="301424" name="Rectangle 368"/>
            <p:cNvSpPr>
              <a:spLocks noChangeArrowheads="1"/>
            </p:cNvSpPr>
            <p:nvPr/>
          </p:nvSpPr>
          <p:spPr bwMode="auto">
            <a:xfrm>
              <a:off x="2648" y="3241"/>
              <a:ext cx="563" cy="154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solidFill>
                    <a:schemeClr val="bg1"/>
                  </a:solidFill>
                  <a:latin typeface="Arial" charset="0"/>
                </a:rPr>
                <a:t>Load/store</a:t>
              </a:r>
            </a:p>
          </p:txBody>
        </p:sp>
        <p:sp>
          <p:nvSpPr>
            <p:cNvPr id="301425" name="Rectangle 369"/>
            <p:cNvSpPr>
              <a:spLocks noChangeArrowheads="1"/>
            </p:cNvSpPr>
            <p:nvPr/>
          </p:nvSpPr>
          <p:spPr bwMode="auto">
            <a:xfrm>
              <a:off x="3756" y="3241"/>
              <a:ext cx="563" cy="154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solidFill>
                    <a:schemeClr val="bg1"/>
                  </a:solidFill>
                  <a:latin typeface="Arial" charset="0"/>
                </a:rPr>
                <a:t>Load/store</a:t>
              </a:r>
            </a:p>
          </p:txBody>
        </p:sp>
        <p:sp>
          <p:nvSpPr>
            <p:cNvPr id="301426" name="Rectangle 370"/>
            <p:cNvSpPr>
              <a:spLocks noChangeArrowheads="1"/>
            </p:cNvSpPr>
            <p:nvPr/>
          </p:nvSpPr>
          <p:spPr bwMode="auto">
            <a:xfrm>
              <a:off x="4865" y="3241"/>
              <a:ext cx="563" cy="154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solidFill>
                    <a:schemeClr val="bg1"/>
                  </a:solidFill>
                  <a:latin typeface="Arial" charset="0"/>
                </a:rPr>
                <a:t>Load/store</a:t>
              </a:r>
            </a:p>
          </p:txBody>
        </p:sp>
        <p:sp>
          <p:nvSpPr>
            <p:cNvPr id="301427" name="Rectangle 371"/>
            <p:cNvSpPr>
              <a:spLocks noChangeArrowheads="1"/>
            </p:cNvSpPr>
            <p:nvPr/>
          </p:nvSpPr>
          <p:spPr bwMode="auto">
            <a:xfrm>
              <a:off x="5974" y="3242"/>
              <a:ext cx="563" cy="154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solidFill>
                    <a:schemeClr val="bg1"/>
                  </a:solidFill>
                  <a:latin typeface="Arial" charset="0"/>
                </a:rPr>
                <a:t>Load/store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338564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305800" cy="1143000"/>
          </a:xfrm>
        </p:spPr>
        <p:txBody>
          <a:bodyPr/>
          <a:lstStyle/>
          <a:p>
            <a:r>
              <a:rPr lang="en-US" altLang="zh-TW">
                <a:ea typeface="新細明體" pitchFamily="16" charset="-120"/>
              </a:rPr>
              <a:t>Transparent Scalability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600700"/>
          </a:xfrm>
        </p:spPr>
        <p:txBody>
          <a:bodyPr/>
          <a:lstStyle/>
          <a:p>
            <a:pPr marL="457200" indent="-457200"/>
            <a:r>
              <a:rPr lang="en-US" altLang="zh-TW" sz="3200">
                <a:ea typeface="新細明體" pitchFamily="16" charset="-120"/>
              </a:rPr>
              <a:t>Hardware is free to assigns blocks to any processor at any time</a:t>
            </a:r>
          </a:p>
          <a:p>
            <a:pPr marL="974725" lvl="1" indent="-403225"/>
            <a:r>
              <a:rPr lang="en-US" altLang="zh-TW" sz="2800">
                <a:ea typeface="新細明體" pitchFamily="16" charset="-120"/>
              </a:rPr>
              <a:t>A kernel scales across any number of parallel processors</a:t>
            </a:r>
          </a:p>
        </p:txBody>
      </p:sp>
      <p:grpSp>
        <p:nvGrpSpPr>
          <p:cNvPr id="214020" name="Group 4"/>
          <p:cNvGrpSpPr>
            <a:grpSpLocks/>
          </p:cNvGrpSpPr>
          <p:nvPr/>
        </p:nvGrpSpPr>
        <p:grpSpPr bwMode="auto">
          <a:xfrm>
            <a:off x="238125" y="3200400"/>
            <a:ext cx="1857375" cy="2989263"/>
            <a:chOff x="542" y="1649"/>
            <a:chExt cx="1170" cy="1883"/>
          </a:xfrm>
        </p:grpSpPr>
        <p:grpSp>
          <p:nvGrpSpPr>
            <p:cNvPr id="214021" name="Group 5"/>
            <p:cNvGrpSpPr>
              <a:grpSpLocks/>
            </p:cNvGrpSpPr>
            <p:nvPr/>
          </p:nvGrpSpPr>
          <p:grpSpPr bwMode="auto">
            <a:xfrm>
              <a:off x="691" y="1649"/>
              <a:ext cx="1021" cy="419"/>
              <a:chOff x="691" y="1737"/>
              <a:chExt cx="1021" cy="419"/>
            </a:xfrm>
          </p:grpSpPr>
          <p:sp>
            <p:nvSpPr>
              <p:cNvPr id="214022" name="Text Box 6"/>
              <p:cNvSpPr txBox="1">
                <a:spLocks noChangeArrowheads="1"/>
              </p:cNvSpPr>
              <p:nvPr/>
            </p:nvSpPr>
            <p:spPr bwMode="auto">
              <a:xfrm>
                <a:off x="691" y="1737"/>
                <a:ext cx="1021" cy="419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altLang="zh-TW" sz="1200" b="1">
                    <a:solidFill>
                      <a:schemeClr val="bg1"/>
                    </a:solidFill>
                    <a:latin typeface="Arial" charset="0"/>
                    <a:ea typeface="新細明體" pitchFamily="16" charset="-120"/>
                  </a:rPr>
                  <a:t>Device</a:t>
                </a:r>
              </a:p>
            </p:txBody>
          </p:sp>
          <p:sp>
            <p:nvSpPr>
              <p:cNvPr id="214023" name="Text Box 7"/>
              <p:cNvSpPr txBox="1">
                <a:spLocks noChangeArrowheads="1"/>
              </p:cNvSpPr>
              <p:nvPr/>
            </p:nvSpPr>
            <p:spPr bwMode="auto">
              <a:xfrm>
                <a:off x="727" y="1901"/>
                <a:ext cx="461" cy="23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ctr"/>
                <a:endParaRPr lang="zh-TW" altLang="en-US" sz="1800">
                  <a:solidFill>
                    <a:srgbClr val="003300"/>
                  </a:solidFill>
                  <a:latin typeface="Arial" charset="0"/>
                  <a:ea typeface="新細明體" pitchFamily="16" charset="-120"/>
                </a:endParaRPr>
              </a:p>
            </p:txBody>
          </p:sp>
          <p:sp>
            <p:nvSpPr>
              <p:cNvPr id="214024" name="Text Box 8"/>
              <p:cNvSpPr txBox="1">
                <a:spLocks noChangeArrowheads="1"/>
              </p:cNvSpPr>
              <p:nvPr/>
            </p:nvSpPr>
            <p:spPr bwMode="auto">
              <a:xfrm>
                <a:off x="1212" y="1901"/>
                <a:ext cx="461" cy="23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ctr"/>
                <a:endParaRPr lang="zh-TW" altLang="en-US" sz="1800">
                  <a:solidFill>
                    <a:srgbClr val="003300"/>
                  </a:solidFill>
                  <a:latin typeface="Arial" charset="0"/>
                  <a:ea typeface="新細明體" pitchFamily="16" charset="-120"/>
                </a:endParaRPr>
              </a:p>
            </p:txBody>
          </p:sp>
        </p:grpSp>
        <p:grpSp>
          <p:nvGrpSpPr>
            <p:cNvPr id="214025" name="Group 9"/>
            <p:cNvGrpSpPr>
              <a:grpSpLocks/>
            </p:cNvGrpSpPr>
            <p:nvPr/>
          </p:nvGrpSpPr>
          <p:grpSpPr bwMode="auto">
            <a:xfrm>
              <a:off x="542" y="2241"/>
              <a:ext cx="1162" cy="1291"/>
              <a:chOff x="542" y="2321"/>
              <a:chExt cx="1162" cy="1291"/>
            </a:xfrm>
          </p:grpSpPr>
          <p:sp>
            <p:nvSpPr>
              <p:cNvPr id="214026" name="Line 10"/>
              <p:cNvSpPr>
                <a:spLocks noChangeShapeType="1"/>
              </p:cNvSpPr>
              <p:nvPr/>
            </p:nvSpPr>
            <p:spPr bwMode="auto">
              <a:xfrm>
                <a:off x="542" y="2321"/>
                <a:ext cx="1" cy="128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4027" name="Group 11"/>
              <p:cNvGrpSpPr>
                <a:grpSpLocks/>
              </p:cNvGrpSpPr>
              <p:nvPr/>
            </p:nvGrpSpPr>
            <p:grpSpPr bwMode="auto">
              <a:xfrm>
                <a:off x="683" y="2321"/>
                <a:ext cx="1021" cy="291"/>
                <a:chOff x="1843" y="2745"/>
                <a:chExt cx="1021" cy="291"/>
              </a:xfrm>
            </p:grpSpPr>
            <p:sp>
              <p:nvSpPr>
                <p:cNvPr id="214028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843" y="2745"/>
                  <a:ext cx="1021" cy="291"/>
                </a:xfrm>
                <a:prstGeom prst="rect">
                  <a:avLst/>
                </a:prstGeom>
                <a:solidFill>
                  <a:srgbClr val="99CCFF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 sz="1200" b="1">
                    <a:solidFill>
                      <a:schemeClr val="bg1"/>
                    </a:solidFill>
                    <a:latin typeface="Arial" charset="0"/>
                    <a:ea typeface="新細明體" pitchFamily="16" charset="-120"/>
                  </a:endParaRPr>
                </a:p>
              </p:txBody>
            </p:sp>
            <p:grpSp>
              <p:nvGrpSpPr>
                <p:cNvPr id="214029" name="Group 13"/>
                <p:cNvGrpSpPr>
                  <a:grpSpLocks/>
                </p:cNvGrpSpPr>
                <p:nvPr/>
              </p:nvGrpSpPr>
              <p:grpSpPr bwMode="auto">
                <a:xfrm>
                  <a:off x="1879" y="2781"/>
                  <a:ext cx="461" cy="230"/>
                  <a:chOff x="3775" y="2037"/>
                  <a:chExt cx="461" cy="230"/>
                </a:xfrm>
              </p:grpSpPr>
              <p:sp>
                <p:nvSpPr>
                  <p:cNvPr id="214030" name="Text 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75" y="2037"/>
                    <a:ext cx="461" cy="230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pPr algn="ctr"/>
                    <a:endParaRPr lang="zh-TW" altLang="en-US" sz="1800">
                      <a:solidFill>
                        <a:srgbClr val="003300"/>
                      </a:solidFill>
                      <a:latin typeface="Arial" charset="0"/>
                      <a:ea typeface="新細明體" pitchFamily="16" charset="-120"/>
                    </a:endParaRPr>
                  </a:p>
                </p:txBody>
              </p:sp>
              <p:sp>
                <p:nvSpPr>
                  <p:cNvPr id="214031" name="Text Box 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04" y="2066"/>
                    <a:ext cx="403" cy="173"/>
                  </a:xfrm>
                  <a:prstGeom prst="rect">
                    <a:avLst/>
                  </a:prstGeom>
                  <a:solidFill>
                    <a:srgbClr val="FF99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pPr algn="ctr"/>
                    <a:r>
                      <a:rPr lang="en-US" altLang="zh-TW" sz="1200" b="1">
                        <a:solidFill>
                          <a:srgbClr val="003300"/>
                        </a:solidFill>
                        <a:latin typeface="Arial" charset="0"/>
                        <a:ea typeface="新細明體" pitchFamily="16" charset="-120"/>
                      </a:rPr>
                      <a:t>Block 0</a:t>
                    </a:r>
                  </a:p>
                </p:txBody>
              </p:sp>
            </p:grpSp>
            <p:grpSp>
              <p:nvGrpSpPr>
                <p:cNvPr id="214032" name="Group 16"/>
                <p:cNvGrpSpPr>
                  <a:grpSpLocks/>
                </p:cNvGrpSpPr>
                <p:nvPr/>
              </p:nvGrpSpPr>
              <p:grpSpPr bwMode="auto">
                <a:xfrm>
                  <a:off x="2364" y="2781"/>
                  <a:ext cx="461" cy="230"/>
                  <a:chOff x="3775" y="2037"/>
                  <a:chExt cx="461" cy="230"/>
                </a:xfrm>
              </p:grpSpPr>
              <p:sp>
                <p:nvSpPr>
                  <p:cNvPr id="214033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75" y="2037"/>
                    <a:ext cx="461" cy="230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pPr algn="ctr"/>
                    <a:endParaRPr lang="zh-TW" altLang="en-US" sz="1800">
                      <a:solidFill>
                        <a:srgbClr val="003300"/>
                      </a:solidFill>
                      <a:latin typeface="Arial" charset="0"/>
                      <a:ea typeface="新細明體" pitchFamily="16" charset="-120"/>
                    </a:endParaRPr>
                  </a:p>
                </p:txBody>
              </p:sp>
              <p:sp>
                <p:nvSpPr>
                  <p:cNvPr id="214034" name="Text Box 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04" y="2066"/>
                    <a:ext cx="403" cy="173"/>
                  </a:xfrm>
                  <a:prstGeom prst="rect">
                    <a:avLst/>
                  </a:prstGeom>
                  <a:solidFill>
                    <a:srgbClr val="FF99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pPr algn="ctr"/>
                    <a:r>
                      <a:rPr lang="en-US" altLang="zh-TW" sz="1200" b="1">
                        <a:solidFill>
                          <a:srgbClr val="003300"/>
                        </a:solidFill>
                        <a:latin typeface="Arial" charset="0"/>
                        <a:ea typeface="新細明體" pitchFamily="16" charset="-120"/>
                      </a:rPr>
                      <a:t>Block 1</a:t>
                    </a:r>
                  </a:p>
                </p:txBody>
              </p:sp>
            </p:grpSp>
          </p:grpSp>
          <p:grpSp>
            <p:nvGrpSpPr>
              <p:cNvPr id="214035" name="Group 19"/>
              <p:cNvGrpSpPr>
                <a:grpSpLocks/>
              </p:cNvGrpSpPr>
              <p:nvPr/>
            </p:nvGrpSpPr>
            <p:grpSpPr bwMode="auto">
              <a:xfrm>
                <a:off x="683" y="2654"/>
                <a:ext cx="1021" cy="291"/>
                <a:chOff x="1843" y="2745"/>
                <a:chExt cx="1021" cy="291"/>
              </a:xfrm>
            </p:grpSpPr>
            <p:sp>
              <p:nvSpPr>
                <p:cNvPr id="214036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1843" y="2745"/>
                  <a:ext cx="1021" cy="291"/>
                </a:xfrm>
                <a:prstGeom prst="rect">
                  <a:avLst/>
                </a:prstGeom>
                <a:solidFill>
                  <a:srgbClr val="99CCFF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 sz="1200" b="1">
                    <a:solidFill>
                      <a:schemeClr val="bg1"/>
                    </a:solidFill>
                    <a:latin typeface="Arial" charset="0"/>
                    <a:ea typeface="新細明體" pitchFamily="16" charset="-120"/>
                  </a:endParaRPr>
                </a:p>
              </p:txBody>
            </p:sp>
            <p:grpSp>
              <p:nvGrpSpPr>
                <p:cNvPr id="214037" name="Group 21"/>
                <p:cNvGrpSpPr>
                  <a:grpSpLocks/>
                </p:cNvGrpSpPr>
                <p:nvPr/>
              </p:nvGrpSpPr>
              <p:grpSpPr bwMode="auto">
                <a:xfrm>
                  <a:off x="1879" y="2781"/>
                  <a:ext cx="461" cy="230"/>
                  <a:chOff x="3775" y="2037"/>
                  <a:chExt cx="461" cy="230"/>
                </a:xfrm>
              </p:grpSpPr>
              <p:sp>
                <p:nvSpPr>
                  <p:cNvPr id="214038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75" y="2037"/>
                    <a:ext cx="461" cy="230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pPr algn="ctr"/>
                    <a:endParaRPr lang="zh-TW" altLang="en-US" sz="1800">
                      <a:solidFill>
                        <a:srgbClr val="003300"/>
                      </a:solidFill>
                      <a:latin typeface="Arial" charset="0"/>
                      <a:ea typeface="新細明體" pitchFamily="16" charset="-120"/>
                    </a:endParaRPr>
                  </a:p>
                </p:txBody>
              </p:sp>
              <p:sp>
                <p:nvSpPr>
                  <p:cNvPr id="214039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04" y="2066"/>
                    <a:ext cx="403" cy="173"/>
                  </a:xfrm>
                  <a:prstGeom prst="rect">
                    <a:avLst/>
                  </a:prstGeom>
                  <a:solidFill>
                    <a:srgbClr val="FF99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pPr algn="ctr"/>
                    <a:r>
                      <a:rPr lang="en-US" altLang="zh-TW" sz="1200" b="1">
                        <a:solidFill>
                          <a:srgbClr val="003300"/>
                        </a:solidFill>
                        <a:latin typeface="Arial" charset="0"/>
                        <a:ea typeface="新細明體" pitchFamily="16" charset="-120"/>
                      </a:rPr>
                      <a:t>Block 2</a:t>
                    </a:r>
                  </a:p>
                </p:txBody>
              </p:sp>
            </p:grpSp>
            <p:grpSp>
              <p:nvGrpSpPr>
                <p:cNvPr id="214040" name="Group 24"/>
                <p:cNvGrpSpPr>
                  <a:grpSpLocks/>
                </p:cNvGrpSpPr>
                <p:nvPr/>
              </p:nvGrpSpPr>
              <p:grpSpPr bwMode="auto">
                <a:xfrm>
                  <a:off x="2364" y="2781"/>
                  <a:ext cx="461" cy="230"/>
                  <a:chOff x="3775" y="2037"/>
                  <a:chExt cx="461" cy="230"/>
                </a:xfrm>
              </p:grpSpPr>
              <p:sp>
                <p:nvSpPr>
                  <p:cNvPr id="214041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75" y="2037"/>
                    <a:ext cx="461" cy="230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pPr algn="ctr"/>
                    <a:endParaRPr lang="zh-TW" altLang="en-US" sz="1800">
                      <a:solidFill>
                        <a:srgbClr val="003300"/>
                      </a:solidFill>
                      <a:latin typeface="Arial" charset="0"/>
                      <a:ea typeface="新細明體" pitchFamily="16" charset="-120"/>
                    </a:endParaRPr>
                  </a:p>
                </p:txBody>
              </p:sp>
              <p:sp>
                <p:nvSpPr>
                  <p:cNvPr id="214042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04" y="2066"/>
                    <a:ext cx="403" cy="173"/>
                  </a:xfrm>
                  <a:prstGeom prst="rect">
                    <a:avLst/>
                  </a:prstGeom>
                  <a:solidFill>
                    <a:srgbClr val="FF99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pPr algn="ctr"/>
                    <a:r>
                      <a:rPr lang="en-US" altLang="zh-TW" sz="1200" b="1">
                        <a:solidFill>
                          <a:srgbClr val="003300"/>
                        </a:solidFill>
                        <a:latin typeface="Arial" charset="0"/>
                        <a:ea typeface="新細明體" pitchFamily="16" charset="-120"/>
                      </a:rPr>
                      <a:t>Block 3</a:t>
                    </a:r>
                  </a:p>
                </p:txBody>
              </p:sp>
            </p:grpSp>
          </p:grpSp>
          <p:grpSp>
            <p:nvGrpSpPr>
              <p:cNvPr id="214043" name="Group 27"/>
              <p:cNvGrpSpPr>
                <a:grpSpLocks/>
              </p:cNvGrpSpPr>
              <p:nvPr/>
            </p:nvGrpSpPr>
            <p:grpSpPr bwMode="auto">
              <a:xfrm>
                <a:off x="683" y="2987"/>
                <a:ext cx="1021" cy="291"/>
                <a:chOff x="1843" y="2745"/>
                <a:chExt cx="1021" cy="291"/>
              </a:xfrm>
            </p:grpSpPr>
            <p:sp>
              <p:nvSpPr>
                <p:cNvPr id="214044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1843" y="2745"/>
                  <a:ext cx="1021" cy="291"/>
                </a:xfrm>
                <a:prstGeom prst="rect">
                  <a:avLst/>
                </a:prstGeom>
                <a:solidFill>
                  <a:srgbClr val="99CCFF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 sz="1200" b="1">
                    <a:solidFill>
                      <a:schemeClr val="bg1"/>
                    </a:solidFill>
                    <a:latin typeface="Arial" charset="0"/>
                    <a:ea typeface="新細明體" pitchFamily="16" charset="-120"/>
                  </a:endParaRPr>
                </a:p>
              </p:txBody>
            </p:sp>
            <p:grpSp>
              <p:nvGrpSpPr>
                <p:cNvPr id="214045" name="Group 29"/>
                <p:cNvGrpSpPr>
                  <a:grpSpLocks/>
                </p:cNvGrpSpPr>
                <p:nvPr/>
              </p:nvGrpSpPr>
              <p:grpSpPr bwMode="auto">
                <a:xfrm>
                  <a:off x="1879" y="2781"/>
                  <a:ext cx="461" cy="230"/>
                  <a:chOff x="3775" y="2037"/>
                  <a:chExt cx="461" cy="230"/>
                </a:xfrm>
              </p:grpSpPr>
              <p:sp>
                <p:nvSpPr>
                  <p:cNvPr id="214046" name="Text Box 3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75" y="2037"/>
                    <a:ext cx="461" cy="230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pPr algn="ctr"/>
                    <a:endParaRPr lang="zh-TW" altLang="en-US" sz="1800">
                      <a:solidFill>
                        <a:srgbClr val="003300"/>
                      </a:solidFill>
                      <a:latin typeface="Arial" charset="0"/>
                      <a:ea typeface="新細明體" pitchFamily="16" charset="-120"/>
                    </a:endParaRPr>
                  </a:p>
                </p:txBody>
              </p:sp>
              <p:sp>
                <p:nvSpPr>
                  <p:cNvPr id="214047" name="Text 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04" y="2066"/>
                    <a:ext cx="403" cy="173"/>
                  </a:xfrm>
                  <a:prstGeom prst="rect">
                    <a:avLst/>
                  </a:prstGeom>
                  <a:solidFill>
                    <a:srgbClr val="FF99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pPr algn="ctr"/>
                    <a:r>
                      <a:rPr lang="en-US" altLang="zh-TW" sz="1200" b="1">
                        <a:solidFill>
                          <a:srgbClr val="003300"/>
                        </a:solidFill>
                        <a:latin typeface="Arial" charset="0"/>
                        <a:ea typeface="新細明體" pitchFamily="16" charset="-120"/>
                      </a:rPr>
                      <a:t>Block 4</a:t>
                    </a:r>
                  </a:p>
                </p:txBody>
              </p:sp>
            </p:grpSp>
            <p:grpSp>
              <p:nvGrpSpPr>
                <p:cNvPr id="214048" name="Group 32"/>
                <p:cNvGrpSpPr>
                  <a:grpSpLocks/>
                </p:cNvGrpSpPr>
                <p:nvPr/>
              </p:nvGrpSpPr>
              <p:grpSpPr bwMode="auto">
                <a:xfrm>
                  <a:off x="2364" y="2781"/>
                  <a:ext cx="461" cy="230"/>
                  <a:chOff x="3775" y="2037"/>
                  <a:chExt cx="461" cy="230"/>
                </a:xfrm>
              </p:grpSpPr>
              <p:sp>
                <p:nvSpPr>
                  <p:cNvPr id="214049" name="Text 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75" y="2037"/>
                    <a:ext cx="461" cy="230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pPr algn="ctr"/>
                    <a:endParaRPr lang="zh-TW" altLang="en-US" sz="1800">
                      <a:solidFill>
                        <a:srgbClr val="003300"/>
                      </a:solidFill>
                      <a:latin typeface="Arial" charset="0"/>
                      <a:ea typeface="新細明體" pitchFamily="16" charset="-120"/>
                    </a:endParaRPr>
                  </a:p>
                </p:txBody>
              </p:sp>
              <p:sp>
                <p:nvSpPr>
                  <p:cNvPr id="214050" name="Text 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04" y="2066"/>
                    <a:ext cx="403" cy="173"/>
                  </a:xfrm>
                  <a:prstGeom prst="rect">
                    <a:avLst/>
                  </a:prstGeom>
                  <a:solidFill>
                    <a:srgbClr val="FF99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pPr algn="ctr"/>
                    <a:r>
                      <a:rPr lang="en-US" altLang="zh-TW" sz="1200" b="1">
                        <a:solidFill>
                          <a:srgbClr val="003300"/>
                        </a:solidFill>
                        <a:latin typeface="Arial" charset="0"/>
                        <a:ea typeface="新細明體" pitchFamily="16" charset="-120"/>
                      </a:rPr>
                      <a:t>Block 5</a:t>
                    </a:r>
                  </a:p>
                </p:txBody>
              </p:sp>
            </p:grpSp>
          </p:grpSp>
          <p:grpSp>
            <p:nvGrpSpPr>
              <p:cNvPr id="214051" name="Group 35"/>
              <p:cNvGrpSpPr>
                <a:grpSpLocks/>
              </p:cNvGrpSpPr>
              <p:nvPr/>
            </p:nvGrpSpPr>
            <p:grpSpPr bwMode="auto">
              <a:xfrm>
                <a:off x="683" y="3321"/>
                <a:ext cx="1021" cy="291"/>
                <a:chOff x="1843" y="2745"/>
                <a:chExt cx="1021" cy="291"/>
              </a:xfrm>
            </p:grpSpPr>
            <p:sp>
              <p:nvSpPr>
                <p:cNvPr id="214052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843" y="2745"/>
                  <a:ext cx="1021" cy="291"/>
                </a:xfrm>
                <a:prstGeom prst="rect">
                  <a:avLst/>
                </a:prstGeom>
                <a:solidFill>
                  <a:srgbClr val="99CCFF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 sz="1200" b="1">
                    <a:solidFill>
                      <a:schemeClr val="bg1"/>
                    </a:solidFill>
                    <a:latin typeface="Arial" charset="0"/>
                    <a:ea typeface="新細明體" pitchFamily="16" charset="-120"/>
                  </a:endParaRPr>
                </a:p>
              </p:txBody>
            </p:sp>
            <p:grpSp>
              <p:nvGrpSpPr>
                <p:cNvPr id="214053" name="Group 37"/>
                <p:cNvGrpSpPr>
                  <a:grpSpLocks/>
                </p:cNvGrpSpPr>
                <p:nvPr/>
              </p:nvGrpSpPr>
              <p:grpSpPr bwMode="auto">
                <a:xfrm>
                  <a:off x="1879" y="2781"/>
                  <a:ext cx="461" cy="230"/>
                  <a:chOff x="3775" y="2037"/>
                  <a:chExt cx="461" cy="230"/>
                </a:xfrm>
              </p:grpSpPr>
              <p:sp>
                <p:nvSpPr>
                  <p:cNvPr id="214054" name="Text 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75" y="2037"/>
                    <a:ext cx="461" cy="230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pPr algn="ctr"/>
                    <a:endParaRPr lang="zh-TW" altLang="en-US" sz="1800">
                      <a:solidFill>
                        <a:srgbClr val="003300"/>
                      </a:solidFill>
                      <a:latin typeface="Arial" charset="0"/>
                      <a:ea typeface="新細明體" pitchFamily="16" charset="-120"/>
                    </a:endParaRPr>
                  </a:p>
                </p:txBody>
              </p:sp>
              <p:sp>
                <p:nvSpPr>
                  <p:cNvPr id="214055" name="Text 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04" y="2066"/>
                    <a:ext cx="403" cy="173"/>
                  </a:xfrm>
                  <a:prstGeom prst="rect">
                    <a:avLst/>
                  </a:prstGeom>
                  <a:solidFill>
                    <a:srgbClr val="FF99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pPr algn="ctr"/>
                    <a:r>
                      <a:rPr lang="en-US" altLang="zh-TW" sz="1200" b="1">
                        <a:solidFill>
                          <a:srgbClr val="003300"/>
                        </a:solidFill>
                        <a:latin typeface="Arial" charset="0"/>
                        <a:ea typeface="新細明體" pitchFamily="16" charset="-120"/>
                      </a:rPr>
                      <a:t>Block 6</a:t>
                    </a:r>
                  </a:p>
                </p:txBody>
              </p:sp>
            </p:grpSp>
            <p:grpSp>
              <p:nvGrpSpPr>
                <p:cNvPr id="214056" name="Group 40"/>
                <p:cNvGrpSpPr>
                  <a:grpSpLocks/>
                </p:cNvGrpSpPr>
                <p:nvPr/>
              </p:nvGrpSpPr>
              <p:grpSpPr bwMode="auto">
                <a:xfrm>
                  <a:off x="2364" y="2781"/>
                  <a:ext cx="461" cy="230"/>
                  <a:chOff x="3775" y="2037"/>
                  <a:chExt cx="461" cy="230"/>
                </a:xfrm>
              </p:grpSpPr>
              <p:sp>
                <p:nvSpPr>
                  <p:cNvPr id="214057" name="Text Box 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75" y="2037"/>
                    <a:ext cx="461" cy="230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pPr algn="ctr"/>
                    <a:endParaRPr lang="zh-TW" altLang="en-US" sz="1800">
                      <a:solidFill>
                        <a:srgbClr val="003300"/>
                      </a:solidFill>
                      <a:latin typeface="Arial" charset="0"/>
                      <a:ea typeface="新細明體" pitchFamily="16" charset="-120"/>
                    </a:endParaRPr>
                  </a:p>
                </p:txBody>
              </p:sp>
              <p:sp>
                <p:nvSpPr>
                  <p:cNvPr id="214058" name="Text 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04" y="2066"/>
                    <a:ext cx="403" cy="173"/>
                  </a:xfrm>
                  <a:prstGeom prst="rect">
                    <a:avLst/>
                  </a:prstGeom>
                  <a:solidFill>
                    <a:srgbClr val="FF99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pPr algn="ctr"/>
                    <a:r>
                      <a:rPr lang="en-US" altLang="zh-TW" sz="1200" b="1">
                        <a:solidFill>
                          <a:srgbClr val="003300"/>
                        </a:solidFill>
                        <a:latin typeface="Arial" charset="0"/>
                        <a:ea typeface="新細明體" pitchFamily="16" charset="-120"/>
                      </a:rPr>
                      <a:t>Block 7</a:t>
                    </a:r>
                  </a:p>
                </p:txBody>
              </p:sp>
            </p:grpSp>
          </p:grpSp>
        </p:grpSp>
      </p:grpSp>
      <p:grpSp>
        <p:nvGrpSpPr>
          <p:cNvPr id="214059" name="Group 43"/>
          <p:cNvGrpSpPr>
            <a:grpSpLocks/>
          </p:cNvGrpSpPr>
          <p:nvPr/>
        </p:nvGrpSpPr>
        <p:grpSpPr bwMode="auto">
          <a:xfrm>
            <a:off x="3100388" y="3189288"/>
            <a:ext cx="1471612" cy="1681162"/>
            <a:chOff x="2233" y="1609"/>
            <a:chExt cx="927" cy="1059"/>
          </a:xfrm>
        </p:grpSpPr>
        <p:sp>
          <p:nvSpPr>
            <p:cNvPr id="214060" name="Text Box 44"/>
            <p:cNvSpPr txBox="1">
              <a:spLocks noChangeArrowheads="1"/>
            </p:cNvSpPr>
            <p:nvPr/>
          </p:nvSpPr>
          <p:spPr bwMode="auto">
            <a:xfrm>
              <a:off x="2233" y="1609"/>
              <a:ext cx="927" cy="1059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TW" sz="1200" b="1">
                  <a:solidFill>
                    <a:schemeClr val="bg1"/>
                  </a:solidFill>
                  <a:latin typeface="Arial" charset="0"/>
                  <a:ea typeface="新細明體" pitchFamily="16" charset="-120"/>
                </a:rPr>
                <a:t>Kernel grid</a:t>
              </a:r>
            </a:p>
          </p:txBody>
        </p:sp>
        <p:grpSp>
          <p:nvGrpSpPr>
            <p:cNvPr id="214061" name="Group 45"/>
            <p:cNvGrpSpPr>
              <a:grpSpLocks/>
            </p:cNvGrpSpPr>
            <p:nvPr/>
          </p:nvGrpSpPr>
          <p:grpSpPr bwMode="auto">
            <a:xfrm>
              <a:off x="2279" y="1809"/>
              <a:ext cx="835" cy="805"/>
              <a:chOff x="2353" y="1809"/>
              <a:chExt cx="835" cy="805"/>
            </a:xfrm>
          </p:grpSpPr>
          <p:grpSp>
            <p:nvGrpSpPr>
              <p:cNvPr id="214062" name="Group 46"/>
              <p:cNvGrpSpPr>
                <a:grpSpLocks/>
              </p:cNvGrpSpPr>
              <p:nvPr/>
            </p:nvGrpSpPr>
            <p:grpSpPr bwMode="auto">
              <a:xfrm>
                <a:off x="2353" y="1809"/>
                <a:ext cx="835" cy="173"/>
                <a:chOff x="2257" y="1809"/>
                <a:chExt cx="835" cy="173"/>
              </a:xfrm>
            </p:grpSpPr>
            <p:sp>
              <p:nvSpPr>
                <p:cNvPr id="214063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2257" y="1809"/>
                  <a:ext cx="403" cy="173"/>
                </a:xfrm>
                <a:prstGeom prst="rect">
                  <a:avLst/>
                </a:prstGeom>
                <a:solidFill>
                  <a:srgbClr val="FF9900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pPr algn="ctr"/>
                  <a:r>
                    <a:rPr lang="en-US" altLang="zh-TW" sz="1200" b="1">
                      <a:solidFill>
                        <a:srgbClr val="003300"/>
                      </a:solidFill>
                      <a:latin typeface="Arial" charset="0"/>
                      <a:ea typeface="新細明體" pitchFamily="16" charset="-120"/>
                    </a:rPr>
                    <a:t>Block 0</a:t>
                  </a:r>
                </a:p>
              </p:txBody>
            </p:sp>
            <p:sp>
              <p:nvSpPr>
                <p:cNvPr id="214064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2689" y="1809"/>
                  <a:ext cx="403" cy="173"/>
                </a:xfrm>
                <a:prstGeom prst="rect">
                  <a:avLst/>
                </a:prstGeom>
                <a:solidFill>
                  <a:srgbClr val="FF9900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pPr algn="ctr"/>
                  <a:r>
                    <a:rPr lang="en-US" altLang="zh-TW" sz="1200" b="1">
                      <a:solidFill>
                        <a:srgbClr val="003300"/>
                      </a:solidFill>
                      <a:latin typeface="Arial" charset="0"/>
                      <a:ea typeface="新細明體" pitchFamily="16" charset="-120"/>
                    </a:rPr>
                    <a:t>Block 1</a:t>
                  </a:r>
                </a:p>
              </p:txBody>
            </p:sp>
          </p:grpSp>
          <p:grpSp>
            <p:nvGrpSpPr>
              <p:cNvPr id="214065" name="Group 49"/>
              <p:cNvGrpSpPr>
                <a:grpSpLocks/>
              </p:cNvGrpSpPr>
              <p:nvPr/>
            </p:nvGrpSpPr>
            <p:grpSpPr bwMode="auto">
              <a:xfrm>
                <a:off x="2353" y="2019"/>
                <a:ext cx="835" cy="173"/>
                <a:chOff x="2257" y="1809"/>
                <a:chExt cx="835" cy="173"/>
              </a:xfrm>
            </p:grpSpPr>
            <p:sp>
              <p:nvSpPr>
                <p:cNvPr id="214066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2257" y="1809"/>
                  <a:ext cx="403" cy="173"/>
                </a:xfrm>
                <a:prstGeom prst="rect">
                  <a:avLst/>
                </a:prstGeom>
                <a:solidFill>
                  <a:srgbClr val="FF9900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pPr algn="ctr"/>
                  <a:r>
                    <a:rPr lang="en-US" altLang="zh-TW" sz="1200" b="1">
                      <a:solidFill>
                        <a:srgbClr val="003300"/>
                      </a:solidFill>
                      <a:latin typeface="Arial" charset="0"/>
                      <a:ea typeface="新細明體" pitchFamily="16" charset="-120"/>
                    </a:rPr>
                    <a:t>Block 2</a:t>
                  </a:r>
                </a:p>
              </p:txBody>
            </p:sp>
            <p:sp>
              <p:nvSpPr>
                <p:cNvPr id="214067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2689" y="1809"/>
                  <a:ext cx="403" cy="173"/>
                </a:xfrm>
                <a:prstGeom prst="rect">
                  <a:avLst/>
                </a:prstGeom>
                <a:solidFill>
                  <a:srgbClr val="FF9900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pPr algn="ctr"/>
                  <a:r>
                    <a:rPr lang="en-US" altLang="zh-TW" sz="1200" b="1">
                      <a:solidFill>
                        <a:srgbClr val="003300"/>
                      </a:solidFill>
                      <a:latin typeface="Arial" charset="0"/>
                      <a:ea typeface="新細明體" pitchFamily="16" charset="-120"/>
                    </a:rPr>
                    <a:t>Block 3</a:t>
                  </a:r>
                </a:p>
              </p:txBody>
            </p:sp>
          </p:grpSp>
          <p:grpSp>
            <p:nvGrpSpPr>
              <p:cNvPr id="214068" name="Group 52"/>
              <p:cNvGrpSpPr>
                <a:grpSpLocks/>
              </p:cNvGrpSpPr>
              <p:nvPr/>
            </p:nvGrpSpPr>
            <p:grpSpPr bwMode="auto">
              <a:xfrm>
                <a:off x="2353" y="2230"/>
                <a:ext cx="835" cy="173"/>
                <a:chOff x="2257" y="1809"/>
                <a:chExt cx="835" cy="173"/>
              </a:xfrm>
            </p:grpSpPr>
            <p:sp>
              <p:nvSpPr>
                <p:cNvPr id="214069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2257" y="1809"/>
                  <a:ext cx="403" cy="173"/>
                </a:xfrm>
                <a:prstGeom prst="rect">
                  <a:avLst/>
                </a:prstGeom>
                <a:solidFill>
                  <a:srgbClr val="FF9900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pPr algn="ctr"/>
                  <a:r>
                    <a:rPr lang="en-US" altLang="zh-TW" sz="1200" b="1">
                      <a:solidFill>
                        <a:srgbClr val="003300"/>
                      </a:solidFill>
                      <a:latin typeface="Arial" charset="0"/>
                      <a:ea typeface="新細明體" pitchFamily="16" charset="-120"/>
                    </a:rPr>
                    <a:t>Block 4</a:t>
                  </a:r>
                </a:p>
              </p:txBody>
            </p:sp>
            <p:sp>
              <p:nvSpPr>
                <p:cNvPr id="214070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2689" y="1809"/>
                  <a:ext cx="403" cy="173"/>
                </a:xfrm>
                <a:prstGeom prst="rect">
                  <a:avLst/>
                </a:prstGeom>
                <a:solidFill>
                  <a:srgbClr val="FF9900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pPr algn="ctr"/>
                  <a:r>
                    <a:rPr lang="en-US" altLang="zh-TW" sz="1200" b="1">
                      <a:solidFill>
                        <a:srgbClr val="003300"/>
                      </a:solidFill>
                      <a:latin typeface="Arial" charset="0"/>
                      <a:ea typeface="新細明體" pitchFamily="16" charset="-120"/>
                    </a:rPr>
                    <a:t>Block 5</a:t>
                  </a:r>
                </a:p>
              </p:txBody>
            </p:sp>
          </p:grpSp>
          <p:grpSp>
            <p:nvGrpSpPr>
              <p:cNvPr id="214071" name="Group 55"/>
              <p:cNvGrpSpPr>
                <a:grpSpLocks/>
              </p:cNvGrpSpPr>
              <p:nvPr/>
            </p:nvGrpSpPr>
            <p:grpSpPr bwMode="auto">
              <a:xfrm>
                <a:off x="2353" y="2441"/>
                <a:ext cx="835" cy="173"/>
                <a:chOff x="2257" y="1809"/>
                <a:chExt cx="835" cy="173"/>
              </a:xfrm>
            </p:grpSpPr>
            <p:sp>
              <p:nvSpPr>
                <p:cNvPr id="214072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2257" y="1809"/>
                  <a:ext cx="403" cy="173"/>
                </a:xfrm>
                <a:prstGeom prst="rect">
                  <a:avLst/>
                </a:prstGeom>
                <a:solidFill>
                  <a:srgbClr val="FF9900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pPr algn="ctr"/>
                  <a:r>
                    <a:rPr lang="en-US" altLang="zh-TW" sz="1200" b="1">
                      <a:solidFill>
                        <a:srgbClr val="003300"/>
                      </a:solidFill>
                      <a:latin typeface="Arial" charset="0"/>
                      <a:ea typeface="新細明體" pitchFamily="16" charset="-120"/>
                    </a:rPr>
                    <a:t>Block 6</a:t>
                  </a:r>
                </a:p>
              </p:txBody>
            </p:sp>
            <p:sp>
              <p:nvSpPr>
                <p:cNvPr id="214073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2689" y="1809"/>
                  <a:ext cx="403" cy="173"/>
                </a:xfrm>
                <a:prstGeom prst="rect">
                  <a:avLst/>
                </a:prstGeom>
                <a:solidFill>
                  <a:srgbClr val="FF9900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pPr algn="ctr"/>
                  <a:r>
                    <a:rPr lang="en-US" altLang="zh-TW" sz="1200" b="1">
                      <a:solidFill>
                        <a:srgbClr val="003300"/>
                      </a:solidFill>
                      <a:latin typeface="Arial" charset="0"/>
                      <a:ea typeface="新細明體" pitchFamily="16" charset="-120"/>
                    </a:rPr>
                    <a:t>Block 7</a:t>
                  </a:r>
                </a:p>
              </p:txBody>
            </p:sp>
          </p:grpSp>
        </p:grpSp>
      </p:grpSp>
      <p:grpSp>
        <p:nvGrpSpPr>
          <p:cNvPr id="214075" name="Group 59"/>
          <p:cNvGrpSpPr>
            <a:grpSpLocks/>
          </p:cNvGrpSpPr>
          <p:nvPr/>
        </p:nvGrpSpPr>
        <p:grpSpPr bwMode="auto">
          <a:xfrm>
            <a:off x="5634038" y="3379788"/>
            <a:ext cx="3144837" cy="665162"/>
            <a:chOff x="3643" y="1817"/>
            <a:chExt cx="1981" cy="419"/>
          </a:xfrm>
        </p:grpSpPr>
        <p:sp>
          <p:nvSpPr>
            <p:cNvPr id="214076" name="Text Box 60"/>
            <p:cNvSpPr txBox="1">
              <a:spLocks noChangeArrowheads="1"/>
            </p:cNvSpPr>
            <p:nvPr/>
          </p:nvSpPr>
          <p:spPr bwMode="auto">
            <a:xfrm>
              <a:off x="3643" y="1817"/>
              <a:ext cx="1981" cy="419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TW" sz="1200" b="1">
                  <a:solidFill>
                    <a:schemeClr val="bg1"/>
                  </a:solidFill>
                  <a:latin typeface="Arial" charset="0"/>
                  <a:ea typeface="新細明體" pitchFamily="16" charset="-120"/>
                </a:rPr>
                <a:t>Device</a:t>
              </a:r>
            </a:p>
          </p:txBody>
        </p:sp>
        <p:sp>
          <p:nvSpPr>
            <p:cNvPr id="214077" name="Text Box 61"/>
            <p:cNvSpPr txBox="1">
              <a:spLocks noChangeArrowheads="1"/>
            </p:cNvSpPr>
            <p:nvPr/>
          </p:nvSpPr>
          <p:spPr bwMode="auto">
            <a:xfrm>
              <a:off x="3679" y="1981"/>
              <a:ext cx="461" cy="23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algn="ctr"/>
              <a:endParaRPr lang="zh-TW" altLang="en-US" sz="1800">
                <a:solidFill>
                  <a:srgbClr val="003300"/>
                </a:solidFill>
                <a:latin typeface="Arial" charset="0"/>
                <a:ea typeface="新細明體" pitchFamily="16" charset="-120"/>
              </a:endParaRPr>
            </a:p>
          </p:txBody>
        </p:sp>
        <p:sp>
          <p:nvSpPr>
            <p:cNvPr id="214078" name="Text Box 62"/>
            <p:cNvSpPr txBox="1">
              <a:spLocks noChangeArrowheads="1"/>
            </p:cNvSpPr>
            <p:nvPr/>
          </p:nvSpPr>
          <p:spPr bwMode="auto">
            <a:xfrm>
              <a:off x="4164" y="1981"/>
              <a:ext cx="461" cy="23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algn="ctr"/>
              <a:endParaRPr lang="zh-TW" altLang="en-US" sz="1800">
                <a:solidFill>
                  <a:srgbClr val="003300"/>
                </a:solidFill>
                <a:latin typeface="Arial" charset="0"/>
                <a:ea typeface="新細明體" pitchFamily="16" charset="-120"/>
              </a:endParaRPr>
            </a:p>
          </p:txBody>
        </p:sp>
        <p:sp>
          <p:nvSpPr>
            <p:cNvPr id="214079" name="Text Box 63"/>
            <p:cNvSpPr txBox="1">
              <a:spLocks noChangeArrowheads="1"/>
            </p:cNvSpPr>
            <p:nvPr/>
          </p:nvSpPr>
          <p:spPr bwMode="auto">
            <a:xfrm>
              <a:off x="4649" y="1981"/>
              <a:ext cx="461" cy="23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algn="ctr"/>
              <a:endParaRPr lang="zh-TW" altLang="en-US" sz="1800">
                <a:solidFill>
                  <a:srgbClr val="003300"/>
                </a:solidFill>
                <a:latin typeface="Arial" charset="0"/>
                <a:ea typeface="新細明體" pitchFamily="16" charset="-120"/>
              </a:endParaRPr>
            </a:p>
          </p:txBody>
        </p:sp>
        <p:sp>
          <p:nvSpPr>
            <p:cNvPr id="214080" name="Text Box 64"/>
            <p:cNvSpPr txBox="1">
              <a:spLocks noChangeArrowheads="1"/>
            </p:cNvSpPr>
            <p:nvPr/>
          </p:nvSpPr>
          <p:spPr bwMode="auto">
            <a:xfrm>
              <a:off x="5135" y="1981"/>
              <a:ext cx="461" cy="23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algn="ctr"/>
              <a:endParaRPr lang="zh-TW" altLang="en-US" sz="1800">
                <a:solidFill>
                  <a:srgbClr val="003300"/>
                </a:solidFill>
                <a:latin typeface="Arial" charset="0"/>
                <a:ea typeface="新細明體" pitchFamily="16" charset="-120"/>
              </a:endParaRPr>
            </a:p>
          </p:txBody>
        </p:sp>
      </p:grpSp>
      <p:grpSp>
        <p:nvGrpSpPr>
          <p:cNvPr id="214081" name="Group 65"/>
          <p:cNvGrpSpPr>
            <a:grpSpLocks/>
          </p:cNvGrpSpPr>
          <p:nvPr/>
        </p:nvGrpSpPr>
        <p:grpSpPr bwMode="auto">
          <a:xfrm>
            <a:off x="5634038" y="4319588"/>
            <a:ext cx="3144837" cy="461962"/>
            <a:chOff x="3659" y="2649"/>
            <a:chExt cx="1981" cy="291"/>
          </a:xfrm>
        </p:grpSpPr>
        <p:sp>
          <p:nvSpPr>
            <p:cNvPr id="214082" name="Text Box 66"/>
            <p:cNvSpPr txBox="1">
              <a:spLocks noChangeArrowheads="1"/>
            </p:cNvSpPr>
            <p:nvPr/>
          </p:nvSpPr>
          <p:spPr bwMode="auto">
            <a:xfrm>
              <a:off x="3659" y="2649"/>
              <a:ext cx="1981" cy="291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 sz="1200" b="1">
                <a:solidFill>
                  <a:schemeClr val="bg1"/>
                </a:solidFill>
                <a:latin typeface="Arial" charset="0"/>
                <a:ea typeface="新細明體" pitchFamily="16" charset="-120"/>
              </a:endParaRPr>
            </a:p>
          </p:txBody>
        </p:sp>
        <p:grpSp>
          <p:nvGrpSpPr>
            <p:cNvPr id="214083" name="Group 67"/>
            <p:cNvGrpSpPr>
              <a:grpSpLocks/>
            </p:cNvGrpSpPr>
            <p:nvPr/>
          </p:nvGrpSpPr>
          <p:grpSpPr bwMode="auto">
            <a:xfrm>
              <a:off x="3695" y="2685"/>
              <a:ext cx="461" cy="230"/>
              <a:chOff x="3775" y="2037"/>
              <a:chExt cx="461" cy="230"/>
            </a:xfrm>
          </p:grpSpPr>
          <p:sp>
            <p:nvSpPr>
              <p:cNvPr id="214084" name="Text Box 68"/>
              <p:cNvSpPr txBox="1">
                <a:spLocks noChangeArrowheads="1"/>
              </p:cNvSpPr>
              <p:nvPr/>
            </p:nvSpPr>
            <p:spPr bwMode="auto">
              <a:xfrm>
                <a:off x="3775" y="2037"/>
                <a:ext cx="461" cy="23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ctr"/>
                <a:endParaRPr lang="zh-TW" altLang="en-US" sz="1800">
                  <a:solidFill>
                    <a:srgbClr val="003300"/>
                  </a:solidFill>
                  <a:latin typeface="Arial" charset="0"/>
                  <a:ea typeface="新細明體" pitchFamily="16" charset="-120"/>
                </a:endParaRPr>
              </a:p>
            </p:txBody>
          </p:sp>
          <p:sp>
            <p:nvSpPr>
              <p:cNvPr id="214085" name="Text Box 69"/>
              <p:cNvSpPr txBox="1">
                <a:spLocks noChangeArrowheads="1"/>
              </p:cNvSpPr>
              <p:nvPr/>
            </p:nvSpPr>
            <p:spPr bwMode="auto">
              <a:xfrm>
                <a:off x="3804" y="2066"/>
                <a:ext cx="403" cy="173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ctr"/>
                <a:r>
                  <a:rPr lang="en-US" altLang="zh-TW" sz="1200" b="1">
                    <a:solidFill>
                      <a:srgbClr val="003300"/>
                    </a:solidFill>
                    <a:latin typeface="Arial" charset="0"/>
                    <a:ea typeface="新細明體" pitchFamily="16" charset="-120"/>
                  </a:rPr>
                  <a:t>Block 0</a:t>
                </a:r>
              </a:p>
            </p:txBody>
          </p:sp>
        </p:grpSp>
        <p:grpSp>
          <p:nvGrpSpPr>
            <p:cNvPr id="214086" name="Group 70"/>
            <p:cNvGrpSpPr>
              <a:grpSpLocks/>
            </p:cNvGrpSpPr>
            <p:nvPr/>
          </p:nvGrpSpPr>
          <p:grpSpPr bwMode="auto">
            <a:xfrm>
              <a:off x="4180" y="2685"/>
              <a:ext cx="461" cy="230"/>
              <a:chOff x="3775" y="2037"/>
              <a:chExt cx="461" cy="230"/>
            </a:xfrm>
          </p:grpSpPr>
          <p:sp>
            <p:nvSpPr>
              <p:cNvPr id="214087" name="Text Box 71"/>
              <p:cNvSpPr txBox="1">
                <a:spLocks noChangeArrowheads="1"/>
              </p:cNvSpPr>
              <p:nvPr/>
            </p:nvSpPr>
            <p:spPr bwMode="auto">
              <a:xfrm>
                <a:off x="3775" y="2037"/>
                <a:ext cx="461" cy="23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ctr"/>
                <a:endParaRPr lang="zh-TW" altLang="en-US" sz="1800">
                  <a:solidFill>
                    <a:srgbClr val="003300"/>
                  </a:solidFill>
                  <a:latin typeface="Arial" charset="0"/>
                  <a:ea typeface="新細明體" pitchFamily="16" charset="-120"/>
                </a:endParaRPr>
              </a:p>
            </p:txBody>
          </p:sp>
          <p:sp>
            <p:nvSpPr>
              <p:cNvPr id="214088" name="Text Box 72"/>
              <p:cNvSpPr txBox="1">
                <a:spLocks noChangeArrowheads="1"/>
              </p:cNvSpPr>
              <p:nvPr/>
            </p:nvSpPr>
            <p:spPr bwMode="auto">
              <a:xfrm>
                <a:off x="3804" y="2066"/>
                <a:ext cx="403" cy="173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ctr"/>
                <a:r>
                  <a:rPr lang="en-US" altLang="zh-TW" sz="1200" b="1">
                    <a:solidFill>
                      <a:srgbClr val="003300"/>
                    </a:solidFill>
                    <a:latin typeface="Arial" charset="0"/>
                    <a:ea typeface="新細明體" pitchFamily="16" charset="-120"/>
                  </a:rPr>
                  <a:t>Block 1</a:t>
                </a:r>
              </a:p>
            </p:txBody>
          </p:sp>
        </p:grpSp>
        <p:grpSp>
          <p:nvGrpSpPr>
            <p:cNvPr id="214089" name="Group 73"/>
            <p:cNvGrpSpPr>
              <a:grpSpLocks/>
            </p:cNvGrpSpPr>
            <p:nvPr/>
          </p:nvGrpSpPr>
          <p:grpSpPr bwMode="auto">
            <a:xfrm>
              <a:off x="4665" y="2685"/>
              <a:ext cx="461" cy="230"/>
              <a:chOff x="3775" y="2037"/>
              <a:chExt cx="461" cy="230"/>
            </a:xfrm>
          </p:grpSpPr>
          <p:sp>
            <p:nvSpPr>
              <p:cNvPr id="214090" name="Text Box 74"/>
              <p:cNvSpPr txBox="1">
                <a:spLocks noChangeArrowheads="1"/>
              </p:cNvSpPr>
              <p:nvPr/>
            </p:nvSpPr>
            <p:spPr bwMode="auto">
              <a:xfrm>
                <a:off x="3775" y="2037"/>
                <a:ext cx="461" cy="23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ctr"/>
                <a:endParaRPr lang="zh-TW" altLang="en-US" sz="1800">
                  <a:solidFill>
                    <a:srgbClr val="003300"/>
                  </a:solidFill>
                  <a:latin typeface="Arial" charset="0"/>
                  <a:ea typeface="新細明體" pitchFamily="16" charset="-120"/>
                </a:endParaRPr>
              </a:p>
            </p:txBody>
          </p:sp>
          <p:sp>
            <p:nvSpPr>
              <p:cNvPr id="214091" name="Text Box 75"/>
              <p:cNvSpPr txBox="1">
                <a:spLocks noChangeArrowheads="1"/>
              </p:cNvSpPr>
              <p:nvPr/>
            </p:nvSpPr>
            <p:spPr bwMode="auto">
              <a:xfrm>
                <a:off x="3804" y="2066"/>
                <a:ext cx="403" cy="173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ctr"/>
                <a:r>
                  <a:rPr lang="en-US" altLang="zh-TW" sz="1200" b="1">
                    <a:solidFill>
                      <a:srgbClr val="003300"/>
                    </a:solidFill>
                    <a:latin typeface="Arial" charset="0"/>
                    <a:ea typeface="新細明體" pitchFamily="16" charset="-120"/>
                  </a:rPr>
                  <a:t>Block 2</a:t>
                </a:r>
              </a:p>
            </p:txBody>
          </p:sp>
        </p:grpSp>
        <p:grpSp>
          <p:nvGrpSpPr>
            <p:cNvPr id="214092" name="Group 76"/>
            <p:cNvGrpSpPr>
              <a:grpSpLocks/>
            </p:cNvGrpSpPr>
            <p:nvPr/>
          </p:nvGrpSpPr>
          <p:grpSpPr bwMode="auto">
            <a:xfrm>
              <a:off x="5151" y="2685"/>
              <a:ext cx="461" cy="230"/>
              <a:chOff x="3775" y="2037"/>
              <a:chExt cx="461" cy="230"/>
            </a:xfrm>
          </p:grpSpPr>
          <p:sp>
            <p:nvSpPr>
              <p:cNvPr id="214093" name="Text Box 77"/>
              <p:cNvSpPr txBox="1">
                <a:spLocks noChangeArrowheads="1"/>
              </p:cNvSpPr>
              <p:nvPr/>
            </p:nvSpPr>
            <p:spPr bwMode="auto">
              <a:xfrm>
                <a:off x="3775" y="2037"/>
                <a:ext cx="461" cy="23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ctr"/>
                <a:endParaRPr lang="zh-TW" altLang="en-US" sz="1800">
                  <a:solidFill>
                    <a:srgbClr val="003300"/>
                  </a:solidFill>
                  <a:latin typeface="Arial" charset="0"/>
                  <a:ea typeface="新細明體" pitchFamily="16" charset="-120"/>
                </a:endParaRPr>
              </a:p>
            </p:txBody>
          </p:sp>
          <p:sp>
            <p:nvSpPr>
              <p:cNvPr id="214094" name="Text Box 78"/>
              <p:cNvSpPr txBox="1">
                <a:spLocks noChangeArrowheads="1"/>
              </p:cNvSpPr>
              <p:nvPr/>
            </p:nvSpPr>
            <p:spPr bwMode="auto">
              <a:xfrm>
                <a:off x="3804" y="2066"/>
                <a:ext cx="403" cy="173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ctr"/>
                <a:r>
                  <a:rPr lang="en-US" altLang="zh-TW" sz="1200" b="1">
                    <a:solidFill>
                      <a:srgbClr val="003300"/>
                    </a:solidFill>
                    <a:latin typeface="Arial" charset="0"/>
                    <a:ea typeface="新細明體" pitchFamily="16" charset="-120"/>
                  </a:rPr>
                  <a:t>Block 3</a:t>
                </a:r>
              </a:p>
            </p:txBody>
          </p:sp>
        </p:grpSp>
      </p:grpSp>
      <p:grpSp>
        <p:nvGrpSpPr>
          <p:cNvPr id="214095" name="Group 79"/>
          <p:cNvGrpSpPr>
            <a:grpSpLocks/>
          </p:cNvGrpSpPr>
          <p:nvPr/>
        </p:nvGrpSpPr>
        <p:grpSpPr bwMode="auto">
          <a:xfrm>
            <a:off x="5634038" y="4840288"/>
            <a:ext cx="3144837" cy="461962"/>
            <a:chOff x="3603" y="3225"/>
            <a:chExt cx="1981" cy="291"/>
          </a:xfrm>
        </p:grpSpPr>
        <p:sp>
          <p:nvSpPr>
            <p:cNvPr id="214096" name="Text Box 80"/>
            <p:cNvSpPr txBox="1">
              <a:spLocks noChangeArrowheads="1"/>
            </p:cNvSpPr>
            <p:nvPr/>
          </p:nvSpPr>
          <p:spPr bwMode="auto">
            <a:xfrm>
              <a:off x="3603" y="3225"/>
              <a:ext cx="1981" cy="291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 sz="1200" b="1">
                <a:solidFill>
                  <a:schemeClr val="bg1"/>
                </a:solidFill>
                <a:latin typeface="Arial" charset="0"/>
                <a:ea typeface="新細明體" pitchFamily="16" charset="-120"/>
              </a:endParaRPr>
            </a:p>
          </p:txBody>
        </p:sp>
        <p:grpSp>
          <p:nvGrpSpPr>
            <p:cNvPr id="214097" name="Group 81"/>
            <p:cNvGrpSpPr>
              <a:grpSpLocks/>
            </p:cNvGrpSpPr>
            <p:nvPr/>
          </p:nvGrpSpPr>
          <p:grpSpPr bwMode="auto">
            <a:xfrm>
              <a:off x="3639" y="3261"/>
              <a:ext cx="461" cy="230"/>
              <a:chOff x="3775" y="2037"/>
              <a:chExt cx="461" cy="230"/>
            </a:xfrm>
          </p:grpSpPr>
          <p:sp>
            <p:nvSpPr>
              <p:cNvPr id="214098" name="Text Box 82"/>
              <p:cNvSpPr txBox="1">
                <a:spLocks noChangeArrowheads="1"/>
              </p:cNvSpPr>
              <p:nvPr/>
            </p:nvSpPr>
            <p:spPr bwMode="auto">
              <a:xfrm>
                <a:off x="3775" y="2037"/>
                <a:ext cx="461" cy="23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ctr"/>
                <a:endParaRPr lang="zh-TW" altLang="en-US" sz="1800">
                  <a:solidFill>
                    <a:srgbClr val="003300"/>
                  </a:solidFill>
                  <a:latin typeface="Arial" charset="0"/>
                  <a:ea typeface="新細明體" pitchFamily="16" charset="-120"/>
                </a:endParaRPr>
              </a:p>
            </p:txBody>
          </p:sp>
          <p:sp>
            <p:nvSpPr>
              <p:cNvPr id="214099" name="Text Box 83"/>
              <p:cNvSpPr txBox="1">
                <a:spLocks noChangeArrowheads="1"/>
              </p:cNvSpPr>
              <p:nvPr/>
            </p:nvSpPr>
            <p:spPr bwMode="auto">
              <a:xfrm>
                <a:off x="3804" y="2066"/>
                <a:ext cx="403" cy="173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ctr"/>
                <a:r>
                  <a:rPr lang="en-US" altLang="zh-TW" sz="1200" b="1">
                    <a:solidFill>
                      <a:srgbClr val="003300"/>
                    </a:solidFill>
                    <a:latin typeface="Arial" charset="0"/>
                    <a:ea typeface="新細明體" pitchFamily="16" charset="-120"/>
                  </a:rPr>
                  <a:t>Block 4</a:t>
                </a:r>
              </a:p>
            </p:txBody>
          </p:sp>
        </p:grpSp>
        <p:grpSp>
          <p:nvGrpSpPr>
            <p:cNvPr id="214100" name="Group 84"/>
            <p:cNvGrpSpPr>
              <a:grpSpLocks/>
            </p:cNvGrpSpPr>
            <p:nvPr/>
          </p:nvGrpSpPr>
          <p:grpSpPr bwMode="auto">
            <a:xfrm>
              <a:off x="4124" y="3261"/>
              <a:ext cx="461" cy="230"/>
              <a:chOff x="3775" y="2037"/>
              <a:chExt cx="461" cy="230"/>
            </a:xfrm>
          </p:grpSpPr>
          <p:sp>
            <p:nvSpPr>
              <p:cNvPr id="214101" name="Text Box 85"/>
              <p:cNvSpPr txBox="1">
                <a:spLocks noChangeArrowheads="1"/>
              </p:cNvSpPr>
              <p:nvPr/>
            </p:nvSpPr>
            <p:spPr bwMode="auto">
              <a:xfrm>
                <a:off x="3775" y="2037"/>
                <a:ext cx="461" cy="23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ctr"/>
                <a:endParaRPr lang="zh-TW" altLang="en-US" sz="1800">
                  <a:solidFill>
                    <a:srgbClr val="003300"/>
                  </a:solidFill>
                  <a:latin typeface="Arial" charset="0"/>
                  <a:ea typeface="新細明體" pitchFamily="16" charset="-120"/>
                </a:endParaRPr>
              </a:p>
            </p:txBody>
          </p:sp>
          <p:sp>
            <p:nvSpPr>
              <p:cNvPr id="214102" name="Text Box 86"/>
              <p:cNvSpPr txBox="1">
                <a:spLocks noChangeArrowheads="1"/>
              </p:cNvSpPr>
              <p:nvPr/>
            </p:nvSpPr>
            <p:spPr bwMode="auto">
              <a:xfrm>
                <a:off x="3804" y="2066"/>
                <a:ext cx="403" cy="173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ctr"/>
                <a:r>
                  <a:rPr lang="en-US" altLang="zh-TW" sz="1200" b="1">
                    <a:solidFill>
                      <a:srgbClr val="003300"/>
                    </a:solidFill>
                    <a:latin typeface="Arial" charset="0"/>
                    <a:ea typeface="新細明體" pitchFamily="16" charset="-120"/>
                  </a:rPr>
                  <a:t>Block 5</a:t>
                </a:r>
              </a:p>
            </p:txBody>
          </p:sp>
        </p:grpSp>
        <p:grpSp>
          <p:nvGrpSpPr>
            <p:cNvPr id="214103" name="Group 87"/>
            <p:cNvGrpSpPr>
              <a:grpSpLocks/>
            </p:cNvGrpSpPr>
            <p:nvPr/>
          </p:nvGrpSpPr>
          <p:grpSpPr bwMode="auto">
            <a:xfrm>
              <a:off x="4609" y="3261"/>
              <a:ext cx="461" cy="230"/>
              <a:chOff x="3775" y="2037"/>
              <a:chExt cx="461" cy="230"/>
            </a:xfrm>
          </p:grpSpPr>
          <p:sp>
            <p:nvSpPr>
              <p:cNvPr id="214104" name="Text Box 88"/>
              <p:cNvSpPr txBox="1">
                <a:spLocks noChangeArrowheads="1"/>
              </p:cNvSpPr>
              <p:nvPr/>
            </p:nvSpPr>
            <p:spPr bwMode="auto">
              <a:xfrm>
                <a:off x="3775" y="2037"/>
                <a:ext cx="461" cy="23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ctr"/>
                <a:endParaRPr lang="zh-TW" altLang="en-US" sz="1800">
                  <a:solidFill>
                    <a:srgbClr val="003300"/>
                  </a:solidFill>
                  <a:latin typeface="Arial" charset="0"/>
                  <a:ea typeface="新細明體" pitchFamily="16" charset="-120"/>
                </a:endParaRPr>
              </a:p>
            </p:txBody>
          </p:sp>
          <p:sp>
            <p:nvSpPr>
              <p:cNvPr id="214105" name="Text Box 89"/>
              <p:cNvSpPr txBox="1">
                <a:spLocks noChangeArrowheads="1"/>
              </p:cNvSpPr>
              <p:nvPr/>
            </p:nvSpPr>
            <p:spPr bwMode="auto">
              <a:xfrm>
                <a:off x="3804" y="2066"/>
                <a:ext cx="403" cy="173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ctr"/>
                <a:r>
                  <a:rPr lang="en-US" altLang="zh-TW" sz="1200" b="1">
                    <a:solidFill>
                      <a:srgbClr val="003300"/>
                    </a:solidFill>
                    <a:latin typeface="Arial" charset="0"/>
                    <a:ea typeface="新細明體" pitchFamily="16" charset="-120"/>
                  </a:rPr>
                  <a:t>Block 6</a:t>
                </a:r>
              </a:p>
            </p:txBody>
          </p:sp>
        </p:grpSp>
        <p:grpSp>
          <p:nvGrpSpPr>
            <p:cNvPr id="214106" name="Group 90"/>
            <p:cNvGrpSpPr>
              <a:grpSpLocks/>
            </p:cNvGrpSpPr>
            <p:nvPr/>
          </p:nvGrpSpPr>
          <p:grpSpPr bwMode="auto">
            <a:xfrm>
              <a:off x="5095" y="3261"/>
              <a:ext cx="461" cy="230"/>
              <a:chOff x="3775" y="2037"/>
              <a:chExt cx="461" cy="230"/>
            </a:xfrm>
          </p:grpSpPr>
          <p:sp>
            <p:nvSpPr>
              <p:cNvPr id="214107" name="Text Box 91"/>
              <p:cNvSpPr txBox="1">
                <a:spLocks noChangeArrowheads="1"/>
              </p:cNvSpPr>
              <p:nvPr/>
            </p:nvSpPr>
            <p:spPr bwMode="auto">
              <a:xfrm>
                <a:off x="3775" y="2037"/>
                <a:ext cx="461" cy="23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ctr"/>
                <a:endParaRPr lang="zh-TW" altLang="en-US" sz="1800">
                  <a:solidFill>
                    <a:srgbClr val="003300"/>
                  </a:solidFill>
                  <a:latin typeface="Arial" charset="0"/>
                  <a:ea typeface="新細明體" pitchFamily="16" charset="-120"/>
                </a:endParaRPr>
              </a:p>
            </p:txBody>
          </p:sp>
          <p:sp>
            <p:nvSpPr>
              <p:cNvPr id="214108" name="Text Box 92"/>
              <p:cNvSpPr txBox="1">
                <a:spLocks noChangeArrowheads="1"/>
              </p:cNvSpPr>
              <p:nvPr/>
            </p:nvSpPr>
            <p:spPr bwMode="auto">
              <a:xfrm>
                <a:off x="3804" y="2066"/>
                <a:ext cx="403" cy="173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ctr"/>
                <a:r>
                  <a:rPr lang="en-US" altLang="zh-TW" sz="1200" b="1">
                    <a:solidFill>
                      <a:srgbClr val="003300"/>
                    </a:solidFill>
                    <a:latin typeface="Arial" charset="0"/>
                    <a:ea typeface="新細明體" pitchFamily="16" charset="-120"/>
                  </a:rPr>
                  <a:t>Block 7</a:t>
                </a:r>
              </a:p>
            </p:txBody>
          </p:sp>
        </p:grpSp>
      </p:grpSp>
      <p:sp>
        <p:nvSpPr>
          <p:cNvPr id="214109" name="Line 93"/>
          <p:cNvSpPr>
            <a:spLocks noChangeShapeType="1"/>
          </p:cNvSpPr>
          <p:nvPr/>
        </p:nvSpPr>
        <p:spPr bwMode="auto">
          <a:xfrm>
            <a:off x="5410200" y="4495800"/>
            <a:ext cx="0" cy="9826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110" name="Line 94"/>
          <p:cNvSpPr>
            <a:spLocks noChangeShapeType="1"/>
          </p:cNvSpPr>
          <p:nvPr/>
        </p:nvSpPr>
        <p:spPr bwMode="auto">
          <a:xfrm flipH="1">
            <a:off x="2184400" y="3848100"/>
            <a:ext cx="825500" cy="457200"/>
          </a:xfrm>
          <a:prstGeom prst="line">
            <a:avLst/>
          </a:prstGeom>
          <a:noFill/>
          <a:ln w="63500">
            <a:solidFill>
              <a:schemeClr val="accent2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111" name="Line 95"/>
          <p:cNvSpPr>
            <a:spLocks noChangeShapeType="1"/>
          </p:cNvSpPr>
          <p:nvPr/>
        </p:nvSpPr>
        <p:spPr bwMode="auto">
          <a:xfrm>
            <a:off x="4711700" y="3848100"/>
            <a:ext cx="825500" cy="457200"/>
          </a:xfrm>
          <a:prstGeom prst="line">
            <a:avLst/>
          </a:prstGeom>
          <a:noFill/>
          <a:ln w="63500">
            <a:solidFill>
              <a:schemeClr val="accent2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112" name="Text Box 96"/>
          <p:cNvSpPr txBox="1">
            <a:spLocks noChangeArrowheads="1"/>
          </p:cNvSpPr>
          <p:nvPr/>
        </p:nvSpPr>
        <p:spPr bwMode="auto">
          <a:xfrm>
            <a:off x="2498725" y="5376863"/>
            <a:ext cx="63404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>
                <a:ea typeface="新細明體" pitchFamily="16" charset="-120"/>
              </a:rPr>
              <a:t>Each block can execute in any order relative to other blocks. </a:t>
            </a:r>
          </a:p>
        </p:txBody>
      </p:sp>
      <p:sp>
        <p:nvSpPr>
          <p:cNvPr id="214113" name="Text Box 97"/>
          <p:cNvSpPr txBox="1">
            <a:spLocks noChangeArrowheads="1"/>
          </p:cNvSpPr>
          <p:nvPr/>
        </p:nvSpPr>
        <p:spPr bwMode="auto">
          <a:xfrm>
            <a:off x="4708525" y="4538663"/>
            <a:ext cx="722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>
                <a:ea typeface="新細明體" pitchFamily="16" charset="-120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11918056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AC8AC4-6341-4BEB-B59A-6EDC649F674F}" type="slidenum">
              <a:rPr lang="zh-TW" altLang="en-US"/>
              <a:pPr/>
              <a:t>8</a:t>
            </a:fld>
            <a:endParaRPr lang="en-US" altLang="zh-TW"/>
          </a:p>
        </p:txBody>
      </p:sp>
      <p:sp>
        <p:nvSpPr>
          <p:cNvPr id="205826" name="Rectangle 2"/>
          <p:cNvSpPr>
            <a:spLocks noChangeArrowheads="1"/>
          </p:cNvSpPr>
          <p:nvPr/>
        </p:nvSpPr>
        <p:spPr bwMode="auto">
          <a:xfrm>
            <a:off x="76200" y="1066800"/>
            <a:ext cx="1143000" cy="1143000"/>
          </a:xfrm>
          <a:prstGeom prst="rect">
            <a:avLst/>
          </a:prstGeom>
          <a:solidFill>
            <a:schemeClr val="bg1"/>
          </a:solidFill>
          <a:ln w="25400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27" name="Rectangle 3"/>
          <p:cNvSpPr>
            <a:spLocks noChangeArrowheads="1"/>
          </p:cNvSpPr>
          <p:nvPr/>
        </p:nvSpPr>
        <p:spPr bwMode="auto">
          <a:xfrm>
            <a:off x="211138" y="1176338"/>
            <a:ext cx="1143000" cy="1143000"/>
          </a:xfrm>
          <a:prstGeom prst="rect">
            <a:avLst/>
          </a:prstGeom>
          <a:solidFill>
            <a:schemeClr val="bg1"/>
          </a:solidFill>
          <a:ln w="25400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28" name="Rectangle 4"/>
          <p:cNvSpPr>
            <a:spLocks noChangeArrowheads="1"/>
          </p:cNvSpPr>
          <p:nvPr/>
        </p:nvSpPr>
        <p:spPr bwMode="auto">
          <a:xfrm>
            <a:off x="4249738" y="1023938"/>
            <a:ext cx="1143000" cy="1143000"/>
          </a:xfrm>
          <a:prstGeom prst="rect">
            <a:avLst/>
          </a:prstGeom>
          <a:noFill/>
          <a:ln w="2540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29" name="Rectangle 5"/>
          <p:cNvSpPr>
            <a:spLocks noChangeArrowheads="1"/>
          </p:cNvSpPr>
          <p:nvPr/>
        </p:nvSpPr>
        <p:spPr bwMode="auto">
          <a:xfrm>
            <a:off x="4097338" y="1176338"/>
            <a:ext cx="1143000" cy="1143000"/>
          </a:xfrm>
          <a:prstGeom prst="rect">
            <a:avLst/>
          </a:prstGeom>
          <a:solidFill>
            <a:schemeClr val="bg1"/>
          </a:solidFill>
          <a:ln w="25400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30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305800" cy="1143000"/>
          </a:xfrm>
        </p:spPr>
        <p:txBody>
          <a:bodyPr/>
          <a:lstStyle/>
          <a:p>
            <a:r>
              <a:rPr lang="en-US" altLang="zh-TW" sz="3600">
                <a:ea typeface="新細明體" pitchFamily="16" charset="-120"/>
              </a:rPr>
              <a:t>G80 Example: Executing Thread Blocks</a:t>
            </a:r>
          </a:p>
        </p:txBody>
      </p:sp>
      <p:sp>
        <p:nvSpPr>
          <p:cNvPr id="205831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3657600" y="2362200"/>
            <a:ext cx="5486400" cy="3944938"/>
          </a:xfrm>
        </p:spPr>
        <p:txBody>
          <a:bodyPr/>
          <a:lstStyle/>
          <a:p>
            <a:pPr marL="457200" indent="-457200"/>
            <a:r>
              <a:rPr lang="en-US" altLang="zh-TW" sz="2400">
                <a:ea typeface="新細明體" pitchFamily="16" charset="-120"/>
              </a:rPr>
              <a:t>Threads are assigned to </a:t>
            </a:r>
            <a:r>
              <a:rPr lang="en-US" altLang="zh-TW" sz="2400">
                <a:solidFill>
                  <a:schemeClr val="accent2"/>
                </a:solidFill>
                <a:ea typeface="新細明體" pitchFamily="16" charset="-120"/>
              </a:rPr>
              <a:t>Streaming Multiprocessors</a:t>
            </a:r>
            <a:r>
              <a:rPr lang="en-US" altLang="zh-TW" sz="2400">
                <a:ea typeface="新細明體" pitchFamily="16" charset="-120"/>
              </a:rPr>
              <a:t> in block granularity</a:t>
            </a:r>
          </a:p>
          <a:p>
            <a:pPr marL="974725" lvl="1" indent="-403225"/>
            <a:r>
              <a:rPr lang="en-US" altLang="zh-TW" sz="2000">
                <a:ea typeface="新細明體" pitchFamily="16" charset="-120"/>
              </a:rPr>
              <a:t>Up to </a:t>
            </a:r>
            <a:r>
              <a:rPr lang="en-US" altLang="zh-TW" sz="2000" b="1">
                <a:ea typeface="新細明體" pitchFamily="16" charset="-120"/>
              </a:rPr>
              <a:t>8</a:t>
            </a:r>
            <a:r>
              <a:rPr lang="en-US" altLang="zh-TW" sz="2000">
                <a:ea typeface="新細明體" pitchFamily="16" charset="-120"/>
              </a:rPr>
              <a:t> blocks to each SM as resource allows</a:t>
            </a:r>
          </a:p>
          <a:p>
            <a:pPr marL="974725" lvl="1" indent="-403225"/>
            <a:r>
              <a:rPr lang="en-US" altLang="zh-TW" sz="2000">
                <a:ea typeface="新細明體" pitchFamily="16" charset="-120"/>
              </a:rPr>
              <a:t>SM in G80 can take up to </a:t>
            </a:r>
            <a:r>
              <a:rPr lang="en-US" altLang="zh-TW" sz="2000" b="1">
                <a:ea typeface="新細明體" pitchFamily="16" charset="-120"/>
              </a:rPr>
              <a:t>768</a:t>
            </a:r>
            <a:r>
              <a:rPr lang="en-US" altLang="zh-TW" sz="2000">
                <a:ea typeface="新細明體" pitchFamily="16" charset="-120"/>
              </a:rPr>
              <a:t> threads</a:t>
            </a:r>
          </a:p>
          <a:p>
            <a:pPr marL="1431925" lvl="2" indent="-342900"/>
            <a:r>
              <a:rPr lang="en-US" altLang="zh-TW" sz="1800">
                <a:ea typeface="新細明體" pitchFamily="16" charset="-120"/>
              </a:rPr>
              <a:t>Could be 256 (threads/block) * 3 blocks </a:t>
            </a:r>
          </a:p>
          <a:p>
            <a:pPr marL="1431925" lvl="2" indent="-342900"/>
            <a:r>
              <a:rPr lang="en-US" altLang="zh-TW" sz="1800">
                <a:ea typeface="新細明體" pitchFamily="16" charset="-120"/>
              </a:rPr>
              <a:t>Or 128 (threads/block) * 6 blocks, etc.</a:t>
            </a:r>
          </a:p>
          <a:p>
            <a:pPr marL="457200" indent="-457200"/>
            <a:r>
              <a:rPr lang="en-US" altLang="zh-TW" sz="2400">
                <a:ea typeface="新細明體" pitchFamily="16" charset="-120"/>
              </a:rPr>
              <a:t>Threads run concurrently</a:t>
            </a:r>
          </a:p>
          <a:p>
            <a:pPr marL="974725" lvl="1" indent="-403225"/>
            <a:r>
              <a:rPr lang="en-US" altLang="zh-TW" sz="2000">
                <a:ea typeface="新細明體" pitchFamily="16" charset="-120"/>
              </a:rPr>
              <a:t>SM maintains thread/block id #s</a:t>
            </a:r>
          </a:p>
          <a:p>
            <a:pPr marL="974725" lvl="1" indent="-403225"/>
            <a:r>
              <a:rPr lang="en-US" altLang="zh-TW" sz="2000">
                <a:ea typeface="新細明體" pitchFamily="16" charset="-120"/>
              </a:rPr>
              <a:t>SM manages/schedules thread execution</a:t>
            </a:r>
          </a:p>
        </p:txBody>
      </p:sp>
      <p:sp>
        <p:nvSpPr>
          <p:cNvPr id="205832" name="Rectangle 8"/>
          <p:cNvSpPr>
            <a:spLocks noChangeArrowheads="1"/>
          </p:cNvSpPr>
          <p:nvPr/>
        </p:nvSpPr>
        <p:spPr bwMode="auto">
          <a:xfrm>
            <a:off x="1797050" y="1533525"/>
            <a:ext cx="1808163" cy="27336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33" name="Freeform 9"/>
          <p:cNvSpPr>
            <a:spLocks/>
          </p:cNvSpPr>
          <p:nvPr/>
        </p:nvSpPr>
        <p:spPr bwMode="auto">
          <a:xfrm>
            <a:off x="3540125" y="1323975"/>
            <a:ext cx="395288" cy="2709863"/>
          </a:xfrm>
          <a:custGeom>
            <a:avLst/>
            <a:gdLst>
              <a:gd name="T0" fmla="*/ 0 w 249"/>
              <a:gd name="T1" fmla="*/ 1707 h 1707"/>
              <a:gd name="T2" fmla="*/ 3 w 249"/>
              <a:gd name="T3" fmla="*/ 174 h 1707"/>
              <a:gd name="T4" fmla="*/ 246 w 249"/>
              <a:gd name="T5" fmla="*/ 3 h 1707"/>
              <a:gd name="T6" fmla="*/ 243 w 249"/>
              <a:gd name="T7" fmla="*/ 0 h 1707"/>
              <a:gd name="T8" fmla="*/ 249 w 249"/>
              <a:gd name="T9" fmla="*/ 693 h 1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9" h="1707">
                <a:moveTo>
                  <a:pt x="0" y="1707"/>
                </a:moveTo>
                <a:lnTo>
                  <a:pt x="3" y="174"/>
                </a:lnTo>
                <a:lnTo>
                  <a:pt x="246" y="3"/>
                </a:lnTo>
                <a:lnTo>
                  <a:pt x="243" y="0"/>
                </a:lnTo>
                <a:lnTo>
                  <a:pt x="249" y="693"/>
                </a:lnTo>
              </a:path>
            </a:pathLst>
          </a:custGeom>
          <a:solidFill>
            <a:srgbClr val="FFFF99">
              <a:alpha val="3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34" name="Freeform 10"/>
          <p:cNvSpPr>
            <a:spLocks/>
          </p:cNvSpPr>
          <p:nvPr/>
        </p:nvSpPr>
        <p:spPr bwMode="auto">
          <a:xfrm>
            <a:off x="1463675" y="1319213"/>
            <a:ext cx="404813" cy="2724150"/>
          </a:xfrm>
          <a:custGeom>
            <a:avLst/>
            <a:gdLst>
              <a:gd name="T0" fmla="*/ 6 w 255"/>
              <a:gd name="T1" fmla="*/ 699 h 1716"/>
              <a:gd name="T2" fmla="*/ 255 w 255"/>
              <a:gd name="T3" fmla="*/ 1716 h 1716"/>
              <a:gd name="T4" fmla="*/ 252 w 255"/>
              <a:gd name="T5" fmla="*/ 177 h 1716"/>
              <a:gd name="T6" fmla="*/ 0 w 255"/>
              <a:gd name="T7" fmla="*/ 0 h 1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5" h="1716">
                <a:moveTo>
                  <a:pt x="6" y="699"/>
                </a:moveTo>
                <a:lnTo>
                  <a:pt x="255" y="1716"/>
                </a:lnTo>
                <a:lnTo>
                  <a:pt x="252" y="177"/>
                </a:lnTo>
                <a:lnTo>
                  <a:pt x="0" y="0"/>
                </a:lnTo>
              </a:path>
            </a:pathLst>
          </a:custGeom>
          <a:solidFill>
            <a:srgbClr val="99FF99">
              <a:alpha val="3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5835" name="Group 11"/>
          <p:cNvGrpSpPr>
            <a:grpSpLocks/>
          </p:cNvGrpSpPr>
          <p:nvPr/>
        </p:nvGrpSpPr>
        <p:grpSpPr bwMode="auto">
          <a:xfrm>
            <a:off x="346075" y="1323975"/>
            <a:ext cx="1114425" cy="1104900"/>
            <a:chOff x="568" y="2568"/>
            <a:chExt cx="1219" cy="1480"/>
          </a:xfrm>
        </p:grpSpPr>
        <p:sp>
          <p:nvSpPr>
            <p:cNvPr id="205836" name="Text Box 12"/>
            <p:cNvSpPr txBox="1">
              <a:spLocks noChangeArrowheads="1"/>
            </p:cNvSpPr>
            <p:nvPr/>
          </p:nvSpPr>
          <p:spPr bwMode="auto">
            <a:xfrm>
              <a:off x="568" y="2568"/>
              <a:ext cx="1219" cy="1480"/>
            </a:xfrm>
            <a:prstGeom prst="rect">
              <a:avLst/>
            </a:prstGeom>
            <a:solidFill>
              <a:schemeClr val="bg1">
                <a:alpha val="67000"/>
              </a:schemeClr>
            </a:solidFill>
            <a:ln w="28575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</a:pPr>
              <a:r>
                <a:rPr lang="en-US" altLang="zh-TW" sz="1200">
                  <a:latin typeface="Tahoma" charset="0"/>
                  <a:ea typeface="新細明體" pitchFamily="16" charset="-120"/>
                </a:rPr>
                <a:t>t0 t1 t2 … tm</a:t>
              </a:r>
              <a:endParaRPr lang="en-US" altLang="zh-TW" sz="1200">
                <a:latin typeface="Arial" charset="0"/>
                <a:ea typeface="新細明體" pitchFamily="16" charset="-120"/>
              </a:endParaRPr>
            </a:p>
          </p:txBody>
        </p:sp>
        <p:sp>
          <p:nvSpPr>
            <p:cNvPr id="205837" name="Freeform 13"/>
            <p:cNvSpPr>
              <a:spLocks/>
            </p:cNvSpPr>
            <p:nvPr/>
          </p:nvSpPr>
          <p:spPr bwMode="auto">
            <a:xfrm>
              <a:off x="704" y="2858"/>
              <a:ext cx="166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838" name="Freeform 14"/>
            <p:cNvSpPr>
              <a:spLocks/>
            </p:cNvSpPr>
            <p:nvPr/>
          </p:nvSpPr>
          <p:spPr bwMode="auto">
            <a:xfrm>
              <a:off x="784" y="2858"/>
              <a:ext cx="166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839" name="Freeform 15"/>
            <p:cNvSpPr>
              <a:spLocks/>
            </p:cNvSpPr>
            <p:nvPr/>
          </p:nvSpPr>
          <p:spPr bwMode="auto">
            <a:xfrm>
              <a:off x="858" y="2858"/>
              <a:ext cx="166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840" name="Freeform 16"/>
            <p:cNvSpPr>
              <a:spLocks/>
            </p:cNvSpPr>
            <p:nvPr/>
          </p:nvSpPr>
          <p:spPr bwMode="auto">
            <a:xfrm>
              <a:off x="932" y="2858"/>
              <a:ext cx="166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841" name="Freeform 17"/>
            <p:cNvSpPr>
              <a:spLocks/>
            </p:cNvSpPr>
            <p:nvPr/>
          </p:nvSpPr>
          <p:spPr bwMode="auto">
            <a:xfrm>
              <a:off x="1006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842" name="Freeform 18"/>
            <p:cNvSpPr>
              <a:spLocks/>
            </p:cNvSpPr>
            <p:nvPr/>
          </p:nvSpPr>
          <p:spPr bwMode="auto">
            <a:xfrm>
              <a:off x="1080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843" name="Freeform 19"/>
            <p:cNvSpPr>
              <a:spLocks/>
            </p:cNvSpPr>
            <p:nvPr/>
          </p:nvSpPr>
          <p:spPr bwMode="auto">
            <a:xfrm>
              <a:off x="1154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844" name="Freeform 20"/>
            <p:cNvSpPr>
              <a:spLocks/>
            </p:cNvSpPr>
            <p:nvPr/>
          </p:nvSpPr>
          <p:spPr bwMode="auto">
            <a:xfrm>
              <a:off x="1228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845" name="Freeform 21"/>
            <p:cNvSpPr>
              <a:spLocks/>
            </p:cNvSpPr>
            <p:nvPr/>
          </p:nvSpPr>
          <p:spPr bwMode="auto">
            <a:xfrm>
              <a:off x="1302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846" name="Freeform 22"/>
            <p:cNvSpPr>
              <a:spLocks/>
            </p:cNvSpPr>
            <p:nvPr/>
          </p:nvSpPr>
          <p:spPr bwMode="auto">
            <a:xfrm>
              <a:off x="1376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847" name="Freeform 23"/>
            <p:cNvSpPr>
              <a:spLocks/>
            </p:cNvSpPr>
            <p:nvPr/>
          </p:nvSpPr>
          <p:spPr bwMode="auto">
            <a:xfrm>
              <a:off x="1450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848" name="Text Box 24"/>
          <p:cNvSpPr txBox="1">
            <a:spLocks noChangeArrowheads="1"/>
          </p:cNvSpPr>
          <p:nvPr/>
        </p:nvSpPr>
        <p:spPr bwMode="auto">
          <a:xfrm>
            <a:off x="395288" y="2520950"/>
            <a:ext cx="1017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2000" b="1">
                <a:latin typeface="Arial" charset="0"/>
                <a:ea typeface="新細明體" pitchFamily="16" charset="-120"/>
              </a:rPr>
              <a:t>Blocks</a:t>
            </a:r>
          </a:p>
        </p:txBody>
      </p:sp>
      <p:grpSp>
        <p:nvGrpSpPr>
          <p:cNvPr id="205850" name="Group 26"/>
          <p:cNvGrpSpPr>
            <a:grpSpLocks/>
          </p:cNvGrpSpPr>
          <p:nvPr/>
        </p:nvGrpSpPr>
        <p:grpSpPr bwMode="auto">
          <a:xfrm>
            <a:off x="1868488" y="1600200"/>
            <a:ext cx="795337" cy="2441575"/>
            <a:chOff x="191" y="1944"/>
            <a:chExt cx="266" cy="818"/>
          </a:xfrm>
        </p:grpSpPr>
        <p:sp>
          <p:nvSpPr>
            <p:cNvPr id="205851" name="Rectangle 27"/>
            <p:cNvSpPr>
              <a:spLocks noChangeArrowheads="1"/>
            </p:cNvSpPr>
            <p:nvPr/>
          </p:nvSpPr>
          <p:spPr bwMode="auto">
            <a:xfrm>
              <a:off x="191" y="1944"/>
              <a:ext cx="266" cy="818"/>
            </a:xfrm>
            <a:prstGeom prst="rect">
              <a:avLst/>
            </a:prstGeom>
            <a:solidFill>
              <a:srgbClr val="CCFF99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52" name="Rectangle 28"/>
            <p:cNvSpPr>
              <a:spLocks noChangeArrowheads="1"/>
            </p:cNvSpPr>
            <p:nvPr/>
          </p:nvSpPr>
          <p:spPr bwMode="auto">
            <a:xfrm>
              <a:off x="216" y="2065"/>
              <a:ext cx="96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solidFill>
                    <a:schemeClr val="bg1"/>
                  </a:solidFill>
                  <a:latin typeface="Arial" charset="0"/>
                  <a:ea typeface="新細明體" pitchFamily="16" charset="-120"/>
                </a:rPr>
                <a:t>SP</a:t>
              </a:r>
            </a:p>
          </p:txBody>
        </p:sp>
        <p:sp>
          <p:nvSpPr>
            <p:cNvPr id="205853" name="Rectangle 29"/>
            <p:cNvSpPr>
              <a:spLocks noChangeArrowheads="1"/>
            </p:cNvSpPr>
            <p:nvPr/>
          </p:nvSpPr>
          <p:spPr bwMode="auto">
            <a:xfrm>
              <a:off x="336" y="2065"/>
              <a:ext cx="97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charset="0"/>
                <a:ea typeface="新細明體" pitchFamily="16" charset="-120"/>
              </a:endParaRPr>
            </a:p>
          </p:txBody>
        </p:sp>
        <p:sp>
          <p:nvSpPr>
            <p:cNvPr id="205854" name="Rectangle 30"/>
            <p:cNvSpPr>
              <a:spLocks noChangeArrowheads="1"/>
            </p:cNvSpPr>
            <p:nvPr/>
          </p:nvSpPr>
          <p:spPr bwMode="auto">
            <a:xfrm>
              <a:off x="216" y="2200"/>
              <a:ext cx="96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charset="0"/>
                <a:ea typeface="新細明體" pitchFamily="16" charset="-120"/>
              </a:endParaRPr>
            </a:p>
          </p:txBody>
        </p:sp>
        <p:sp>
          <p:nvSpPr>
            <p:cNvPr id="205855" name="Rectangle 31"/>
            <p:cNvSpPr>
              <a:spLocks noChangeArrowheads="1"/>
            </p:cNvSpPr>
            <p:nvPr/>
          </p:nvSpPr>
          <p:spPr bwMode="auto">
            <a:xfrm>
              <a:off x="336" y="2200"/>
              <a:ext cx="97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charset="0"/>
                <a:ea typeface="新細明體" pitchFamily="16" charset="-120"/>
              </a:endParaRPr>
            </a:p>
          </p:txBody>
        </p:sp>
        <p:sp>
          <p:nvSpPr>
            <p:cNvPr id="205856" name="Rectangle 32"/>
            <p:cNvSpPr>
              <a:spLocks noChangeArrowheads="1"/>
            </p:cNvSpPr>
            <p:nvPr/>
          </p:nvSpPr>
          <p:spPr bwMode="auto">
            <a:xfrm>
              <a:off x="216" y="2335"/>
              <a:ext cx="96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charset="0"/>
                <a:ea typeface="新細明體" pitchFamily="16" charset="-120"/>
              </a:endParaRPr>
            </a:p>
          </p:txBody>
        </p:sp>
        <p:sp>
          <p:nvSpPr>
            <p:cNvPr id="205857" name="Rectangle 33"/>
            <p:cNvSpPr>
              <a:spLocks noChangeArrowheads="1"/>
            </p:cNvSpPr>
            <p:nvPr/>
          </p:nvSpPr>
          <p:spPr bwMode="auto">
            <a:xfrm>
              <a:off x="336" y="2335"/>
              <a:ext cx="97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charset="0"/>
                <a:ea typeface="新細明體" pitchFamily="16" charset="-120"/>
              </a:endParaRPr>
            </a:p>
          </p:txBody>
        </p:sp>
        <p:sp>
          <p:nvSpPr>
            <p:cNvPr id="205858" name="Rectangle 34"/>
            <p:cNvSpPr>
              <a:spLocks noChangeArrowheads="1"/>
            </p:cNvSpPr>
            <p:nvPr/>
          </p:nvSpPr>
          <p:spPr bwMode="auto">
            <a:xfrm>
              <a:off x="216" y="2470"/>
              <a:ext cx="96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charset="0"/>
                <a:ea typeface="新細明體" pitchFamily="16" charset="-120"/>
              </a:endParaRPr>
            </a:p>
          </p:txBody>
        </p:sp>
        <p:sp>
          <p:nvSpPr>
            <p:cNvPr id="205859" name="Rectangle 35"/>
            <p:cNvSpPr>
              <a:spLocks noChangeArrowheads="1"/>
            </p:cNvSpPr>
            <p:nvPr/>
          </p:nvSpPr>
          <p:spPr bwMode="auto">
            <a:xfrm>
              <a:off x="336" y="2470"/>
              <a:ext cx="97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charset="0"/>
                <a:ea typeface="新細明體" pitchFamily="16" charset="-120"/>
              </a:endParaRPr>
            </a:p>
          </p:txBody>
        </p:sp>
        <p:sp>
          <p:nvSpPr>
            <p:cNvPr id="205860" name="Rectangle 36"/>
            <p:cNvSpPr>
              <a:spLocks noChangeArrowheads="1"/>
            </p:cNvSpPr>
            <p:nvPr/>
          </p:nvSpPr>
          <p:spPr bwMode="auto">
            <a:xfrm rot="5400000">
              <a:off x="254" y="2561"/>
              <a:ext cx="141" cy="217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>
                <a:lnSpc>
                  <a:spcPct val="90000"/>
                </a:lnSpc>
              </a:pPr>
              <a:r>
                <a:rPr lang="en-US" altLang="zh-TW" sz="1200" b="1">
                  <a:latin typeface="Arial" charset="0"/>
                  <a:ea typeface="新細明體" pitchFamily="16" charset="-120"/>
                </a:rPr>
                <a:t>Shared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TW" sz="1200" b="1">
                  <a:latin typeface="Arial" charset="0"/>
                  <a:ea typeface="新細明體" pitchFamily="16" charset="-120"/>
                </a:rPr>
                <a:t>Memory</a:t>
              </a:r>
            </a:p>
          </p:txBody>
        </p:sp>
        <p:sp>
          <p:nvSpPr>
            <p:cNvPr id="205861" name="Rectangle 37"/>
            <p:cNvSpPr>
              <a:spLocks noChangeArrowheads="1"/>
            </p:cNvSpPr>
            <p:nvPr/>
          </p:nvSpPr>
          <p:spPr bwMode="auto">
            <a:xfrm rot="5400000">
              <a:off x="286" y="1897"/>
              <a:ext cx="77" cy="215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>
                <a:lnSpc>
                  <a:spcPct val="90000"/>
                </a:lnSpc>
              </a:pPr>
              <a:r>
                <a:rPr lang="en-US" altLang="zh-TW" sz="1400" b="1">
                  <a:solidFill>
                    <a:schemeClr val="bg1"/>
                  </a:solidFill>
                  <a:latin typeface="Arial" charset="0"/>
                  <a:ea typeface="新細明體" pitchFamily="16" charset="-120"/>
                </a:rPr>
                <a:t>MT IU</a:t>
              </a:r>
            </a:p>
          </p:txBody>
        </p:sp>
      </p:grpSp>
      <p:grpSp>
        <p:nvGrpSpPr>
          <p:cNvPr id="205862" name="Group 38"/>
          <p:cNvGrpSpPr>
            <a:grpSpLocks/>
          </p:cNvGrpSpPr>
          <p:nvPr/>
        </p:nvGrpSpPr>
        <p:grpSpPr bwMode="auto">
          <a:xfrm>
            <a:off x="2743200" y="1600200"/>
            <a:ext cx="796925" cy="2441575"/>
            <a:chOff x="484" y="1944"/>
            <a:chExt cx="267" cy="818"/>
          </a:xfrm>
        </p:grpSpPr>
        <p:sp>
          <p:nvSpPr>
            <p:cNvPr id="205863" name="Rectangle 39"/>
            <p:cNvSpPr>
              <a:spLocks noChangeArrowheads="1"/>
            </p:cNvSpPr>
            <p:nvPr/>
          </p:nvSpPr>
          <p:spPr bwMode="auto">
            <a:xfrm>
              <a:off x="484" y="1944"/>
              <a:ext cx="267" cy="818"/>
            </a:xfrm>
            <a:prstGeom prst="rect">
              <a:avLst/>
            </a:prstGeom>
            <a:solidFill>
              <a:srgbClr val="CCFF99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64" name="Rectangle 40"/>
            <p:cNvSpPr>
              <a:spLocks noChangeArrowheads="1"/>
            </p:cNvSpPr>
            <p:nvPr/>
          </p:nvSpPr>
          <p:spPr bwMode="auto">
            <a:xfrm>
              <a:off x="509" y="2065"/>
              <a:ext cx="96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solidFill>
                    <a:schemeClr val="bg1"/>
                  </a:solidFill>
                  <a:latin typeface="Arial" charset="0"/>
                  <a:ea typeface="新細明體" pitchFamily="16" charset="-120"/>
                </a:rPr>
                <a:t>SP</a:t>
              </a:r>
            </a:p>
          </p:txBody>
        </p:sp>
        <p:sp>
          <p:nvSpPr>
            <p:cNvPr id="205865" name="Rectangle 41"/>
            <p:cNvSpPr>
              <a:spLocks noChangeArrowheads="1"/>
            </p:cNvSpPr>
            <p:nvPr/>
          </p:nvSpPr>
          <p:spPr bwMode="auto">
            <a:xfrm>
              <a:off x="630" y="2065"/>
              <a:ext cx="97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charset="0"/>
                <a:ea typeface="新細明體" pitchFamily="16" charset="-120"/>
              </a:endParaRPr>
            </a:p>
          </p:txBody>
        </p:sp>
        <p:sp>
          <p:nvSpPr>
            <p:cNvPr id="205866" name="Rectangle 42"/>
            <p:cNvSpPr>
              <a:spLocks noChangeArrowheads="1"/>
            </p:cNvSpPr>
            <p:nvPr/>
          </p:nvSpPr>
          <p:spPr bwMode="auto">
            <a:xfrm>
              <a:off x="509" y="2200"/>
              <a:ext cx="96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charset="0"/>
                <a:ea typeface="新細明體" pitchFamily="16" charset="-120"/>
              </a:endParaRPr>
            </a:p>
          </p:txBody>
        </p:sp>
        <p:sp>
          <p:nvSpPr>
            <p:cNvPr id="205867" name="Rectangle 43"/>
            <p:cNvSpPr>
              <a:spLocks noChangeArrowheads="1"/>
            </p:cNvSpPr>
            <p:nvPr/>
          </p:nvSpPr>
          <p:spPr bwMode="auto">
            <a:xfrm>
              <a:off x="630" y="2200"/>
              <a:ext cx="97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charset="0"/>
                <a:ea typeface="新細明體" pitchFamily="16" charset="-120"/>
              </a:endParaRPr>
            </a:p>
          </p:txBody>
        </p:sp>
        <p:sp>
          <p:nvSpPr>
            <p:cNvPr id="205868" name="Rectangle 44"/>
            <p:cNvSpPr>
              <a:spLocks noChangeArrowheads="1"/>
            </p:cNvSpPr>
            <p:nvPr/>
          </p:nvSpPr>
          <p:spPr bwMode="auto">
            <a:xfrm>
              <a:off x="509" y="2335"/>
              <a:ext cx="96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charset="0"/>
                <a:ea typeface="新細明體" pitchFamily="16" charset="-120"/>
              </a:endParaRPr>
            </a:p>
          </p:txBody>
        </p:sp>
        <p:sp>
          <p:nvSpPr>
            <p:cNvPr id="205869" name="Rectangle 45"/>
            <p:cNvSpPr>
              <a:spLocks noChangeArrowheads="1"/>
            </p:cNvSpPr>
            <p:nvPr/>
          </p:nvSpPr>
          <p:spPr bwMode="auto">
            <a:xfrm>
              <a:off x="630" y="2335"/>
              <a:ext cx="97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charset="0"/>
                <a:ea typeface="新細明體" pitchFamily="16" charset="-120"/>
              </a:endParaRPr>
            </a:p>
          </p:txBody>
        </p:sp>
        <p:sp>
          <p:nvSpPr>
            <p:cNvPr id="205870" name="Rectangle 46"/>
            <p:cNvSpPr>
              <a:spLocks noChangeArrowheads="1"/>
            </p:cNvSpPr>
            <p:nvPr/>
          </p:nvSpPr>
          <p:spPr bwMode="auto">
            <a:xfrm>
              <a:off x="509" y="2470"/>
              <a:ext cx="96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charset="0"/>
                <a:ea typeface="新細明體" pitchFamily="16" charset="-120"/>
              </a:endParaRPr>
            </a:p>
          </p:txBody>
        </p:sp>
        <p:sp>
          <p:nvSpPr>
            <p:cNvPr id="205871" name="Rectangle 47"/>
            <p:cNvSpPr>
              <a:spLocks noChangeArrowheads="1"/>
            </p:cNvSpPr>
            <p:nvPr/>
          </p:nvSpPr>
          <p:spPr bwMode="auto">
            <a:xfrm>
              <a:off x="630" y="2470"/>
              <a:ext cx="97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charset="0"/>
                <a:ea typeface="新細明體" pitchFamily="16" charset="-120"/>
              </a:endParaRPr>
            </a:p>
          </p:txBody>
        </p:sp>
        <p:sp>
          <p:nvSpPr>
            <p:cNvPr id="205872" name="Rectangle 48"/>
            <p:cNvSpPr>
              <a:spLocks noChangeArrowheads="1"/>
            </p:cNvSpPr>
            <p:nvPr/>
          </p:nvSpPr>
          <p:spPr bwMode="auto">
            <a:xfrm rot="5400000">
              <a:off x="547" y="2561"/>
              <a:ext cx="141" cy="218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>
                <a:lnSpc>
                  <a:spcPct val="90000"/>
                </a:lnSpc>
              </a:pPr>
              <a:r>
                <a:rPr lang="en-US" altLang="zh-TW" sz="1200" b="1">
                  <a:latin typeface="Arial" charset="0"/>
                  <a:ea typeface="新細明體" pitchFamily="16" charset="-120"/>
                </a:rPr>
                <a:t>Shared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TW" sz="1200" b="1">
                  <a:latin typeface="Arial" charset="0"/>
                  <a:ea typeface="新細明體" pitchFamily="16" charset="-120"/>
                </a:rPr>
                <a:t>Memory</a:t>
              </a:r>
            </a:p>
          </p:txBody>
        </p:sp>
        <p:sp>
          <p:nvSpPr>
            <p:cNvPr id="205873" name="Rectangle 49"/>
            <p:cNvSpPr>
              <a:spLocks noChangeArrowheads="1"/>
            </p:cNvSpPr>
            <p:nvPr/>
          </p:nvSpPr>
          <p:spPr bwMode="auto">
            <a:xfrm rot="5400000">
              <a:off x="579" y="1897"/>
              <a:ext cx="77" cy="216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>
                <a:lnSpc>
                  <a:spcPct val="90000"/>
                </a:lnSpc>
              </a:pPr>
              <a:r>
                <a:rPr lang="en-US" altLang="zh-TW" sz="1400" b="1">
                  <a:solidFill>
                    <a:schemeClr val="bg1"/>
                  </a:solidFill>
                  <a:latin typeface="Arial" charset="0"/>
                  <a:ea typeface="新細明體" pitchFamily="16" charset="-120"/>
                </a:rPr>
                <a:t>MT IU</a:t>
              </a:r>
            </a:p>
          </p:txBody>
        </p:sp>
      </p:grpSp>
      <p:grpSp>
        <p:nvGrpSpPr>
          <p:cNvPr id="205910" name="Group 86"/>
          <p:cNvGrpSpPr>
            <a:grpSpLocks/>
          </p:cNvGrpSpPr>
          <p:nvPr/>
        </p:nvGrpSpPr>
        <p:grpSpPr bwMode="auto">
          <a:xfrm>
            <a:off x="3938588" y="1312863"/>
            <a:ext cx="1114425" cy="1104900"/>
            <a:chOff x="568" y="2568"/>
            <a:chExt cx="1219" cy="1480"/>
          </a:xfrm>
        </p:grpSpPr>
        <p:sp>
          <p:nvSpPr>
            <p:cNvPr id="205911" name="Text Box 87"/>
            <p:cNvSpPr txBox="1">
              <a:spLocks noChangeArrowheads="1"/>
            </p:cNvSpPr>
            <p:nvPr/>
          </p:nvSpPr>
          <p:spPr bwMode="auto">
            <a:xfrm>
              <a:off x="568" y="2568"/>
              <a:ext cx="1219" cy="1480"/>
            </a:xfrm>
            <a:prstGeom prst="rect">
              <a:avLst/>
            </a:prstGeom>
            <a:solidFill>
              <a:schemeClr val="bg1">
                <a:alpha val="67000"/>
              </a:schemeClr>
            </a:solidFill>
            <a:ln w="28575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</a:pPr>
              <a:r>
                <a:rPr lang="en-US" altLang="zh-TW" sz="1200">
                  <a:latin typeface="Tahoma" charset="0"/>
                  <a:ea typeface="新細明體" pitchFamily="16" charset="-120"/>
                </a:rPr>
                <a:t>t0 t1 t2 … tm</a:t>
              </a:r>
              <a:endParaRPr lang="en-US" altLang="zh-TW" sz="1200">
                <a:latin typeface="Arial" charset="0"/>
                <a:ea typeface="新細明體" pitchFamily="16" charset="-120"/>
              </a:endParaRPr>
            </a:p>
          </p:txBody>
        </p:sp>
        <p:sp>
          <p:nvSpPr>
            <p:cNvPr id="205912" name="Freeform 88"/>
            <p:cNvSpPr>
              <a:spLocks/>
            </p:cNvSpPr>
            <p:nvPr/>
          </p:nvSpPr>
          <p:spPr bwMode="auto">
            <a:xfrm>
              <a:off x="704" y="2858"/>
              <a:ext cx="166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913" name="Freeform 89"/>
            <p:cNvSpPr>
              <a:spLocks/>
            </p:cNvSpPr>
            <p:nvPr/>
          </p:nvSpPr>
          <p:spPr bwMode="auto">
            <a:xfrm>
              <a:off x="784" y="2858"/>
              <a:ext cx="166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914" name="Freeform 90"/>
            <p:cNvSpPr>
              <a:spLocks/>
            </p:cNvSpPr>
            <p:nvPr/>
          </p:nvSpPr>
          <p:spPr bwMode="auto">
            <a:xfrm>
              <a:off x="858" y="2858"/>
              <a:ext cx="166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915" name="Freeform 91"/>
            <p:cNvSpPr>
              <a:spLocks/>
            </p:cNvSpPr>
            <p:nvPr/>
          </p:nvSpPr>
          <p:spPr bwMode="auto">
            <a:xfrm>
              <a:off x="932" y="2858"/>
              <a:ext cx="166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916" name="Freeform 92"/>
            <p:cNvSpPr>
              <a:spLocks/>
            </p:cNvSpPr>
            <p:nvPr/>
          </p:nvSpPr>
          <p:spPr bwMode="auto">
            <a:xfrm>
              <a:off x="1006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917" name="Freeform 93"/>
            <p:cNvSpPr>
              <a:spLocks/>
            </p:cNvSpPr>
            <p:nvPr/>
          </p:nvSpPr>
          <p:spPr bwMode="auto">
            <a:xfrm>
              <a:off x="1080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918" name="Freeform 94"/>
            <p:cNvSpPr>
              <a:spLocks/>
            </p:cNvSpPr>
            <p:nvPr/>
          </p:nvSpPr>
          <p:spPr bwMode="auto">
            <a:xfrm>
              <a:off x="1154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919" name="Freeform 95"/>
            <p:cNvSpPr>
              <a:spLocks/>
            </p:cNvSpPr>
            <p:nvPr/>
          </p:nvSpPr>
          <p:spPr bwMode="auto">
            <a:xfrm>
              <a:off x="1228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920" name="Freeform 96"/>
            <p:cNvSpPr>
              <a:spLocks/>
            </p:cNvSpPr>
            <p:nvPr/>
          </p:nvSpPr>
          <p:spPr bwMode="auto">
            <a:xfrm>
              <a:off x="1302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921" name="Freeform 97"/>
            <p:cNvSpPr>
              <a:spLocks/>
            </p:cNvSpPr>
            <p:nvPr/>
          </p:nvSpPr>
          <p:spPr bwMode="auto">
            <a:xfrm>
              <a:off x="1376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922" name="Freeform 98"/>
            <p:cNvSpPr>
              <a:spLocks/>
            </p:cNvSpPr>
            <p:nvPr/>
          </p:nvSpPr>
          <p:spPr bwMode="auto">
            <a:xfrm>
              <a:off x="1450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923" name="Text Box 99"/>
          <p:cNvSpPr txBox="1">
            <a:spLocks noChangeArrowheads="1"/>
          </p:cNvSpPr>
          <p:nvPr/>
        </p:nvSpPr>
        <p:spPr bwMode="auto">
          <a:xfrm>
            <a:off x="5064125" y="1643063"/>
            <a:ext cx="1017588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2000" b="1">
                <a:latin typeface="Arial" charset="0"/>
                <a:ea typeface="新細明體" pitchFamily="16" charset="-120"/>
              </a:rPr>
              <a:t>Blocks</a:t>
            </a:r>
          </a:p>
        </p:txBody>
      </p:sp>
      <p:sp>
        <p:nvSpPr>
          <p:cNvPr id="205924" name="Line 100"/>
          <p:cNvSpPr>
            <a:spLocks noChangeShapeType="1"/>
          </p:cNvSpPr>
          <p:nvPr/>
        </p:nvSpPr>
        <p:spPr bwMode="auto">
          <a:xfrm>
            <a:off x="1468438" y="1322388"/>
            <a:ext cx="398462" cy="276225"/>
          </a:xfrm>
          <a:prstGeom prst="line">
            <a:avLst/>
          </a:prstGeom>
          <a:noFill/>
          <a:ln w="38100">
            <a:solidFill>
              <a:srgbClr val="00CC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25" name="Line 101"/>
          <p:cNvSpPr>
            <a:spLocks noChangeShapeType="1"/>
          </p:cNvSpPr>
          <p:nvPr/>
        </p:nvSpPr>
        <p:spPr bwMode="auto">
          <a:xfrm>
            <a:off x="1479550" y="2430463"/>
            <a:ext cx="393700" cy="1595437"/>
          </a:xfrm>
          <a:prstGeom prst="line">
            <a:avLst/>
          </a:prstGeom>
          <a:noFill/>
          <a:ln w="38100">
            <a:solidFill>
              <a:srgbClr val="00CC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26" name="Line 102"/>
          <p:cNvSpPr>
            <a:spLocks noChangeShapeType="1"/>
          </p:cNvSpPr>
          <p:nvPr/>
        </p:nvSpPr>
        <p:spPr bwMode="auto">
          <a:xfrm flipV="1">
            <a:off x="3544888" y="1328738"/>
            <a:ext cx="392112" cy="280987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27" name="Line 103"/>
          <p:cNvSpPr>
            <a:spLocks noChangeShapeType="1"/>
          </p:cNvSpPr>
          <p:nvPr/>
        </p:nvSpPr>
        <p:spPr bwMode="auto">
          <a:xfrm flipV="1">
            <a:off x="3527425" y="2430463"/>
            <a:ext cx="409575" cy="1595437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28" name="Text Box 104"/>
          <p:cNvSpPr txBox="1">
            <a:spLocks noChangeArrowheads="1"/>
          </p:cNvSpPr>
          <p:nvPr/>
        </p:nvSpPr>
        <p:spPr bwMode="auto">
          <a:xfrm>
            <a:off x="2700338" y="1093788"/>
            <a:ext cx="895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b="1">
                <a:latin typeface="Arial" charset="0"/>
                <a:ea typeface="新細明體" pitchFamily="16" charset="-120"/>
              </a:rPr>
              <a:t>SM 1</a:t>
            </a:r>
          </a:p>
        </p:txBody>
      </p:sp>
      <p:sp>
        <p:nvSpPr>
          <p:cNvPr id="205929" name="Text Box 105"/>
          <p:cNvSpPr txBox="1">
            <a:spLocks noChangeArrowheads="1"/>
          </p:cNvSpPr>
          <p:nvPr/>
        </p:nvSpPr>
        <p:spPr bwMode="auto">
          <a:xfrm>
            <a:off x="1822450" y="1093788"/>
            <a:ext cx="89535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b="1">
                <a:latin typeface="Arial" charset="0"/>
                <a:ea typeface="新細明體" pitchFamily="16" charset="-120"/>
              </a:rPr>
              <a:t>SM 0</a:t>
            </a:r>
          </a:p>
        </p:txBody>
      </p:sp>
    </p:spTree>
    <p:extLst>
      <p:ext uri="{BB962C8B-B14F-4D97-AF65-F5344CB8AC3E}">
        <p14:creationId xmlns:p14="http://schemas.microsoft.com/office/powerpoint/2010/main" val="34425614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1143000"/>
          </a:xfrm>
        </p:spPr>
        <p:txBody>
          <a:bodyPr/>
          <a:lstStyle/>
          <a:p>
            <a:r>
              <a:rPr lang="en-US" altLang="zh-TW">
                <a:ea typeface="新細明體" pitchFamily="16" charset="-120"/>
              </a:rPr>
              <a:t>G80 Example: Thread Scheduling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Tx/>
              <a:buNone/>
            </a:pPr>
            <a:r>
              <a:rPr lang="zh-TW" altLang="en-US">
                <a:ea typeface="新細明體" pitchFamily="16" charset="-120"/>
              </a:rPr>
              <a:t> </a:t>
            </a:r>
          </a:p>
        </p:txBody>
      </p:sp>
      <p:sp>
        <p:nvSpPr>
          <p:cNvPr id="207876" name="Rectangle 4"/>
          <p:cNvSpPr>
            <a:spLocks noChangeArrowheads="1"/>
          </p:cNvSpPr>
          <p:nvPr/>
        </p:nvSpPr>
        <p:spPr bwMode="auto">
          <a:xfrm>
            <a:off x="381000" y="1447800"/>
            <a:ext cx="4038600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 altLang="zh-TW" sz="2000">
                <a:latin typeface="Arial" charset="0"/>
                <a:ea typeface="新細明體" pitchFamily="16" charset="-120"/>
              </a:rPr>
              <a:t>Each Block is executed as 32-thread Warps</a:t>
            </a:r>
          </a:p>
          <a:p>
            <a:pPr marL="974725" lvl="1" indent="-403225">
              <a:spcBef>
                <a:spcPct val="20000"/>
              </a:spcBef>
              <a:buFontTx/>
              <a:buChar char="–"/>
            </a:pPr>
            <a:r>
              <a:rPr lang="en-US" altLang="zh-TW" sz="1800">
                <a:latin typeface="Arial" charset="0"/>
                <a:ea typeface="新細明體" pitchFamily="16" charset="-120"/>
              </a:rPr>
              <a:t>An implementation decision, not part of the CUDA programming model</a:t>
            </a:r>
          </a:p>
          <a:p>
            <a:pPr marL="974725" lvl="1" indent="-403225">
              <a:spcBef>
                <a:spcPct val="20000"/>
              </a:spcBef>
              <a:buFontTx/>
              <a:buChar char="–"/>
            </a:pPr>
            <a:r>
              <a:rPr lang="en-US" altLang="zh-TW" sz="1800">
                <a:latin typeface="Arial" charset="0"/>
                <a:ea typeface="新細明體" pitchFamily="16" charset="-120"/>
              </a:rPr>
              <a:t>Warps are scheduling units in SM</a:t>
            </a:r>
          </a:p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 altLang="zh-TW" sz="2000">
                <a:latin typeface="Arial" charset="0"/>
                <a:ea typeface="新細明體" pitchFamily="16" charset="-120"/>
              </a:rPr>
              <a:t>If 3 blocks are assigned to an SM and each block has 256 threads, how many Warps are there in an SM?</a:t>
            </a:r>
          </a:p>
          <a:p>
            <a:pPr marL="974725" lvl="1" indent="-403225">
              <a:spcBef>
                <a:spcPct val="20000"/>
              </a:spcBef>
              <a:buFontTx/>
              <a:buChar char="–"/>
            </a:pPr>
            <a:r>
              <a:rPr lang="en-US" altLang="zh-TW" sz="1800">
                <a:latin typeface="Arial" charset="0"/>
                <a:ea typeface="新細明體" pitchFamily="16" charset="-120"/>
              </a:rPr>
              <a:t>Each Block is divided into 256/32 = 8 Warps</a:t>
            </a:r>
          </a:p>
          <a:p>
            <a:pPr marL="974725" lvl="1" indent="-403225">
              <a:spcBef>
                <a:spcPct val="20000"/>
              </a:spcBef>
              <a:buFontTx/>
              <a:buChar char="–"/>
            </a:pPr>
            <a:r>
              <a:rPr lang="en-US" altLang="zh-TW" sz="1800">
                <a:latin typeface="Arial" charset="0"/>
                <a:ea typeface="新細明體" pitchFamily="16" charset="-120"/>
              </a:rPr>
              <a:t>There are 8 * 3 = 24 Warps </a:t>
            </a:r>
          </a:p>
        </p:txBody>
      </p:sp>
      <p:sp>
        <p:nvSpPr>
          <p:cNvPr id="207943" name="AutoShape 71"/>
          <p:cNvSpPr>
            <a:spLocks noChangeAspect="1" noChangeArrowheads="1" noTextEdit="1"/>
          </p:cNvSpPr>
          <p:nvPr/>
        </p:nvSpPr>
        <p:spPr bwMode="auto">
          <a:xfrm>
            <a:off x="5146675" y="1671638"/>
            <a:ext cx="3448050" cy="404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44" name="Rectangle 72"/>
          <p:cNvSpPr>
            <a:spLocks noChangeArrowheads="1"/>
          </p:cNvSpPr>
          <p:nvPr/>
        </p:nvSpPr>
        <p:spPr bwMode="auto">
          <a:xfrm>
            <a:off x="7837488" y="3127375"/>
            <a:ext cx="801687" cy="10572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945" name="Rectangle 73"/>
          <p:cNvSpPr>
            <a:spLocks noChangeArrowheads="1"/>
          </p:cNvSpPr>
          <p:nvPr/>
        </p:nvSpPr>
        <p:spPr bwMode="auto">
          <a:xfrm>
            <a:off x="4421188" y="1524000"/>
            <a:ext cx="1093787" cy="1057275"/>
          </a:xfrm>
          <a:prstGeom prst="rect">
            <a:avLst/>
          </a:prstGeom>
          <a:solidFill>
            <a:schemeClr val="bg1"/>
          </a:solidFill>
          <a:ln w="25400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946" name="Rectangle 74"/>
          <p:cNvSpPr>
            <a:spLocks noChangeArrowheads="1"/>
          </p:cNvSpPr>
          <p:nvPr/>
        </p:nvSpPr>
        <p:spPr bwMode="auto">
          <a:xfrm>
            <a:off x="4573588" y="1676400"/>
            <a:ext cx="1093787" cy="1057275"/>
          </a:xfrm>
          <a:prstGeom prst="rect">
            <a:avLst/>
          </a:prstGeom>
          <a:solidFill>
            <a:schemeClr val="bg1"/>
          </a:solidFill>
          <a:ln w="25400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ea typeface="新細明體" pitchFamily="16" charset="-120"/>
                <a:cs typeface="Arial" charset="0"/>
              </a:rPr>
              <a:t>…</a:t>
            </a:r>
          </a:p>
        </p:txBody>
      </p:sp>
      <p:grpSp>
        <p:nvGrpSpPr>
          <p:cNvPr id="207947" name="Group 75"/>
          <p:cNvGrpSpPr>
            <a:grpSpLocks/>
          </p:cNvGrpSpPr>
          <p:nvPr/>
        </p:nvGrpSpPr>
        <p:grpSpPr bwMode="auto">
          <a:xfrm>
            <a:off x="4800600" y="1905000"/>
            <a:ext cx="1066800" cy="1022350"/>
            <a:chOff x="568" y="2568"/>
            <a:chExt cx="1219" cy="1480"/>
          </a:xfrm>
        </p:grpSpPr>
        <p:sp>
          <p:nvSpPr>
            <p:cNvPr id="207948" name="Text Box 76"/>
            <p:cNvSpPr txBox="1">
              <a:spLocks noChangeArrowheads="1"/>
            </p:cNvSpPr>
            <p:nvPr/>
          </p:nvSpPr>
          <p:spPr bwMode="auto">
            <a:xfrm>
              <a:off x="568" y="2568"/>
              <a:ext cx="1219" cy="1480"/>
            </a:xfrm>
            <a:prstGeom prst="rect">
              <a:avLst/>
            </a:prstGeom>
            <a:solidFill>
              <a:schemeClr val="bg1">
                <a:alpha val="67000"/>
              </a:schemeClr>
            </a:solidFill>
            <a:ln w="28575">
              <a:solidFill>
                <a:srgbClr val="00C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</a:pPr>
              <a:r>
                <a:rPr lang="en-US" altLang="zh-TW" sz="1200">
                  <a:latin typeface="Tahoma" charset="0"/>
                  <a:ea typeface="新細明體" pitchFamily="16" charset="-120"/>
                  <a:cs typeface="Arial" charset="0"/>
                </a:rPr>
                <a:t>t0 t1 t2 … t31</a:t>
              </a:r>
              <a:endParaRPr lang="en-US" altLang="zh-TW" sz="1200">
                <a:latin typeface="Arial" charset="0"/>
                <a:ea typeface="新細明體" pitchFamily="16" charset="-120"/>
                <a:cs typeface="Arial" charset="0"/>
              </a:endParaRPr>
            </a:p>
          </p:txBody>
        </p:sp>
        <p:sp>
          <p:nvSpPr>
            <p:cNvPr id="207949" name="Freeform 77"/>
            <p:cNvSpPr>
              <a:spLocks/>
            </p:cNvSpPr>
            <p:nvPr/>
          </p:nvSpPr>
          <p:spPr bwMode="auto">
            <a:xfrm>
              <a:off x="704" y="2858"/>
              <a:ext cx="166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950" name="Freeform 78"/>
            <p:cNvSpPr>
              <a:spLocks/>
            </p:cNvSpPr>
            <p:nvPr/>
          </p:nvSpPr>
          <p:spPr bwMode="auto">
            <a:xfrm>
              <a:off x="784" y="2858"/>
              <a:ext cx="166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951" name="Freeform 79"/>
            <p:cNvSpPr>
              <a:spLocks/>
            </p:cNvSpPr>
            <p:nvPr/>
          </p:nvSpPr>
          <p:spPr bwMode="auto">
            <a:xfrm>
              <a:off x="858" y="2858"/>
              <a:ext cx="166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952" name="Freeform 80"/>
            <p:cNvSpPr>
              <a:spLocks/>
            </p:cNvSpPr>
            <p:nvPr/>
          </p:nvSpPr>
          <p:spPr bwMode="auto">
            <a:xfrm>
              <a:off x="932" y="2858"/>
              <a:ext cx="166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953" name="Freeform 81"/>
            <p:cNvSpPr>
              <a:spLocks/>
            </p:cNvSpPr>
            <p:nvPr/>
          </p:nvSpPr>
          <p:spPr bwMode="auto">
            <a:xfrm>
              <a:off x="1006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954" name="Freeform 82"/>
            <p:cNvSpPr>
              <a:spLocks/>
            </p:cNvSpPr>
            <p:nvPr/>
          </p:nvSpPr>
          <p:spPr bwMode="auto">
            <a:xfrm>
              <a:off x="1080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955" name="Freeform 83"/>
            <p:cNvSpPr>
              <a:spLocks/>
            </p:cNvSpPr>
            <p:nvPr/>
          </p:nvSpPr>
          <p:spPr bwMode="auto">
            <a:xfrm>
              <a:off x="1154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956" name="Freeform 84"/>
            <p:cNvSpPr>
              <a:spLocks/>
            </p:cNvSpPr>
            <p:nvPr/>
          </p:nvSpPr>
          <p:spPr bwMode="auto">
            <a:xfrm>
              <a:off x="1228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957" name="Freeform 85"/>
            <p:cNvSpPr>
              <a:spLocks/>
            </p:cNvSpPr>
            <p:nvPr/>
          </p:nvSpPr>
          <p:spPr bwMode="auto">
            <a:xfrm>
              <a:off x="1302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958" name="Freeform 86"/>
            <p:cNvSpPr>
              <a:spLocks/>
            </p:cNvSpPr>
            <p:nvPr/>
          </p:nvSpPr>
          <p:spPr bwMode="auto">
            <a:xfrm>
              <a:off x="1376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959" name="Freeform 87"/>
            <p:cNvSpPr>
              <a:spLocks/>
            </p:cNvSpPr>
            <p:nvPr/>
          </p:nvSpPr>
          <p:spPr bwMode="auto">
            <a:xfrm>
              <a:off x="1450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7960" name="Text Box 88"/>
          <p:cNvSpPr txBox="1">
            <a:spLocks noChangeArrowheads="1"/>
          </p:cNvSpPr>
          <p:nvPr/>
        </p:nvSpPr>
        <p:spPr bwMode="auto">
          <a:xfrm>
            <a:off x="4621213" y="15240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>
                <a:ea typeface="新細明體" pitchFamily="16" charset="-120"/>
                <a:cs typeface="Arial" charset="0"/>
              </a:rPr>
              <a:t>…</a:t>
            </a:r>
          </a:p>
        </p:txBody>
      </p:sp>
      <p:sp>
        <p:nvSpPr>
          <p:cNvPr id="207961" name="Rectangle 89"/>
          <p:cNvSpPr>
            <a:spLocks noChangeArrowheads="1"/>
          </p:cNvSpPr>
          <p:nvPr/>
        </p:nvSpPr>
        <p:spPr bwMode="auto">
          <a:xfrm>
            <a:off x="6021388" y="1524000"/>
            <a:ext cx="1093787" cy="1057275"/>
          </a:xfrm>
          <a:prstGeom prst="rect">
            <a:avLst/>
          </a:prstGeom>
          <a:solidFill>
            <a:schemeClr val="bg1"/>
          </a:solidFill>
          <a:ln w="25400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962" name="Rectangle 90"/>
          <p:cNvSpPr>
            <a:spLocks noChangeArrowheads="1"/>
          </p:cNvSpPr>
          <p:nvPr/>
        </p:nvSpPr>
        <p:spPr bwMode="auto">
          <a:xfrm>
            <a:off x="6173788" y="1676400"/>
            <a:ext cx="1093787" cy="1057275"/>
          </a:xfrm>
          <a:prstGeom prst="rect">
            <a:avLst/>
          </a:prstGeom>
          <a:solidFill>
            <a:schemeClr val="bg1"/>
          </a:solidFill>
          <a:ln w="25400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ea typeface="新細明體" pitchFamily="16" charset="-120"/>
                <a:cs typeface="Arial" charset="0"/>
              </a:rPr>
              <a:t>…</a:t>
            </a:r>
          </a:p>
        </p:txBody>
      </p:sp>
      <p:grpSp>
        <p:nvGrpSpPr>
          <p:cNvPr id="207963" name="Group 91"/>
          <p:cNvGrpSpPr>
            <a:grpSpLocks/>
          </p:cNvGrpSpPr>
          <p:nvPr/>
        </p:nvGrpSpPr>
        <p:grpSpPr bwMode="auto">
          <a:xfrm>
            <a:off x="6400800" y="1905000"/>
            <a:ext cx="1066800" cy="1022350"/>
            <a:chOff x="568" y="2568"/>
            <a:chExt cx="1219" cy="1480"/>
          </a:xfrm>
        </p:grpSpPr>
        <p:sp>
          <p:nvSpPr>
            <p:cNvPr id="207964" name="Text Box 92"/>
            <p:cNvSpPr txBox="1">
              <a:spLocks noChangeArrowheads="1"/>
            </p:cNvSpPr>
            <p:nvPr/>
          </p:nvSpPr>
          <p:spPr bwMode="auto">
            <a:xfrm>
              <a:off x="568" y="2568"/>
              <a:ext cx="1219" cy="1480"/>
            </a:xfrm>
            <a:prstGeom prst="rect">
              <a:avLst/>
            </a:prstGeom>
            <a:solidFill>
              <a:schemeClr val="bg1">
                <a:alpha val="67000"/>
              </a:schemeClr>
            </a:solidFill>
            <a:ln w="28575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</a:pPr>
              <a:r>
                <a:rPr lang="en-US" altLang="zh-TW" sz="1200">
                  <a:latin typeface="Tahoma" charset="0"/>
                  <a:ea typeface="新細明體" pitchFamily="16" charset="-120"/>
                  <a:cs typeface="Arial" charset="0"/>
                </a:rPr>
                <a:t>t0 t1 t2 … t31</a:t>
              </a:r>
              <a:endParaRPr lang="en-US" altLang="zh-TW" sz="1200">
                <a:latin typeface="Arial" charset="0"/>
                <a:ea typeface="新細明體" pitchFamily="16" charset="-120"/>
                <a:cs typeface="Arial" charset="0"/>
              </a:endParaRPr>
            </a:p>
          </p:txBody>
        </p:sp>
        <p:sp>
          <p:nvSpPr>
            <p:cNvPr id="207965" name="Freeform 93"/>
            <p:cNvSpPr>
              <a:spLocks/>
            </p:cNvSpPr>
            <p:nvPr/>
          </p:nvSpPr>
          <p:spPr bwMode="auto">
            <a:xfrm>
              <a:off x="704" y="2858"/>
              <a:ext cx="166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966" name="Freeform 94"/>
            <p:cNvSpPr>
              <a:spLocks/>
            </p:cNvSpPr>
            <p:nvPr/>
          </p:nvSpPr>
          <p:spPr bwMode="auto">
            <a:xfrm>
              <a:off x="784" y="2858"/>
              <a:ext cx="166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967" name="Freeform 95"/>
            <p:cNvSpPr>
              <a:spLocks/>
            </p:cNvSpPr>
            <p:nvPr/>
          </p:nvSpPr>
          <p:spPr bwMode="auto">
            <a:xfrm>
              <a:off x="858" y="2858"/>
              <a:ext cx="166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968" name="Freeform 96"/>
            <p:cNvSpPr>
              <a:spLocks/>
            </p:cNvSpPr>
            <p:nvPr/>
          </p:nvSpPr>
          <p:spPr bwMode="auto">
            <a:xfrm>
              <a:off x="932" y="2858"/>
              <a:ext cx="166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969" name="Freeform 97"/>
            <p:cNvSpPr>
              <a:spLocks/>
            </p:cNvSpPr>
            <p:nvPr/>
          </p:nvSpPr>
          <p:spPr bwMode="auto">
            <a:xfrm>
              <a:off x="1006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970" name="Freeform 98"/>
            <p:cNvSpPr>
              <a:spLocks/>
            </p:cNvSpPr>
            <p:nvPr/>
          </p:nvSpPr>
          <p:spPr bwMode="auto">
            <a:xfrm>
              <a:off x="1080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971" name="Freeform 99"/>
            <p:cNvSpPr>
              <a:spLocks/>
            </p:cNvSpPr>
            <p:nvPr/>
          </p:nvSpPr>
          <p:spPr bwMode="auto">
            <a:xfrm>
              <a:off x="1154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972" name="Freeform 100"/>
            <p:cNvSpPr>
              <a:spLocks/>
            </p:cNvSpPr>
            <p:nvPr/>
          </p:nvSpPr>
          <p:spPr bwMode="auto">
            <a:xfrm>
              <a:off x="1228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973" name="Freeform 101"/>
            <p:cNvSpPr>
              <a:spLocks/>
            </p:cNvSpPr>
            <p:nvPr/>
          </p:nvSpPr>
          <p:spPr bwMode="auto">
            <a:xfrm>
              <a:off x="1302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974" name="Freeform 102"/>
            <p:cNvSpPr>
              <a:spLocks/>
            </p:cNvSpPr>
            <p:nvPr/>
          </p:nvSpPr>
          <p:spPr bwMode="auto">
            <a:xfrm>
              <a:off x="1376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975" name="Freeform 103"/>
            <p:cNvSpPr>
              <a:spLocks/>
            </p:cNvSpPr>
            <p:nvPr/>
          </p:nvSpPr>
          <p:spPr bwMode="auto">
            <a:xfrm>
              <a:off x="1450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7976" name="Text Box 104"/>
          <p:cNvSpPr txBox="1">
            <a:spLocks noChangeArrowheads="1"/>
          </p:cNvSpPr>
          <p:nvPr/>
        </p:nvSpPr>
        <p:spPr bwMode="auto">
          <a:xfrm>
            <a:off x="6221413" y="15240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>
                <a:ea typeface="新細明體" pitchFamily="16" charset="-120"/>
                <a:cs typeface="Arial" charset="0"/>
              </a:rPr>
              <a:t>…</a:t>
            </a:r>
          </a:p>
        </p:txBody>
      </p:sp>
      <p:sp>
        <p:nvSpPr>
          <p:cNvPr id="207977" name="Text Box 105"/>
          <p:cNvSpPr txBox="1">
            <a:spLocks noChangeArrowheads="1"/>
          </p:cNvSpPr>
          <p:nvPr/>
        </p:nvSpPr>
        <p:spPr bwMode="auto">
          <a:xfrm>
            <a:off x="4725988" y="1524000"/>
            <a:ext cx="1165225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200">
                <a:latin typeface="Arial" charset="0"/>
                <a:ea typeface="新細明體" pitchFamily="16" charset="-120"/>
                <a:cs typeface="Arial" charset="0"/>
              </a:rPr>
              <a:t>Block 1 Warps</a:t>
            </a:r>
          </a:p>
        </p:txBody>
      </p:sp>
      <p:sp>
        <p:nvSpPr>
          <p:cNvPr id="207978" name="Text Box 106"/>
          <p:cNvSpPr txBox="1">
            <a:spLocks noChangeArrowheads="1"/>
          </p:cNvSpPr>
          <p:nvPr/>
        </p:nvSpPr>
        <p:spPr bwMode="auto">
          <a:xfrm>
            <a:off x="6402388" y="1524000"/>
            <a:ext cx="1165225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200">
                <a:latin typeface="Arial" charset="0"/>
                <a:ea typeface="新細明體" pitchFamily="16" charset="-120"/>
                <a:cs typeface="Arial" charset="0"/>
              </a:rPr>
              <a:t>Block 2 Warps</a:t>
            </a:r>
          </a:p>
        </p:txBody>
      </p:sp>
      <p:sp>
        <p:nvSpPr>
          <p:cNvPr id="207979" name="Rectangle 107"/>
          <p:cNvSpPr>
            <a:spLocks noChangeArrowheads="1"/>
          </p:cNvSpPr>
          <p:nvPr/>
        </p:nvSpPr>
        <p:spPr bwMode="auto">
          <a:xfrm>
            <a:off x="5561013" y="3048000"/>
            <a:ext cx="2730500" cy="2555875"/>
          </a:xfrm>
          <a:prstGeom prst="rect">
            <a:avLst/>
          </a:prstGeom>
          <a:solidFill>
            <a:srgbClr val="D8D8D8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en-US">
              <a:ea typeface="新細明體" pitchFamily="16" charset="-120"/>
              <a:cs typeface="Arial" charset="0"/>
            </a:endParaRPr>
          </a:p>
        </p:txBody>
      </p:sp>
      <p:sp>
        <p:nvSpPr>
          <p:cNvPr id="207980" name="Rectangle 108"/>
          <p:cNvSpPr>
            <a:spLocks noChangeArrowheads="1"/>
          </p:cNvSpPr>
          <p:nvPr/>
        </p:nvSpPr>
        <p:spPr bwMode="auto">
          <a:xfrm>
            <a:off x="5641975" y="5395913"/>
            <a:ext cx="661988" cy="241300"/>
          </a:xfrm>
          <a:prstGeom prst="rect">
            <a:avLst/>
          </a:prstGeom>
          <a:solidFill>
            <a:srgbClr val="FF0000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81" name="Rectangle 109"/>
          <p:cNvSpPr>
            <a:spLocks noChangeArrowheads="1"/>
          </p:cNvSpPr>
          <p:nvPr/>
        </p:nvSpPr>
        <p:spPr bwMode="auto">
          <a:xfrm>
            <a:off x="5875338" y="5441950"/>
            <a:ext cx="1873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 sz="1100" b="1">
                <a:solidFill>
                  <a:srgbClr val="FFFFFF"/>
                </a:solidFill>
                <a:latin typeface="Arial" charset="0"/>
                <a:ea typeface="新細明體" pitchFamily="16" charset="-120"/>
                <a:cs typeface="Arial" charset="0"/>
              </a:rPr>
              <a:t>SP</a:t>
            </a:r>
            <a:endParaRPr lang="en-US" altLang="zh-TW" sz="2000">
              <a:latin typeface="Arial" charset="0"/>
              <a:ea typeface="新細明體" pitchFamily="16" charset="-120"/>
              <a:cs typeface="Arial" charset="0"/>
            </a:endParaRPr>
          </a:p>
        </p:txBody>
      </p:sp>
      <p:sp>
        <p:nvSpPr>
          <p:cNvPr id="207982" name="Rectangle 110"/>
          <p:cNvSpPr>
            <a:spLocks noChangeArrowheads="1"/>
          </p:cNvSpPr>
          <p:nvPr/>
        </p:nvSpPr>
        <p:spPr bwMode="auto">
          <a:xfrm>
            <a:off x="5641975" y="5049838"/>
            <a:ext cx="661988" cy="239712"/>
          </a:xfrm>
          <a:prstGeom prst="rect">
            <a:avLst/>
          </a:prstGeom>
          <a:solidFill>
            <a:srgbClr val="FF0000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83" name="Rectangle 111"/>
          <p:cNvSpPr>
            <a:spLocks noChangeArrowheads="1"/>
          </p:cNvSpPr>
          <p:nvPr/>
        </p:nvSpPr>
        <p:spPr bwMode="auto">
          <a:xfrm>
            <a:off x="5875338" y="5094288"/>
            <a:ext cx="1873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 sz="1100" b="1">
                <a:solidFill>
                  <a:srgbClr val="FFFFFF"/>
                </a:solidFill>
                <a:latin typeface="Arial" charset="0"/>
                <a:ea typeface="新細明體" pitchFamily="16" charset="-120"/>
                <a:cs typeface="Arial" charset="0"/>
              </a:rPr>
              <a:t>SP</a:t>
            </a:r>
            <a:endParaRPr lang="en-US" altLang="zh-TW" sz="2000">
              <a:latin typeface="Arial" charset="0"/>
              <a:ea typeface="新細明體" pitchFamily="16" charset="-120"/>
              <a:cs typeface="Arial" charset="0"/>
            </a:endParaRPr>
          </a:p>
        </p:txBody>
      </p:sp>
      <p:sp>
        <p:nvSpPr>
          <p:cNvPr id="207984" name="Rectangle 112"/>
          <p:cNvSpPr>
            <a:spLocks noChangeArrowheads="1"/>
          </p:cNvSpPr>
          <p:nvPr/>
        </p:nvSpPr>
        <p:spPr bwMode="auto">
          <a:xfrm>
            <a:off x="5641975" y="4703763"/>
            <a:ext cx="661988" cy="239712"/>
          </a:xfrm>
          <a:prstGeom prst="rect">
            <a:avLst/>
          </a:prstGeom>
          <a:solidFill>
            <a:srgbClr val="FF0000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85" name="Rectangle 113"/>
          <p:cNvSpPr>
            <a:spLocks noChangeArrowheads="1"/>
          </p:cNvSpPr>
          <p:nvPr/>
        </p:nvSpPr>
        <p:spPr bwMode="auto">
          <a:xfrm>
            <a:off x="5875338" y="4748213"/>
            <a:ext cx="1873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 sz="1100" b="1">
                <a:solidFill>
                  <a:srgbClr val="FFFFFF"/>
                </a:solidFill>
                <a:latin typeface="Arial" charset="0"/>
                <a:ea typeface="新細明體" pitchFamily="16" charset="-120"/>
                <a:cs typeface="Arial" charset="0"/>
              </a:rPr>
              <a:t>SP</a:t>
            </a:r>
            <a:endParaRPr lang="en-US" altLang="zh-TW" sz="2000">
              <a:latin typeface="Arial" charset="0"/>
              <a:ea typeface="新細明體" pitchFamily="16" charset="-120"/>
              <a:cs typeface="Arial" charset="0"/>
            </a:endParaRPr>
          </a:p>
        </p:txBody>
      </p:sp>
      <p:sp>
        <p:nvSpPr>
          <p:cNvPr id="207986" name="Rectangle 114"/>
          <p:cNvSpPr>
            <a:spLocks noChangeArrowheads="1"/>
          </p:cNvSpPr>
          <p:nvPr/>
        </p:nvSpPr>
        <p:spPr bwMode="auto">
          <a:xfrm>
            <a:off x="5641975" y="4357688"/>
            <a:ext cx="661988" cy="239712"/>
          </a:xfrm>
          <a:prstGeom prst="rect">
            <a:avLst/>
          </a:prstGeom>
          <a:solidFill>
            <a:srgbClr val="FF0000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87" name="Rectangle 115"/>
          <p:cNvSpPr>
            <a:spLocks noChangeArrowheads="1"/>
          </p:cNvSpPr>
          <p:nvPr/>
        </p:nvSpPr>
        <p:spPr bwMode="auto">
          <a:xfrm>
            <a:off x="5875338" y="4402138"/>
            <a:ext cx="1873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 sz="1100" b="1">
                <a:solidFill>
                  <a:srgbClr val="FFFFFF"/>
                </a:solidFill>
                <a:latin typeface="Arial" charset="0"/>
                <a:ea typeface="新細明體" pitchFamily="16" charset="-120"/>
                <a:cs typeface="Arial" charset="0"/>
              </a:rPr>
              <a:t>SP</a:t>
            </a:r>
            <a:endParaRPr lang="en-US" altLang="zh-TW" sz="2000">
              <a:latin typeface="Arial" charset="0"/>
              <a:ea typeface="新細明體" pitchFamily="16" charset="-120"/>
              <a:cs typeface="Arial" charset="0"/>
            </a:endParaRPr>
          </a:p>
        </p:txBody>
      </p:sp>
      <p:sp>
        <p:nvSpPr>
          <p:cNvPr id="207988" name="Rectangle 116"/>
          <p:cNvSpPr>
            <a:spLocks noChangeArrowheads="1"/>
          </p:cNvSpPr>
          <p:nvPr/>
        </p:nvSpPr>
        <p:spPr bwMode="auto">
          <a:xfrm>
            <a:off x="6410325" y="4378325"/>
            <a:ext cx="477838" cy="1182688"/>
          </a:xfrm>
          <a:prstGeom prst="rect">
            <a:avLst/>
          </a:prstGeom>
          <a:solidFill>
            <a:srgbClr val="FA9EEC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89" name="Rectangle 117"/>
          <p:cNvSpPr>
            <a:spLocks noChangeArrowheads="1"/>
          </p:cNvSpPr>
          <p:nvPr/>
        </p:nvSpPr>
        <p:spPr bwMode="auto">
          <a:xfrm>
            <a:off x="6516688" y="4932363"/>
            <a:ext cx="280987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 sz="1100" b="1">
                <a:solidFill>
                  <a:srgbClr val="000000"/>
                </a:solidFill>
                <a:latin typeface="Arial" charset="0"/>
                <a:ea typeface="新細明體" pitchFamily="16" charset="-120"/>
                <a:cs typeface="Arial" charset="0"/>
              </a:rPr>
              <a:t>SFU</a:t>
            </a:r>
            <a:endParaRPr lang="en-US" altLang="zh-TW" sz="2000">
              <a:latin typeface="Arial" charset="0"/>
              <a:ea typeface="新細明體" pitchFamily="16" charset="-120"/>
              <a:cs typeface="Arial" charset="0"/>
            </a:endParaRPr>
          </a:p>
        </p:txBody>
      </p:sp>
      <p:sp>
        <p:nvSpPr>
          <p:cNvPr id="207990" name="Rectangle 118"/>
          <p:cNvSpPr>
            <a:spLocks noChangeArrowheads="1"/>
          </p:cNvSpPr>
          <p:nvPr/>
        </p:nvSpPr>
        <p:spPr bwMode="auto">
          <a:xfrm>
            <a:off x="7024688" y="5395913"/>
            <a:ext cx="661987" cy="241300"/>
          </a:xfrm>
          <a:prstGeom prst="rect">
            <a:avLst/>
          </a:prstGeom>
          <a:solidFill>
            <a:srgbClr val="FF0000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91" name="Rectangle 119"/>
          <p:cNvSpPr>
            <a:spLocks noChangeArrowheads="1"/>
          </p:cNvSpPr>
          <p:nvPr/>
        </p:nvSpPr>
        <p:spPr bwMode="auto">
          <a:xfrm>
            <a:off x="7259638" y="5441950"/>
            <a:ext cx="1873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 sz="1100" b="1">
                <a:solidFill>
                  <a:srgbClr val="FFFFFF"/>
                </a:solidFill>
                <a:latin typeface="Arial" charset="0"/>
                <a:ea typeface="新細明體" pitchFamily="16" charset="-120"/>
                <a:cs typeface="Arial" charset="0"/>
              </a:rPr>
              <a:t>SP</a:t>
            </a:r>
            <a:endParaRPr lang="en-US" altLang="zh-TW" sz="2000">
              <a:latin typeface="Arial" charset="0"/>
              <a:ea typeface="新細明體" pitchFamily="16" charset="-120"/>
              <a:cs typeface="Arial" charset="0"/>
            </a:endParaRPr>
          </a:p>
        </p:txBody>
      </p:sp>
      <p:sp>
        <p:nvSpPr>
          <p:cNvPr id="207992" name="Rectangle 120"/>
          <p:cNvSpPr>
            <a:spLocks noChangeArrowheads="1"/>
          </p:cNvSpPr>
          <p:nvPr/>
        </p:nvSpPr>
        <p:spPr bwMode="auto">
          <a:xfrm>
            <a:off x="7024688" y="5049838"/>
            <a:ext cx="661987" cy="239712"/>
          </a:xfrm>
          <a:prstGeom prst="rect">
            <a:avLst/>
          </a:prstGeom>
          <a:solidFill>
            <a:srgbClr val="FF0000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93" name="Rectangle 121"/>
          <p:cNvSpPr>
            <a:spLocks noChangeArrowheads="1"/>
          </p:cNvSpPr>
          <p:nvPr/>
        </p:nvSpPr>
        <p:spPr bwMode="auto">
          <a:xfrm>
            <a:off x="7259638" y="5094288"/>
            <a:ext cx="1873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 sz="1100" b="1">
                <a:solidFill>
                  <a:srgbClr val="FFFFFF"/>
                </a:solidFill>
                <a:latin typeface="Arial" charset="0"/>
                <a:ea typeface="新細明體" pitchFamily="16" charset="-120"/>
                <a:cs typeface="Arial" charset="0"/>
              </a:rPr>
              <a:t>SP</a:t>
            </a:r>
            <a:endParaRPr lang="en-US" altLang="zh-TW" sz="2000">
              <a:latin typeface="Arial" charset="0"/>
              <a:ea typeface="新細明體" pitchFamily="16" charset="-120"/>
              <a:cs typeface="Arial" charset="0"/>
            </a:endParaRPr>
          </a:p>
        </p:txBody>
      </p:sp>
      <p:sp>
        <p:nvSpPr>
          <p:cNvPr id="207994" name="Rectangle 122"/>
          <p:cNvSpPr>
            <a:spLocks noChangeArrowheads="1"/>
          </p:cNvSpPr>
          <p:nvPr/>
        </p:nvSpPr>
        <p:spPr bwMode="auto">
          <a:xfrm>
            <a:off x="7024688" y="4703763"/>
            <a:ext cx="661987" cy="239712"/>
          </a:xfrm>
          <a:prstGeom prst="rect">
            <a:avLst/>
          </a:prstGeom>
          <a:solidFill>
            <a:srgbClr val="FF0000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95" name="Rectangle 123"/>
          <p:cNvSpPr>
            <a:spLocks noChangeArrowheads="1"/>
          </p:cNvSpPr>
          <p:nvPr/>
        </p:nvSpPr>
        <p:spPr bwMode="auto">
          <a:xfrm>
            <a:off x="7259638" y="4748213"/>
            <a:ext cx="1873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 sz="1100" b="1">
                <a:solidFill>
                  <a:srgbClr val="FFFFFF"/>
                </a:solidFill>
                <a:latin typeface="Arial" charset="0"/>
                <a:ea typeface="新細明體" pitchFamily="16" charset="-120"/>
                <a:cs typeface="Arial" charset="0"/>
              </a:rPr>
              <a:t>SP</a:t>
            </a:r>
            <a:endParaRPr lang="en-US" altLang="zh-TW" sz="2000">
              <a:latin typeface="Arial" charset="0"/>
              <a:ea typeface="新細明體" pitchFamily="16" charset="-120"/>
              <a:cs typeface="Arial" charset="0"/>
            </a:endParaRPr>
          </a:p>
        </p:txBody>
      </p:sp>
      <p:sp>
        <p:nvSpPr>
          <p:cNvPr id="207996" name="Rectangle 124"/>
          <p:cNvSpPr>
            <a:spLocks noChangeArrowheads="1"/>
          </p:cNvSpPr>
          <p:nvPr/>
        </p:nvSpPr>
        <p:spPr bwMode="auto">
          <a:xfrm>
            <a:off x="7024688" y="4357688"/>
            <a:ext cx="661987" cy="239712"/>
          </a:xfrm>
          <a:prstGeom prst="rect">
            <a:avLst/>
          </a:prstGeom>
          <a:solidFill>
            <a:srgbClr val="FF0000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97" name="Rectangle 125"/>
          <p:cNvSpPr>
            <a:spLocks noChangeArrowheads="1"/>
          </p:cNvSpPr>
          <p:nvPr/>
        </p:nvSpPr>
        <p:spPr bwMode="auto">
          <a:xfrm>
            <a:off x="7259638" y="4402138"/>
            <a:ext cx="1873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 sz="1100" b="1">
                <a:solidFill>
                  <a:srgbClr val="FFFFFF"/>
                </a:solidFill>
                <a:latin typeface="Arial" charset="0"/>
                <a:ea typeface="新細明體" pitchFamily="16" charset="-120"/>
                <a:cs typeface="Arial" charset="0"/>
              </a:rPr>
              <a:t>SP</a:t>
            </a:r>
            <a:endParaRPr lang="en-US" altLang="zh-TW" sz="2000">
              <a:latin typeface="Arial" charset="0"/>
              <a:ea typeface="新細明體" pitchFamily="16" charset="-120"/>
              <a:cs typeface="Arial" charset="0"/>
            </a:endParaRPr>
          </a:p>
        </p:txBody>
      </p:sp>
      <p:sp>
        <p:nvSpPr>
          <p:cNvPr id="207998" name="Rectangle 126"/>
          <p:cNvSpPr>
            <a:spLocks noChangeArrowheads="1"/>
          </p:cNvSpPr>
          <p:nvPr/>
        </p:nvSpPr>
        <p:spPr bwMode="auto">
          <a:xfrm>
            <a:off x="7791450" y="4378325"/>
            <a:ext cx="393700" cy="1182688"/>
          </a:xfrm>
          <a:prstGeom prst="rect">
            <a:avLst/>
          </a:prstGeom>
          <a:solidFill>
            <a:srgbClr val="FA9EEC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99" name="Rectangle 127"/>
          <p:cNvSpPr>
            <a:spLocks noChangeArrowheads="1"/>
          </p:cNvSpPr>
          <p:nvPr/>
        </p:nvSpPr>
        <p:spPr bwMode="auto">
          <a:xfrm>
            <a:off x="7856538" y="4932363"/>
            <a:ext cx="280987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 sz="1100" b="1">
                <a:solidFill>
                  <a:srgbClr val="000000"/>
                </a:solidFill>
                <a:latin typeface="Arial" charset="0"/>
                <a:ea typeface="新細明體" pitchFamily="16" charset="-120"/>
                <a:cs typeface="Arial" charset="0"/>
              </a:rPr>
              <a:t>SFU</a:t>
            </a:r>
            <a:endParaRPr lang="en-US" altLang="zh-TW" sz="2000">
              <a:latin typeface="Arial" charset="0"/>
              <a:ea typeface="新細明體" pitchFamily="16" charset="-120"/>
              <a:cs typeface="Arial" charset="0"/>
            </a:endParaRPr>
          </a:p>
        </p:txBody>
      </p:sp>
      <p:sp>
        <p:nvSpPr>
          <p:cNvPr id="208000" name="Rectangle 128"/>
          <p:cNvSpPr>
            <a:spLocks noChangeArrowheads="1"/>
          </p:cNvSpPr>
          <p:nvPr/>
        </p:nvSpPr>
        <p:spPr bwMode="auto">
          <a:xfrm>
            <a:off x="5719763" y="3652838"/>
            <a:ext cx="2398712" cy="241300"/>
          </a:xfrm>
          <a:prstGeom prst="rect">
            <a:avLst/>
          </a:prstGeom>
          <a:solidFill>
            <a:srgbClr val="FFFF99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001" name="Rectangle 129"/>
          <p:cNvSpPr>
            <a:spLocks noChangeArrowheads="1"/>
          </p:cNvSpPr>
          <p:nvPr/>
        </p:nvSpPr>
        <p:spPr bwMode="auto">
          <a:xfrm>
            <a:off x="6089650" y="3698875"/>
            <a:ext cx="1760538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 sz="1100" b="1">
                <a:solidFill>
                  <a:srgbClr val="000000"/>
                </a:solidFill>
                <a:latin typeface="Arial" charset="0"/>
                <a:ea typeface="新細明體" pitchFamily="16" charset="-120"/>
                <a:cs typeface="Arial" charset="0"/>
              </a:rPr>
              <a:t>Instruction Fetch/Dispatch</a:t>
            </a:r>
            <a:endParaRPr lang="en-US" altLang="zh-TW" sz="2000">
              <a:latin typeface="Arial" charset="0"/>
              <a:ea typeface="新細明體" pitchFamily="16" charset="-120"/>
              <a:cs typeface="Arial" charset="0"/>
            </a:endParaRPr>
          </a:p>
        </p:txBody>
      </p:sp>
      <p:sp>
        <p:nvSpPr>
          <p:cNvPr id="208002" name="Rectangle 130"/>
          <p:cNvSpPr>
            <a:spLocks noChangeArrowheads="1"/>
          </p:cNvSpPr>
          <p:nvPr/>
        </p:nvSpPr>
        <p:spPr bwMode="auto">
          <a:xfrm>
            <a:off x="5718175" y="3352800"/>
            <a:ext cx="2387600" cy="198438"/>
          </a:xfrm>
          <a:prstGeom prst="rect">
            <a:avLst/>
          </a:prstGeom>
          <a:solidFill>
            <a:srgbClr val="4D92E6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003" name="Rectangle 131"/>
          <p:cNvSpPr>
            <a:spLocks noChangeArrowheads="1"/>
          </p:cNvSpPr>
          <p:nvPr/>
        </p:nvSpPr>
        <p:spPr bwMode="auto">
          <a:xfrm>
            <a:off x="6392863" y="3352800"/>
            <a:ext cx="922337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 sz="1100" b="1">
                <a:solidFill>
                  <a:srgbClr val="000000"/>
                </a:solidFill>
                <a:latin typeface="Arial" charset="0"/>
                <a:ea typeface="新細明體" pitchFamily="16" charset="-120"/>
                <a:cs typeface="Arial" charset="0"/>
              </a:rPr>
              <a:t>Instruction L1</a:t>
            </a:r>
            <a:endParaRPr lang="en-US" altLang="zh-TW" sz="2000">
              <a:latin typeface="Arial" charset="0"/>
              <a:ea typeface="新細明體" pitchFamily="16" charset="-120"/>
              <a:cs typeface="Arial" charset="0"/>
            </a:endParaRPr>
          </a:p>
        </p:txBody>
      </p:sp>
      <p:sp>
        <p:nvSpPr>
          <p:cNvPr id="208004" name="Rectangle 132"/>
          <p:cNvSpPr>
            <a:spLocks noChangeArrowheads="1"/>
          </p:cNvSpPr>
          <p:nvPr/>
        </p:nvSpPr>
        <p:spPr bwMode="auto">
          <a:xfrm>
            <a:off x="6011863" y="3124200"/>
            <a:ext cx="18796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 sz="1200" b="1">
                <a:solidFill>
                  <a:srgbClr val="000000"/>
                </a:solidFill>
                <a:latin typeface="Arial" charset="0"/>
                <a:ea typeface="新細明體" pitchFamily="16" charset="-120"/>
                <a:cs typeface="Arial" charset="0"/>
              </a:rPr>
              <a:t>Streaming Multiprocessor</a:t>
            </a:r>
            <a:endParaRPr lang="en-US" altLang="zh-TW" sz="1200">
              <a:latin typeface="Arial" charset="0"/>
              <a:ea typeface="新細明體" pitchFamily="16" charset="-120"/>
              <a:cs typeface="Arial" charset="0"/>
            </a:endParaRPr>
          </a:p>
        </p:txBody>
      </p:sp>
      <p:sp>
        <p:nvSpPr>
          <p:cNvPr id="208005" name="Rectangle 133"/>
          <p:cNvSpPr>
            <a:spLocks noChangeArrowheads="1"/>
          </p:cNvSpPr>
          <p:nvPr/>
        </p:nvSpPr>
        <p:spPr bwMode="auto">
          <a:xfrm>
            <a:off x="5729288" y="4024313"/>
            <a:ext cx="2398712" cy="241300"/>
          </a:xfrm>
          <a:prstGeom prst="rect">
            <a:avLst/>
          </a:prstGeom>
          <a:solidFill>
            <a:schemeClr val="folHlink"/>
          </a:solidFill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006" name="Rectangle 134"/>
          <p:cNvSpPr>
            <a:spLocks noChangeArrowheads="1"/>
          </p:cNvSpPr>
          <p:nvPr/>
        </p:nvSpPr>
        <p:spPr bwMode="auto">
          <a:xfrm>
            <a:off x="6392863" y="4070350"/>
            <a:ext cx="1047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 sz="1100" b="1">
                <a:solidFill>
                  <a:srgbClr val="000000"/>
                </a:solidFill>
                <a:latin typeface="Arial" charset="0"/>
                <a:ea typeface="新細明體" pitchFamily="16" charset="-120"/>
                <a:cs typeface="Arial" charset="0"/>
              </a:rPr>
              <a:t>Shared Memory</a:t>
            </a:r>
            <a:endParaRPr lang="en-US" altLang="zh-TW" sz="2000">
              <a:latin typeface="Arial" charset="0"/>
              <a:ea typeface="新細明體" pitchFamily="16" charset="-120"/>
              <a:cs typeface="Arial" charset="0"/>
            </a:endParaRPr>
          </a:p>
        </p:txBody>
      </p:sp>
      <p:sp>
        <p:nvSpPr>
          <p:cNvPr id="208007" name="Rectangle 135"/>
          <p:cNvSpPr>
            <a:spLocks noChangeArrowheads="1"/>
          </p:cNvSpPr>
          <p:nvPr/>
        </p:nvSpPr>
        <p:spPr bwMode="auto">
          <a:xfrm>
            <a:off x="7697788" y="1524000"/>
            <a:ext cx="1093787" cy="1057275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008" name="Rectangle 136"/>
          <p:cNvSpPr>
            <a:spLocks noChangeArrowheads="1"/>
          </p:cNvSpPr>
          <p:nvPr/>
        </p:nvSpPr>
        <p:spPr bwMode="auto">
          <a:xfrm>
            <a:off x="7850188" y="1676400"/>
            <a:ext cx="1093787" cy="1057275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ea typeface="新細明體" pitchFamily="16" charset="-120"/>
                <a:cs typeface="Arial" charset="0"/>
              </a:rPr>
              <a:t>…</a:t>
            </a:r>
          </a:p>
        </p:txBody>
      </p:sp>
      <p:grpSp>
        <p:nvGrpSpPr>
          <p:cNvPr id="208009" name="Group 137"/>
          <p:cNvGrpSpPr>
            <a:grpSpLocks/>
          </p:cNvGrpSpPr>
          <p:nvPr/>
        </p:nvGrpSpPr>
        <p:grpSpPr bwMode="auto">
          <a:xfrm>
            <a:off x="8077200" y="1905000"/>
            <a:ext cx="1066800" cy="1022350"/>
            <a:chOff x="568" y="2568"/>
            <a:chExt cx="1219" cy="1480"/>
          </a:xfrm>
        </p:grpSpPr>
        <p:sp>
          <p:nvSpPr>
            <p:cNvPr id="208010" name="Text Box 138"/>
            <p:cNvSpPr txBox="1">
              <a:spLocks noChangeArrowheads="1"/>
            </p:cNvSpPr>
            <p:nvPr/>
          </p:nvSpPr>
          <p:spPr bwMode="auto">
            <a:xfrm>
              <a:off x="568" y="2568"/>
              <a:ext cx="1219" cy="1480"/>
            </a:xfrm>
            <a:prstGeom prst="rect">
              <a:avLst/>
            </a:prstGeom>
            <a:solidFill>
              <a:schemeClr val="bg1">
                <a:alpha val="67000"/>
              </a:schemeClr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</a:pPr>
              <a:r>
                <a:rPr lang="en-US" altLang="zh-TW" sz="1200">
                  <a:latin typeface="Tahoma" charset="0"/>
                  <a:ea typeface="新細明體" pitchFamily="16" charset="-120"/>
                  <a:cs typeface="Arial" charset="0"/>
                </a:rPr>
                <a:t>t0 t1 t2 … t31</a:t>
              </a:r>
              <a:endParaRPr lang="en-US" altLang="zh-TW" sz="1200">
                <a:latin typeface="Arial" charset="0"/>
                <a:ea typeface="新細明體" pitchFamily="16" charset="-120"/>
                <a:cs typeface="Arial" charset="0"/>
              </a:endParaRPr>
            </a:p>
          </p:txBody>
        </p:sp>
        <p:sp>
          <p:nvSpPr>
            <p:cNvPr id="208011" name="Freeform 139"/>
            <p:cNvSpPr>
              <a:spLocks/>
            </p:cNvSpPr>
            <p:nvPr/>
          </p:nvSpPr>
          <p:spPr bwMode="auto">
            <a:xfrm>
              <a:off x="704" y="2858"/>
              <a:ext cx="166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012" name="Freeform 140"/>
            <p:cNvSpPr>
              <a:spLocks/>
            </p:cNvSpPr>
            <p:nvPr/>
          </p:nvSpPr>
          <p:spPr bwMode="auto">
            <a:xfrm>
              <a:off x="784" y="2858"/>
              <a:ext cx="166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013" name="Freeform 141"/>
            <p:cNvSpPr>
              <a:spLocks/>
            </p:cNvSpPr>
            <p:nvPr/>
          </p:nvSpPr>
          <p:spPr bwMode="auto">
            <a:xfrm>
              <a:off x="858" y="2858"/>
              <a:ext cx="166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014" name="Freeform 142"/>
            <p:cNvSpPr>
              <a:spLocks/>
            </p:cNvSpPr>
            <p:nvPr/>
          </p:nvSpPr>
          <p:spPr bwMode="auto">
            <a:xfrm>
              <a:off x="932" y="2858"/>
              <a:ext cx="166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015" name="Freeform 143"/>
            <p:cNvSpPr>
              <a:spLocks/>
            </p:cNvSpPr>
            <p:nvPr/>
          </p:nvSpPr>
          <p:spPr bwMode="auto">
            <a:xfrm>
              <a:off x="1006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016" name="Freeform 144"/>
            <p:cNvSpPr>
              <a:spLocks/>
            </p:cNvSpPr>
            <p:nvPr/>
          </p:nvSpPr>
          <p:spPr bwMode="auto">
            <a:xfrm>
              <a:off x="1080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017" name="Freeform 145"/>
            <p:cNvSpPr>
              <a:spLocks/>
            </p:cNvSpPr>
            <p:nvPr/>
          </p:nvSpPr>
          <p:spPr bwMode="auto">
            <a:xfrm>
              <a:off x="1154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018" name="Freeform 146"/>
            <p:cNvSpPr>
              <a:spLocks/>
            </p:cNvSpPr>
            <p:nvPr/>
          </p:nvSpPr>
          <p:spPr bwMode="auto">
            <a:xfrm>
              <a:off x="1228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019" name="Freeform 147"/>
            <p:cNvSpPr>
              <a:spLocks/>
            </p:cNvSpPr>
            <p:nvPr/>
          </p:nvSpPr>
          <p:spPr bwMode="auto">
            <a:xfrm>
              <a:off x="1302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020" name="Freeform 148"/>
            <p:cNvSpPr>
              <a:spLocks/>
            </p:cNvSpPr>
            <p:nvPr/>
          </p:nvSpPr>
          <p:spPr bwMode="auto">
            <a:xfrm>
              <a:off x="1376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021" name="Freeform 149"/>
            <p:cNvSpPr>
              <a:spLocks/>
            </p:cNvSpPr>
            <p:nvPr/>
          </p:nvSpPr>
          <p:spPr bwMode="auto">
            <a:xfrm>
              <a:off x="1450" y="2858"/>
              <a:ext cx="165" cy="1070"/>
            </a:xfrm>
            <a:custGeom>
              <a:avLst/>
              <a:gdLst>
                <a:gd name="T0" fmla="*/ 56 w 208"/>
                <a:gd name="T1" fmla="*/ 0 h 1536"/>
                <a:gd name="T2" fmla="*/ 200 w 208"/>
                <a:gd name="T3" fmla="*/ 192 h 1536"/>
                <a:gd name="T4" fmla="*/ 8 w 208"/>
                <a:gd name="T5" fmla="*/ 336 h 1536"/>
                <a:gd name="T6" fmla="*/ 152 w 208"/>
                <a:gd name="T7" fmla="*/ 528 h 1536"/>
                <a:gd name="T8" fmla="*/ 8 w 208"/>
                <a:gd name="T9" fmla="*/ 720 h 1536"/>
                <a:gd name="T10" fmla="*/ 152 w 208"/>
                <a:gd name="T11" fmla="*/ 816 h 1536"/>
                <a:gd name="T12" fmla="*/ 56 w 208"/>
                <a:gd name="T13" fmla="*/ 960 h 1536"/>
                <a:gd name="T14" fmla="*/ 152 w 208"/>
                <a:gd name="T15" fmla="*/ 1104 h 1536"/>
                <a:gd name="T16" fmla="*/ 8 w 208"/>
                <a:gd name="T17" fmla="*/ 1248 h 1536"/>
                <a:gd name="T18" fmla="*/ 104 w 208"/>
                <a:gd name="T19" fmla="*/ 1344 h 1536"/>
                <a:gd name="T20" fmla="*/ 56 w 208"/>
                <a:gd name="T21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00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8022" name="Text Box 150"/>
          <p:cNvSpPr txBox="1">
            <a:spLocks noChangeArrowheads="1"/>
          </p:cNvSpPr>
          <p:nvPr/>
        </p:nvSpPr>
        <p:spPr bwMode="auto">
          <a:xfrm>
            <a:off x="7897813" y="15240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>
                <a:ea typeface="新細明體" pitchFamily="16" charset="-120"/>
                <a:cs typeface="Arial" charset="0"/>
              </a:rPr>
              <a:t>…</a:t>
            </a:r>
          </a:p>
        </p:txBody>
      </p:sp>
      <p:sp>
        <p:nvSpPr>
          <p:cNvPr id="208023" name="Text Box 151"/>
          <p:cNvSpPr txBox="1">
            <a:spLocks noChangeArrowheads="1"/>
          </p:cNvSpPr>
          <p:nvPr/>
        </p:nvSpPr>
        <p:spPr bwMode="auto">
          <a:xfrm>
            <a:off x="8002588" y="1524000"/>
            <a:ext cx="1165225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200">
                <a:latin typeface="Arial" charset="0"/>
                <a:ea typeface="新細明體" pitchFamily="16" charset="-120"/>
                <a:cs typeface="Arial" charset="0"/>
              </a:rPr>
              <a:t>Block 1 Warps</a:t>
            </a:r>
          </a:p>
        </p:txBody>
      </p:sp>
    </p:spTree>
    <p:extLst>
      <p:ext uri="{BB962C8B-B14F-4D97-AF65-F5344CB8AC3E}">
        <p14:creationId xmlns:p14="http://schemas.microsoft.com/office/powerpoint/2010/main" val="22860605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1677</Words>
  <Application>Microsoft Office PowerPoint</Application>
  <PresentationFormat>On-screen Show (4:3)</PresentationFormat>
  <Paragraphs>339</Paragraphs>
  <Slides>22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Visio</vt:lpstr>
      <vt:lpstr>CUDA</vt:lpstr>
      <vt:lpstr>Debugging Using the Device Emulation Mode</vt:lpstr>
      <vt:lpstr>Device Emulation Mode Pitfalls</vt:lpstr>
      <vt:lpstr>Floating Point</vt:lpstr>
      <vt:lpstr>CUDA Thread Block</vt:lpstr>
      <vt:lpstr>G80 CUDA mode – A Review</vt:lpstr>
      <vt:lpstr>Transparent Scalability</vt:lpstr>
      <vt:lpstr>G80 Example: Executing Thread Blocks</vt:lpstr>
      <vt:lpstr>G80 Example: Thread Scheduling</vt:lpstr>
      <vt:lpstr>G80 Example: Thread Scheduling (Cont.)</vt:lpstr>
      <vt:lpstr>G80 Block Granularity Considerations</vt:lpstr>
      <vt:lpstr>Sub-Blocks and Threads</vt:lpstr>
      <vt:lpstr>Example</vt:lpstr>
      <vt:lpstr>Improved Julia Fractal</vt:lpstr>
      <vt:lpstr>Long Vectors</vt:lpstr>
      <vt:lpstr>Arbitrarily Long Vectors</vt:lpstr>
      <vt:lpstr>Some Additional API Features</vt:lpstr>
      <vt:lpstr>Language Extensions: Built-in Variables</vt:lpstr>
      <vt:lpstr>Common Runtime Component: Mathematical Functions</vt:lpstr>
      <vt:lpstr>Device Runtime Component: Mathematical Functions</vt:lpstr>
      <vt:lpstr>Host Runtime Component</vt:lpstr>
      <vt:lpstr>Device Runtime Component: Synchronization Function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CUDA</dc:title>
  <dc:creator>Kenrick</dc:creator>
  <cp:lastModifiedBy>Kenrick</cp:lastModifiedBy>
  <cp:revision>25</cp:revision>
  <dcterms:created xsi:type="dcterms:W3CDTF">2006-08-16T00:00:00Z</dcterms:created>
  <dcterms:modified xsi:type="dcterms:W3CDTF">2010-11-03T17:25:05Z</dcterms:modified>
</cp:coreProperties>
</file>