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3" r:id="rId17"/>
    <p:sldId id="272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rick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61357-1345-4F90-8A26-0A222EFC4F31}" type="datetimeFigureOut">
              <a:rPr lang="en-US" smtClean="0"/>
              <a:t>11/7/2010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87635-FC3A-4FED-8EB4-09C574591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03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C9DAEA-25FD-4DA4-90C2-F7C72056D152}" type="slidenum">
              <a:rPr lang="en-US"/>
              <a:pPr/>
              <a:t>6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607" y="4344144"/>
            <a:ext cx="5028787" cy="4113939"/>
          </a:xfrm>
        </p:spPr>
        <p:txBody>
          <a:bodyPr/>
          <a:lstStyle/>
          <a:p>
            <a:r>
              <a:rPr lang="en-US"/>
              <a:t>Global, constant, and texture memory spaces are persistent across kernels called by the same application.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More on threads, shared memory, 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31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Test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5691" y="1371600"/>
            <a:ext cx="643592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int</a:t>
            </a:r>
            <a:r>
              <a:rPr lang="en-US" sz="1200" dirty="0"/>
              <a:t> main()</a:t>
            </a:r>
          </a:p>
          <a:p>
            <a:r>
              <a:rPr lang="en-US" sz="1200" dirty="0"/>
              <a:t>{</a:t>
            </a:r>
          </a:p>
          <a:p>
            <a:r>
              <a:rPr lang="en-US" sz="1200" dirty="0"/>
              <a:t>        float a[N], b[N], c[NUM_BLOCKS</a:t>
            </a:r>
            <a:r>
              <a:rPr lang="en-US" sz="1200" dirty="0" smtClean="0"/>
              <a:t>];		// We’ll see why c[NUM_BLOCKS] shortly</a:t>
            </a:r>
            <a:endParaRPr lang="en-US" sz="1200" dirty="0"/>
          </a:p>
          <a:p>
            <a:r>
              <a:rPr lang="en-US" sz="1200" dirty="0"/>
              <a:t>        float *</a:t>
            </a:r>
            <a:r>
              <a:rPr lang="en-US" sz="1200" dirty="0" err="1"/>
              <a:t>dev_a</a:t>
            </a:r>
            <a:r>
              <a:rPr lang="en-US" sz="1200" dirty="0"/>
              <a:t>, *</a:t>
            </a:r>
            <a:r>
              <a:rPr lang="en-US" sz="1200" dirty="0" err="1"/>
              <a:t>dev_b</a:t>
            </a:r>
            <a:r>
              <a:rPr lang="en-US" sz="1200" dirty="0"/>
              <a:t>, *</a:t>
            </a:r>
            <a:r>
              <a:rPr lang="en-US" sz="1200" dirty="0" err="1"/>
              <a:t>dev_c</a:t>
            </a:r>
            <a:r>
              <a:rPr lang="en-US" sz="1200" dirty="0"/>
              <a:t>;</a:t>
            </a:r>
          </a:p>
          <a:p>
            <a:endParaRPr lang="en-US" sz="1200" dirty="0"/>
          </a:p>
          <a:p>
            <a:r>
              <a:rPr lang="en-US" sz="1200" dirty="0"/>
              <a:t>        </a:t>
            </a:r>
            <a:r>
              <a:rPr lang="en-US" sz="1200" dirty="0" err="1"/>
              <a:t>cudaMalloc</a:t>
            </a:r>
            <a:r>
              <a:rPr lang="en-US" sz="1200" dirty="0"/>
              <a:t>((void **) &amp;</a:t>
            </a:r>
            <a:r>
              <a:rPr lang="en-US" sz="1200" dirty="0" err="1"/>
              <a:t>dev_a</a:t>
            </a:r>
            <a:r>
              <a:rPr lang="en-US" sz="1200" dirty="0"/>
              <a:t>, N*</a:t>
            </a:r>
            <a:r>
              <a:rPr lang="en-US" sz="1200" dirty="0" err="1"/>
              <a:t>sizeof</a:t>
            </a:r>
            <a:r>
              <a:rPr lang="en-US" sz="1200" dirty="0"/>
              <a:t>(float));</a:t>
            </a:r>
          </a:p>
          <a:p>
            <a:r>
              <a:rPr lang="en-US" sz="1200" dirty="0"/>
              <a:t>        </a:t>
            </a:r>
            <a:r>
              <a:rPr lang="en-US" sz="1200" dirty="0" err="1"/>
              <a:t>cudaMalloc</a:t>
            </a:r>
            <a:r>
              <a:rPr lang="en-US" sz="1200" dirty="0"/>
              <a:t>((void **) &amp;</a:t>
            </a:r>
            <a:r>
              <a:rPr lang="en-US" sz="1200" dirty="0" err="1"/>
              <a:t>dev_b</a:t>
            </a:r>
            <a:r>
              <a:rPr lang="en-US" sz="1200" dirty="0"/>
              <a:t>, N*</a:t>
            </a:r>
            <a:r>
              <a:rPr lang="en-US" sz="1200" dirty="0" err="1"/>
              <a:t>sizeof</a:t>
            </a:r>
            <a:r>
              <a:rPr lang="en-US" sz="1200" dirty="0"/>
              <a:t>(float));</a:t>
            </a:r>
          </a:p>
          <a:p>
            <a:r>
              <a:rPr lang="en-US" sz="1200" dirty="0"/>
              <a:t>        </a:t>
            </a:r>
            <a:r>
              <a:rPr lang="en-US" sz="1200" dirty="0" err="1"/>
              <a:t>cudaMalloc</a:t>
            </a:r>
            <a:r>
              <a:rPr lang="en-US" sz="1200" dirty="0"/>
              <a:t>((void **) &amp;</a:t>
            </a:r>
            <a:r>
              <a:rPr lang="en-US" sz="1200" dirty="0" err="1"/>
              <a:t>dev_c</a:t>
            </a:r>
            <a:r>
              <a:rPr lang="en-US" sz="1200" dirty="0"/>
              <a:t>, NUM_BLOCKS*</a:t>
            </a:r>
            <a:r>
              <a:rPr lang="en-US" sz="1200" dirty="0" err="1"/>
              <a:t>sizeof</a:t>
            </a:r>
            <a:r>
              <a:rPr lang="en-US" sz="1200" dirty="0"/>
              <a:t>(float));</a:t>
            </a:r>
          </a:p>
          <a:p>
            <a:endParaRPr lang="en-US" sz="1200" dirty="0"/>
          </a:p>
          <a:p>
            <a:r>
              <a:rPr lang="en-US" sz="1200" dirty="0"/>
              <a:t>        // Fill arrays</a:t>
            </a:r>
          </a:p>
          <a:p>
            <a:r>
              <a:rPr lang="en-US" sz="1200" dirty="0"/>
              <a:t>        for (</a:t>
            </a:r>
            <a:r>
              <a:rPr lang="en-US" sz="1200" dirty="0" err="1"/>
              <a:t>int</a:t>
            </a:r>
            <a:r>
              <a:rPr lang="en-US" sz="1200" dirty="0"/>
              <a:t> i = 0; i &lt; N; i</a:t>
            </a:r>
            <a:r>
              <a:rPr lang="en-US" sz="1200" dirty="0" smtClean="0"/>
              <a:t>++)</a:t>
            </a:r>
          </a:p>
          <a:p>
            <a:r>
              <a:rPr lang="en-US" sz="1200" dirty="0" smtClean="0"/>
              <a:t>        {</a:t>
            </a:r>
          </a:p>
          <a:p>
            <a:r>
              <a:rPr lang="en-US" sz="1200" dirty="0" smtClean="0"/>
              <a:t>                </a:t>
            </a:r>
            <a:r>
              <a:rPr lang="en-US" sz="1200" dirty="0"/>
              <a:t>a[i] = (float) i;</a:t>
            </a:r>
          </a:p>
          <a:p>
            <a:r>
              <a:rPr lang="en-US" sz="1200" dirty="0"/>
              <a:t>                b[i] = (float) i;</a:t>
            </a:r>
          </a:p>
          <a:p>
            <a:r>
              <a:rPr lang="en-US" sz="1200" dirty="0"/>
              <a:t>        }</a:t>
            </a:r>
          </a:p>
          <a:p>
            <a:endParaRPr lang="en-US" sz="1200" dirty="0"/>
          </a:p>
          <a:p>
            <a:r>
              <a:rPr lang="en-US" sz="1200" dirty="0"/>
              <a:t>        // Copy data from host to device</a:t>
            </a:r>
          </a:p>
          <a:p>
            <a:r>
              <a:rPr lang="en-US" sz="1200" dirty="0"/>
              <a:t>        </a:t>
            </a:r>
            <a:r>
              <a:rPr lang="en-US" sz="1200" dirty="0" err="1"/>
              <a:t>cudaMemcpy</a:t>
            </a:r>
            <a:r>
              <a:rPr lang="en-US" sz="1200" dirty="0"/>
              <a:t>(</a:t>
            </a:r>
            <a:r>
              <a:rPr lang="en-US" sz="1200" dirty="0" err="1"/>
              <a:t>dev_a</a:t>
            </a:r>
            <a:r>
              <a:rPr lang="en-US" sz="1200" dirty="0"/>
              <a:t>, a, N*</a:t>
            </a:r>
            <a:r>
              <a:rPr lang="en-US" sz="1200" dirty="0" err="1"/>
              <a:t>sizeof</a:t>
            </a:r>
            <a:r>
              <a:rPr lang="en-US" sz="1200" dirty="0"/>
              <a:t>(float), </a:t>
            </a:r>
            <a:r>
              <a:rPr lang="en-US" sz="1200" dirty="0" err="1"/>
              <a:t>cudaMemcpyHostToDevice</a:t>
            </a:r>
            <a:r>
              <a:rPr lang="en-US" sz="1200" dirty="0"/>
              <a:t>);</a:t>
            </a:r>
          </a:p>
          <a:p>
            <a:r>
              <a:rPr lang="en-US" sz="1200" dirty="0"/>
              <a:t>        </a:t>
            </a:r>
            <a:r>
              <a:rPr lang="en-US" sz="1200" dirty="0" err="1"/>
              <a:t>cudaMemcpy</a:t>
            </a:r>
            <a:r>
              <a:rPr lang="en-US" sz="1200" dirty="0"/>
              <a:t>(</a:t>
            </a:r>
            <a:r>
              <a:rPr lang="en-US" sz="1200" dirty="0" err="1"/>
              <a:t>dev_b</a:t>
            </a:r>
            <a:r>
              <a:rPr lang="en-US" sz="1200" dirty="0"/>
              <a:t>, b, N*</a:t>
            </a:r>
            <a:r>
              <a:rPr lang="en-US" sz="1200" dirty="0" err="1"/>
              <a:t>sizeof</a:t>
            </a:r>
            <a:r>
              <a:rPr lang="en-US" sz="1200" dirty="0"/>
              <a:t>(float), </a:t>
            </a:r>
            <a:r>
              <a:rPr lang="en-US" sz="1200" dirty="0" err="1"/>
              <a:t>cudaMemcpyHostToDevice</a:t>
            </a:r>
            <a:r>
              <a:rPr lang="en-US" sz="1200" dirty="0" smtClean="0"/>
              <a:t>);</a:t>
            </a:r>
          </a:p>
          <a:p>
            <a:endParaRPr lang="en-US" sz="1200" dirty="0" smtClean="0"/>
          </a:p>
          <a:p>
            <a:r>
              <a:rPr lang="en-US" sz="1200" dirty="0" smtClean="0"/>
              <a:t>       </a:t>
            </a:r>
            <a:r>
              <a:rPr lang="en-US" sz="1200" dirty="0"/>
              <a:t>dot&lt;&lt;&lt;NUM_BLOCKS,THREADS_PER_BLOCK&gt;&gt;&gt;(</a:t>
            </a:r>
            <a:r>
              <a:rPr lang="en-US" sz="1200" dirty="0" err="1"/>
              <a:t>dev_a,dev_b,dev_c</a:t>
            </a:r>
            <a:r>
              <a:rPr lang="en-US" sz="1200" dirty="0"/>
              <a:t>);</a:t>
            </a:r>
          </a:p>
          <a:p>
            <a:endParaRPr lang="en-US" sz="1200" dirty="0"/>
          </a:p>
          <a:p>
            <a:r>
              <a:rPr lang="en-US" sz="1200" dirty="0"/>
              <a:t>        // Copy data from device to host</a:t>
            </a:r>
          </a:p>
          <a:p>
            <a:r>
              <a:rPr lang="en-US" sz="1200" dirty="0"/>
              <a:t>        </a:t>
            </a:r>
            <a:r>
              <a:rPr lang="en-US" sz="1200" dirty="0" err="1"/>
              <a:t>cudaMemcpy</a:t>
            </a:r>
            <a:r>
              <a:rPr lang="en-US" sz="1200" dirty="0"/>
              <a:t>(c, </a:t>
            </a:r>
            <a:r>
              <a:rPr lang="en-US" sz="1200" dirty="0" err="1"/>
              <a:t>dev_c</a:t>
            </a:r>
            <a:r>
              <a:rPr lang="en-US" sz="1200" dirty="0"/>
              <a:t>, NUM_BLOCKS*</a:t>
            </a:r>
            <a:r>
              <a:rPr lang="en-US" sz="1200" dirty="0" err="1"/>
              <a:t>sizeof</a:t>
            </a:r>
            <a:r>
              <a:rPr lang="en-US" sz="1200" dirty="0"/>
              <a:t>(float), </a:t>
            </a:r>
            <a:r>
              <a:rPr lang="en-US" sz="1200" dirty="0" err="1"/>
              <a:t>cudaMemcpyDeviceToHost</a:t>
            </a:r>
            <a:r>
              <a:rPr lang="en-US" sz="1200" dirty="0"/>
              <a:t>);</a:t>
            </a:r>
          </a:p>
          <a:p>
            <a:endParaRPr lang="en-US" sz="1200" dirty="0"/>
          </a:p>
          <a:p>
            <a:r>
              <a:rPr lang="en-US" sz="1200" dirty="0"/>
              <a:t>        // Output results</a:t>
            </a:r>
          </a:p>
          <a:p>
            <a:r>
              <a:rPr lang="en-US" sz="1200" dirty="0"/>
              <a:t>        </a:t>
            </a:r>
            <a:r>
              <a:rPr lang="en-US" sz="1200" dirty="0" err="1"/>
              <a:t>printf</a:t>
            </a:r>
            <a:r>
              <a:rPr lang="en-US" sz="1200" dirty="0"/>
              <a:t>("%f\n", c[0</a:t>
            </a:r>
            <a:r>
              <a:rPr lang="en-US" sz="1200" dirty="0" smtClean="0"/>
              <a:t>]);</a:t>
            </a:r>
          </a:p>
          <a:p>
            <a:r>
              <a:rPr lang="en-US" sz="1200" dirty="0" smtClean="0"/>
              <a:t>       </a:t>
            </a:r>
          </a:p>
          <a:p>
            <a:r>
              <a:rPr lang="en-US" sz="1200" dirty="0"/>
              <a:t> </a:t>
            </a:r>
            <a:r>
              <a:rPr lang="en-US" sz="1200" dirty="0" smtClean="0"/>
              <a:t>   </a:t>
            </a:r>
            <a:r>
              <a:rPr lang="en-US" sz="1200" b="1" dirty="0" smtClean="0"/>
              <a:t>   &lt;  </a:t>
            </a:r>
            <a:r>
              <a:rPr lang="en-US" sz="1200" b="1" dirty="0" err="1" smtClean="0"/>
              <a:t>cudaFree</a:t>
            </a:r>
            <a:r>
              <a:rPr lang="en-US" sz="1200" b="1" dirty="0" smtClean="0"/>
              <a:t>, return 0  would go here&gt;</a:t>
            </a:r>
            <a:endParaRPr lang="en-US" sz="1200" b="1" dirty="0"/>
          </a:p>
          <a:p>
            <a:r>
              <a:rPr lang="en-US" sz="1200" dirty="0" smtClean="0"/>
              <a:t>	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992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Accumulating Sums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At this point we have products in cache[] in each block that we have to sum together</a:t>
            </a:r>
          </a:p>
          <a:p>
            <a:r>
              <a:rPr lang="en-US" dirty="0" smtClean="0"/>
              <a:t>Easy solution is to copy all these back to the host and let the host add them up</a:t>
            </a:r>
          </a:p>
          <a:p>
            <a:pPr lvl="1"/>
            <a:r>
              <a:rPr lang="en-US" dirty="0" smtClean="0"/>
              <a:t>O(n) operation</a:t>
            </a:r>
          </a:p>
          <a:p>
            <a:pPr lvl="1"/>
            <a:r>
              <a:rPr lang="en-US" dirty="0" smtClean="0"/>
              <a:t>If n is small this is the fastest way to go</a:t>
            </a:r>
          </a:p>
          <a:p>
            <a:r>
              <a:rPr lang="en-US" dirty="0" smtClean="0"/>
              <a:t>But we can do pairwise adds in logarithmic time</a:t>
            </a:r>
          </a:p>
          <a:p>
            <a:pPr lvl="1"/>
            <a:r>
              <a:rPr lang="en-US" dirty="0" smtClean="0"/>
              <a:t>This is a common parallel algorithm called </a:t>
            </a:r>
            <a:r>
              <a:rPr lang="en-US" b="1" dirty="0" smtClean="0"/>
              <a:t>reduction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577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Summation Reduction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064906"/>
              </p:ext>
            </p:extLst>
          </p:nvPr>
        </p:nvGraphicFramePr>
        <p:xfrm>
          <a:off x="2209800" y="1524000"/>
          <a:ext cx="4876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1524000"/>
            <a:ext cx="72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77604"/>
              </p:ext>
            </p:extLst>
          </p:nvPr>
        </p:nvGraphicFramePr>
        <p:xfrm>
          <a:off x="2209800" y="3058160"/>
          <a:ext cx="4876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0+4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1+5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2+6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3+7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66800" y="3058160"/>
            <a:ext cx="72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438400" y="1893332"/>
            <a:ext cx="0" cy="1164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2514600" y="1893332"/>
            <a:ext cx="2514600" cy="1164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48000" y="1893332"/>
            <a:ext cx="0" cy="1164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3200400" y="1893332"/>
            <a:ext cx="2362200" cy="1164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657600" y="1893332"/>
            <a:ext cx="0" cy="1164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771900" y="1893332"/>
            <a:ext cx="2400300" cy="1164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267200" y="1893332"/>
            <a:ext cx="0" cy="1164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381500" y="1893332"/>
            <a:ext cx="2400300" cy="11648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720643"/>
              </p:ext>
            </p:extLst>
          </p:nvPr>
        </p:nvGraphicFramePr>
        <p:xfrm>
          <a:off x="2209800" y="3962400"/>
          <a:ext cx="48768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0+4+2+6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1+5+3+7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2+6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3+7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1066800" y="3962400"/>
            <a:ext cx="72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20000" y="1514702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i=8/2=4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620000" y="30480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i=4/2=2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2438400" y="3427492"/>
            <a:ext cx="0" cy="5349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2667000" y="3427492"/>
            <a:ext cx="990600" cy="5349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048000" y="3427492"/>
            <a:ext cx="0" cy="5349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>
            <a:off x="3200400" y="3427492"/>
            <a:ext cx="1181100" cy="5349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620000" y="40386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i=2/2=1</a:t>
            </a:r>
            <a:endParaRPr lang="en-US" dirty="0"/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554556"/>
              </p:ext>
            </p:extLst>
          </p:nvPr>
        </p:nvGraphicFramePr>
        <p:xfrm>
          <a:off x="2209800" y="5044440"/>
          <a:ext cx="4876800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0+4+2+6+1+5+3+7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1+5+3+7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066800" y="5044440"/>
            <a:ext cx="726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cache</a:t>
            </a:r>
            <a:endParaRPr lang="en-US" dirty="0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2438400" y="4495800"/>
            <a:ext cx="0" cy="5486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2667000" y="4495800"/>
            <a:ext cx="495300" cy="5486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620000" y="51932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i=1/2=0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64570" y="6225432"/>
            <a:ext cx="8141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Have to wait for all working threads to finish adding before starting the next iteration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7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Summation Reduction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057400"/>
            <a:ext cx="644195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the end of the kernel after storing temp into cache[</a:t>
            </a:r>
            <a:r>
              <a:rPr lang="en-US" dirty="0" err="1" smtClean="0"/>
              <a:t>cacheIndex</a:t>
            </a:r>
            <a:r>
              <a:rPr lang="en-US" dirty="0" smtClean="0"/>
              <a:t>]: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int</a:t>
            </a:r>
            <a:r>
              <a:rPr lang="en-US" dirty="0"/>
              <a:t> i = </a:t>
            </a:r>
            <a:r>
              <a:rPr lang="en-US" dirty="0" err="1"/>
              <a:t>blockDim.x</a:t>
            </a:r>
            <a:r>
              <a:rPr lang="en-US" dirty="0"/>
              <a:t> / 2;</a:t>
            </a:r>
          </a:p>
          <a:p>
            <a:r>
              <a:rPr lang="en-US" dirty="0" smtClean="0"/>
              <a:t>while </a:t>
            </a:r>
            <a:r>
              <a:rPr lang="en-US" dirty="0"/>
              <a:t>(i &gt; 0)</a:t>
            </a:r>
          </a:p>
          <a:p>
            <a:r>
              <a:rPr lang="en-US" dirty="0" smtClean="0"/>
              <a:t>{</a:t>
            </a:r>
            <a:endParaRPr lang="en-US" dirty="0"/>
          </a:p>
          <a:p>
            <a:r>
              <a:rPr lang="en-US" dirty="0" smtClean="0"/>
              <a:t>               </a:t>
            </a:r>
            <a:r>
              <a:rPr lang="en-US" dirty="0"/>
              <a:t>if (</a:t>
            </a:r>
            <a:r>
              <a:rPr lang="en-US" dirty="0" err="1"/>
              <a:t>cacheIndex</a:t>
            </a:r>
            <a:r>
              <a:rPr lang="en-US" dirty="0"/>
              <a:t> &lt; i)</a:t>
            </a:r>
          </a:p>
          <a:p>
            <a:r>
              <a:rPr lang="en-US" dirty="0"/>
              <a:t>                        cache[</a:t>
            </a:r>
            <a:r>
              <a:rPr lang="en-US" dirty="0" err="1"/>
              <a:t>cacheIndex</a:t>
            </a:r>
            <a:r>
              <a:rPr lang="en-US" dirty="0"/>
              <a:t>] += cache[</a:t>
            </a:r>
            <a:r>
              <a:rPr lang="en-US" dirty="0" err="1"/>
              <a:t>cacheIndex</a:t>
            </a:r>
            <a:r>
              <a:rPr lang="en-US" dirty="0"/>
              <a:t> + i];</a:t>
            </a:r>
          </a:p>
          <a:p>
            <a:r>
              <a:rPr lang="en-US" dirty="0"/>
              <a:t>                __</a:t>
            </a:r>
            <a:r>
              <a:rPr lang="en-US" dirty="0" err="1"/>
              <a:t>syncthreads</a:t>
            </a:r>
            <a:r>
              <a:rPr lang="en-US" dirty="0"/>
              <a:t>();</a:t>
            </a:r>
          </a:p>
          <a:p>
            <a:r>
              <a:rPr lang="en-US" dirty="0"/>
              <a:t>                i /= 2;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46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5638800"/>
            <a:ext cx="8001000" cy="762000"/>
          </a:xfrm>
          <a:prstGeom prst="rect">
            <a:avLst/>
          </a:prstGeom>
          <a:solidFill>
            <a:schemeClr val="accent1">
              <a:alpha val="1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Summation Reduction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057400"/>
            <a:ext cx="798276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still need to sum the values computed by each block.  Since there are not</a:t>
            </a:r>
          </a:p>
          <a:p>
            <a:r>
              <a:rPr lang="en-US" dirty="0" smtClean="0"/>
              <a:t>too many of these (most likely) we just return the value to the host and let the host</a:t>
            </a:r>
          </a:p>
          <a:p>
            <a:r>
              <a:rPr lang="en-US" dirty="0" smtClean="0"/>
              <a:t>sequentially add them up: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int</a:t>
            </a:r>
            <a:r>
              <a:rPr lang="en-US" dirty="0"/>
              <a:t> i = </a:t>
            </a:r>
            <a:r>
              <a:rPr lang="en-US" dirty="0" err="1"/>
              <a:t>blockDim.x</a:t>
            </a:r>
            <a:r>
              <a:rPr lang="en-US" dirty="0"/>
              <a:t> / 2;</a:t>
            </a:r>
          </a:p>
          <a:p>
            <a:r>
              <a:rPr lang="en-US" dirty="0" smtClean="0"/>
              <a:t>while </a:t>
            </a:r>
            <a:r>
              <a:rPr lang="en-US" dirty="0"/>
              <a:t>(i &gt; 0)</a:t>
            </a:r>
          </a:p>
          <a:p>
            <a:r>
              <a:rPr lang="en-US" dirty="0" smtClean="0"/>
              <a:t>{</a:t>
            </a:r>
            <a:endParaRPr lang="en-US" dirty="0"/>
          </a:p>
          <a:p>
            <a:r>
              <a:rPr lang="en-US" dirty="0" smtClean="0"/>
              <a:t>               </a:t>
            </a:r>
            <a:r>
              <a:rPr lang="en-US" dirty="0"/>
              <a:t>if (</a:t>
            </a:r>
            <a:r>
              <a:rPr lang="en-US" dirty="0" err="1"/>
              <a:t>cacheIndex</a:t>
            </a:r>
            <a:r>
              <a:rPr lang="en-US" dirty="0"/>
              <a:t> &lt; i)</a:t>
            </a:r>
          </a:p>
          <a:p>
            <a:r>
              <a:rPr lang="en-US" dirty="0"/>
              <a:t>                        cache[</a:t>
            </a:r>
            <a:r>
              <a:rPr lang="en-US" dirty="0" err="1"/>
              <a:t>cacheIndex</a:t>
            </a:r>
            <a:r>
              <a:rPr lang="en-US" dirty="0"/>
              <a:t>] += cache[</a:t>
            </a:r>
            <a:r>
              <a:rPr lang="en-US" dirty="0" err="1"/>
              <a:t>cacheIndex</a:t>
            </a:r>
            <a:r>
              <a:rPr lang="en-US" dirty="0"/>
              <a:t> + i];</a:t>
            </a:r>
          </a:p>
          <a:p>
            <a:r>
              <a:rPr lang="en-US" dirty="0"/>
              <a:t>                __</a:t>
            </a:r>
            <a:r>
              <a:rPr lang="en-US" dirty="0" err="1"/>
              <a:t>syncthreads</a:t>
            </a:r>
            <a:r>
              <a:rPr lang="en-US" dirty="0"/>
              <a:t>();</a:t>
            </a:r>
          </a:p>
          <a:p>
            <a:r>
              <a:rPr lang="en-US" dirty="0"/>
              <a:t>                i /= 2;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if (</a:t>
            </a:r>
            <a:r>
              <a:rPr lang="en-US" dirty="0" err="1" smtClean="0"/>
              <a:t>cacheIndex</a:t>
            </a:r>
            <a:r>
              <a:rPr lang="en-US" dirty="0" smtClean="0"/>
              <a:t> == 0)				// We’re thread 0 in this block</a:t>
            </a:r>
          </a:p>
          <a:p>
            <a:r>
              <a:rPr lang="en-US" dirty="0"/>
              <a:t> </a:t>
            </a:r>
            <a:r>
              <a:rPr lang="en-US" dirty="0" smtClean="0"/>
              <a:t>     c[</a:t>
            </a:r>
            <a:r>
              <a:rPr lang="en-US" dirty="0" err="1" smtClean="0"/>
              <a:t>blockIdx.x</a:t>
            </a:r>
            <a:r>
              <a:rPr lang="en-US" dirty="0" smtClean="0"/>
              <a:t>] = cache[</a:t>
            </a:r>
            <a:r>
              <a:rPr lang="en-US" dirty="0" err="1" smtClean="0"/>
              <a:t>cacheIndex</a:t>
            </a:r>
            <a:r>
              <a:rPr lang="en-US" dirty="0" smtClean="0"/>
              <a:t>];		// Save the sum in array of 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4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524000"/>
            <a:ext cx="7259744" cy="4555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  </a:t>
            </a:r>
            <a:r>
              <a:rPr lang="en-US" sz="1600" dirty="0" smtClean="0"/>
              <a:t>      dot</a:t>
            </a:r>
            <a:r>
              <a:rPr lang="en-US" sz="1600" dirty="0"/>
              <a:t>&lt;&lt;&lt;NUM_BLOCKS,THREADS_PER_BLOCK&gt;&gt;&gt;(</a:t>
            </a:r>
            <a:r>
              <a:rPr lang="en-US" sz="1600" dirty="0" err="1"/>
              <a:t>dev_a,dev_b,dev_c</a:t>
            </a:r>
            <a:r>
              <a:rPr lang="en-US" sz="1600" dirty="0"/>
              <a:t>);</a:t>
            </a:r>
          </a:p>
          <a:p>
            <a:endParaRPr lang="en-US" sz="1600" dirty="0"/>
          </a:p>
          <a:p>
            <a:r>
              <a:rPr lang="en-US" sz="1600" dirty="0"/>
              <a:t>        // Copy data from device to host</a:t>
            </a:r>
          </a:p>
          <a:p>
            <a:r>
              <a:rPr lang="en-US" sz="1600" dirty="0"/>
              <a:t>        </a:t>
            </a:r>
            <a:r>
              <a:rPr lang="en-US" sz="1600" dirty="0" err="1"/>
              <a:t>cudaMemcpy</a:t>
            </a:r>
            <a:r>
              <a:rPr lang="en-US" sz="1600" dirty="0"/>
              <a:t>(c, </a:t>
            </a:r>
            <a:r>
              <a:rPr lang="en-US" sz="1600" dirty="0" err="1"/>
              <a:t>dev_c</a:t>
            </a:r>
            <a:r>
              <a:rPr lang="en-US" sz="1600" dirty="0"/>
              <a:t>, NUM_BLOCKS*</a:t>
            </a:r>
            <a:r>
              <a:rPr lang="en-US" sz="1600" dirty="0" err="1"/>
              <a:t>sizeof</a:t>
            </a:r>
            <a:r>
              <a:rPr lang="en-US" sz="1600" dirty="0"/>
              <a:t>(float), </a:t>
            </a:r>
            <a:r>
              <a:rPr lang="en-US" sz="1600" dirty="0" err="1"/>
              <a:t>cudaMemcpyDeviceToHost</a:t>
            </a:r>
            <a:r>
              <a:rPr lang="en-US" sz="1600" dirty="0"/>
              <a:t>);</a:t>
            </a:r>
          </a:p>
          <a:p>
            <a:endParaRPr lang="en-US" sz="1600" dirty="0"/>
          </a:p>
          <a:p>
            <a:r>
              <a:rPr lang="en-US" sz="1600" dirty="0"/>
              <a:t>        // Sum and output result</a:t>
            </a:r>
          </a:p>
          <a:p>
            <a:r>
              <a:rPr lang="en-US" sz="1600" dirty="0"/>
              <a:t>        float sum = 0;</a:t>
            </a:r>
          </a:p>
          <a:p>
            <a:r>
              <a:rPr lang="en-US" sz="1600" dirty="0"/>
              <a:t>        for (</a:t>
            </a:r>
            <a:r>
              <a:rPr lang="en-US" sz="1600" dirty="0" err="1"/>
              <a:t>int</a:t>
            </a:r>
            <a:r>
              <a:rPr lang="en-US" sz="1600" dirty="0"/>
              <a:t> i =0; i &lt; NUM_BLOCKS; i++)</a:t>
            </a:r>
          </a:p>
          <a:p>
            <a:r>
              <a:rPr lang="en-US" sz="1600" dirty="0"/>
              <a:t>        {</a:t>
            </a:r>
          </a:p>
          <a:p>
            <a:r>
              <a:rPr lang="en-US" sz="1600" dirty="0"/>
              <a:t>                sum += c[i];</a:t>
            </a:r>
          </a:p>
          <a:p>
            <a:r>
              <a:rPr lang="en-US" sz="1600" dirty="0"/>
              <a:t>        }</a:t>
            </a:r>
          </a:p>
          <a:p>
            <a:r>
              <a:rPr lang="en-US" sz="1600" dirty="0"/>
              <a:t>        </a:t>
            </a:r>
            <a:r>
              <a:rPr lang="en-US" sz="1600" dirty="0" err="1"/>
              <a:t>printf</a:t>
            </a:r>
            <a:r>
              <a:rPr lang="en-US" sz="1600" dirty="0"/>
              <a:t>("The dot product is %f\n", sum);</a:t>
            </a:r>
          </a:p>
          <a:p>
            <a:endParaRPr lang="en-US" sz="1600" dirty="0"/>
          </a:p>
          <a:p>
            <a:r>
              <a:rPr lang="en-US" sz="1600" dirty="0"/>
              <a:t>        </a:t>
            </a:r>
            <a:r>
              <a:rPr lang="en-US" sz="1600" dirty="0" err="1"/>
              <a:t>cudaFree</a:t>
            </a:r>
            <a:r>
              <a:rPr lang="en-US" sz="1600" dirty="0"/>
              <a:t>(</a:t>
            </a:r>
            <a:r>
              <a:rPr lang="en-US" sz="1600" dirty="0" err="1"/>
              <a:t>dev_a</a:t>
            </a:r>
            <a:r>
              <a:rPr lang="en-US" sz="1600" dirty="0"/>
              <a:t>);</a:t>
            </a:r>
          </a:p>
          <a:p>
            <a:r>
              <a:rPr lang="en-US" sz="1600" dirty="0"/>
              <a:t>        </a:t>
            </a:r>
            <a:r>
              <a:rPr lang="en-US" sz="1600" dirty="0" err="1"/>
              <a:t>cudaFree</a:t>
            </a:r>
            <a:r>
              <a:rPr lang="en-US" sz="1600" dirty="0"/>
              <a:t>(</a:t>
            </a:r>
            <a:r>
              <a:rPr lang="en-US" sz="1600" dirty="0" err="1"/>
              <a:t>dev_b</a:t>
            </a:r>
            <a:r>
              <a:rPr lang="en-US" sz="1600" dirty="0"/>
              <a:t>);</a:t>
            </a:r>
          </a:p>
          <a:p>
            <a:r>
              <a:rPr lang="en-US" sz="1600" dirty="0"/>
              <a:t>        </a:t>
            </a:r>
            <a:r>
              <a:rPr lang="en-US" sz="1600" dirty="0" err="1"/>
              <a:t>cudaFree</a:t>
            </a:r>
            <a:r>
              <a:rPr lang="en-US" sz="1600" dirty="0"/>
              <a:t>(</a:t>
            </a:r>
            <a:r>
              <a:rPr lang="en-US" sz="1600" dirty="0" err="1"/>
              <a:t>dev_c</a:t>
            </a:r>
            <a:r>
              <a:rPr lang="en-US" sz="1600" dirty="0"/>
              <a:t>);</a:t>
            </a:r>
          </a:p>
          <a:p>
            <a:r>
              <a:rPr lang="en-US" sz="1600" dirty="0"/>
              <a:t>        return 0;</a:t>
            </a:r>
          </a:p>
          <a:p>
            <a:r>
              <a:rPr lang="en-US" sz="16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1793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Divergence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198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When control flow differs among threads this is called thread divergence</a:t>
            </a:r>
          </a:p>
          <a:p>
            <a:r>
              <a:rPr lang="en-US" dirty="0" smtClean="0"/>
              <a:t>Under normal circumstances, divergent branches simply result in some threads remaining idle while others execute the instructions in the branch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19200" y="3886200"/>
            <a:ext cx="6248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i = </a:t>
            </a:r>
            <a:r>
              <a:rPr lang="en-US" dirty="0" err="1"/>
              <a:t>blockDim.x</a:t>
            </a:r>
            <a:r>
              <a:rPr lang="en-US" dirty="0"/>
              <a:t> / 2;</a:t>
            </a:r>
          </a:p>
          <a:p>
            <a:r>
              <a:rPr lang="en-US" dirty="0"/>
              <a:t>while (i &gt; 0)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           if (</a:t>
            </a:r>
            <a:r>
              <a:rPr lang="en-US" dirty="0" err="1"/>
              <a:t>cacheIndex</a:t>
            </a:r>
            <a:r>
              <a:rPr lang="en-US" dirty="0"/>
              <a:t> &lt; i)</a:t>
            </a:r>
          </a:p>
          <a:p>
            <a:r>
              <a:rPr lang="en-US" dirty="0"/>
              <a:t>                        cache[</a:t>
            </a:r>
            <a:r>
              <a:rPr lang="en-US" dirty="0" err="1"/>
              <a:t>cacheIndex</a:t>
            </a:r>
            <a:r>
              <a:rPr lang="en-US" dirty="0"/>
              <a:t>] += cache[</a:t>
            </a:r>
            <a:r>
              <a:rPr lang="en-US" dirty="0" err="1"/>
              <a:t>cacheIndex</a:t>
            </a:r>
            <a:r>
              <a:rPr lang="en-US" dirty="0"/>
              <a:t> + i];</a:t>
            </a:r>
          </a:p>
          <a:p>
            <a:r>
              <a:rPr lang="en-US" dirty="0"/>
              <a:t>                __</a:t>
            </a:r>
            <a:r>
              <a:rPr lang="en-US" dirty="0" err="1"/>
              <a:t>syncthreads</a:t>
            </a:r>
            <a:r>
              <a:rPr lang="en-US" dirty="0"/>
              <a:t>();</a:t>
            </a:r>
          </a:p>
          <a:p>
            <a:r>
              <a:rPr lang="en-US" dirty="0"/>
              <a:t>                i /= 2;</a:t>
            </a:r>
          </a:p>
          <a:p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2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Optimization Attempt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828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the reduction, only some of the threads (always less than half) are updating entries in the shared memory cache</a:t>
            </a:r>
          </a:p>
          <a:p>
            <a:r>
              <a:rPr lang="en-US" dirty="0" smtClean="0"/>
              <a:t>What if we only wait for the threads actually writing to shared memory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3745345"/>
            <a:ext cx="59436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i = </a:t>
            </a:r>
            <a:r>
              <a:rPr lang="en-US" dirty="0" err="1"/>
              <a:t>blockDim.x</a:t>
            </a:r>
            <a:r>
              <a:rPr lang="en-US" dirty="0"/>
              <a:t> / 2;</a:t>
            </a:r>
          </a:p>
          <a:p>
            <a:r>
              <a:rPr lang="en-US" dirty="0"/>
              <a:t>while (i &gt; 0)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	if </a:t>
            </a:r>
            <a:r>
              <a:rPr lang="en-US" dirty="0"/>
              <a:t>(</a:t>
            </a:r>
            <a:r>
              <a:rPr lang="en-US" dirty="0" err="1"/>
              <a:t>cacheIndex</a:t>
            </a:r>
            <a:r>
              <a:rPr lang="en-US" dirty="0"/>
              <a:t> &lt; i</a:t>
            </a:r>
            <a:r>
              <a:rPr lang="en-US" dirty="0" smtClean="0"/>
              <a:t>)</a:t>
            </a:r>
          </a:p>
          <a:p>
            <a:r>
              <a:rPr lang="en-US" dirty="0" smtClean="0"/>
              <a:t>	{</a:t>
            </a:r>
            <a:endParaRPr lang="en-US" dirty="0"/>
          </a:p>
          <a:p>
            <a:r>
              <a:rPr lang="en-US" dirty="0"/>
              <a:t>                        cache[</a:t>
            </a:r>
            <a:r>
              <a:rPr lang="en-US" dirty="0" err="1"/>
              <a:t>cacheIndex</a:t>
            </a:r>
            <a:r>
              <a:rPr lang="en-US" dirty="0"/>
              <a:t>] += cache[</a:t>
            </a:r>
            <a:r>
              <a:rPr lang="en-US" dirty="0" err="1"/>
              <a:t>cacheIndex</a:t>
            </a:r>
            <a:r>
              <a:rPr lang="en-US" dirty="0"/>
              <a:t> + i];</a:t>
            </a:r>
          </a:p>
          <a:p>
            <a:r>
              <a:rPr lang="en-US" dirty="0"/>
              <a:t>                </a:t>
            </a:r>
            <a:r>
              <a:rPr lang="en-US" dirty="0" smtClean="0"/>
              <a:t>        __</a:t>
            </a:r>
            <a:r>
              <a:rPr lang="en-US" dirty="0" err="1"/>
              <a:t>syncthreads</a:t>
            </a:r>
            <a:r>
              <a:rPr lang="en-US" dirty="0" smtClean="0"/>
              <a:t>();</a:t>
            </a:r>
          </a:p>
          <a:p>
            <a:r>
              <a:rPr lang="en-US" dirty="0"/>
              <a:t>	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                i /= 2;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200" y="4495800"/>
            <a:ext cx="1647887" cy="1477328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Won’t work;</a:t>
            </a:r>
          </a:p>
          <a:p>
            <a:r>
              <a:rPr lang="en-US" dirty="0" smtClean="0"/>
              <a:t>waits until</a:t>
            </a:r>
          </a:p>
          <a:p>
            <a:r>
              <a:rPr lang="en-US" dirty="0" smtClean="0"/>
              <a:t>ALL threads</a:t>
            </a:r>
          </a:p>
          <a:p>
            <a:r>
              <a:rPr lang="en-US" dirty="0" smtClean="0"/>
              <a:t>In the block </a:t>
            </a:r>
          </a:p>
          <a:p>
            <a:r>
              <a:rPr lang="en-US" dirty="0" smtClean="0"/>
              <a:t>reach this 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08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some arithmetic details to map a block’s thread to elements it should compute</a:t>
            </a:r>
          </a:p>
          <a:p>
            <a:r>
              <a:rPr lang="en-US" dirty="0" smtClean="0"/>
              <a:t>Shared memory is fast but only accessible by threads in the same block</a:t>
            </a:r>
          </a:p>
          <a:p>
            <a:r>
              <a:rPr lang="en-US" dirty="0" smtClean="0"/>
              <a:t>__</a:t>
            </a:r>
            <a:r>
              <a:rPr lang="en-US" dirty="0" err="1" smtClean="0"/>
              <a:t>syncthreads</a:t>
            </a:r>
            <a:r>
              <a:rPr lang="en-US" dirty="0" smtClean="0"/>
              <a:t>() is necessary when multiple threads access the same shared memory and must be used with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86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cuPrintf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/>
          <a:lstStyle/>
          <a:p>
            <a:r>
              <a:rPr lang="en-US" dirty="0" smtClean="0"/>
              <a:t>Library function for CUDA Developers</a:t>
            </a:r>
          </a:p>
          <a:p>
            <a:r>
              <a:rPr lang="en-US" dirty="0" smtClean="0"/>
              <a:t>Copy the files from /opt/</a:t>
            </a:r>
            <a:r>
              <a:rPr lang="en-US" dirty="0" err="1" smtClean="0"/>
              <a:t>cuPrintf</a:t>
            </a:r>
            <a:r>
              <a:rPr lang="en-US" dirty="0" smtClean="0"/>
              <a:t> into your source code folder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651056"/>
            <a:ext cx="338342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#include “cuPrintf.cu”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__global__ void </a:t>
            </a:r>
            <a:r>
              <a:rPr lang="en-US" dirty="0" err="1"/>
              <a:t>testKernel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val</a:t>
            </a:r>
            <a:r>
              <a:rPr lang="en-US" dirty="0"/>
              <a:t>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     </a:t>
            </a:r>
            <a:r>
              <a:rPr lang="en-US" dirty="0" err="1"/>
              <a:t>cuPrintf</a:t>
            </a:r>
            <a:r>
              <a:rPr lang="en-US" dirty="0"/>
              <a:t>(“Value is: %d\n”, </a:t>
            </a:r>
            <a:r>
              <a:rPr lang="en-US" dirty="0" err="1"/>
              <a:t>val</a:t>
            </a:r>
            <a:r>
              <a:rPr lang="en-US" dirty="0"/>
              <a:t>);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67200" y="3374057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 main()</a:t>
            </a:r>
          </a:p>
          <a:p>
            <a:r>
              <a:rPr lang="en-US" dirty="0"/>
              <a:t>{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cudaPrintfInit</a:t>
            </a:r>
            <a:r>
              <a:rPr lang="en-US" dirty="0"/>
              <a:t>();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testKernel</a:t>
            </a:r>
            <a:r>
              <a:rPr lang="en-US" dirty="0"/>
              <a:t>&lt;&lt;&lt; 2, 3 &gt;&gt;&gt;(10);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cudaPrintfDisplay</a:t>
            </a:r>
            <a:r>
              <a:rPr lang="en-US" dirty="0" smtClean="0"/>
              <a:t>(</a:t>
            </a:r>
            <a:r>
              <a:rPr lang="en-US" dirty="0" err="1" smtClean="0"/>
              <a:t>stdout</a:t>
            </a:r>
            <a:r>
              <a:rPr lang="en-US" dirty="0"/>
              <a:t>, true);</a:t>
            </a:r>
          </a:p>
          <a:p>
            <a:r>
              <a:rPr lang="en-US" dirty="0"/>
              <a:t> </a:t>
            </a:r>
          </a:p>
          <a:p>
            <a:r>
              <a:rPr lang="en-US" dirty="0" smtClean="0"/>
              <a:t>  </a:t>
            </a:r>
            <a:r>
              <a:rPr lang="en-US" dirty="0" err="1" smtClean="0"/>
              <a:t>cudaPrintfEnd</a:t>
            </a:r>
            <a:r>
              <a:rPr lang="en-US" dirty="0"/>
              <a:t>();</a:t>
            </a:r>
          </a:p>
          <a:p>
            <a:r>
              <a:rPr lang="en-US" dirty="0" smtClean="0"/>
              <a:t>  return </a:t>
            </a:r>
            <a:r>
              <a:rPr lang="en-US" dirty="0"/>
              <a:t>0;</a:t>
            </a:r>
          </a:p>
          <a:p>
            <a:r>
              <a:rPr lang="en-US" dirty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46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Handling Arbitrarily Long Vectors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The limit is 512 threads per block, so there is a failure if the vector is of size N and N/512 &gt; 65535</a:t>
            </a:r>
          </a:p>
          <a:p>
            <a:pPr lvl="1"/>
            <a:r>
              <a:rPr lang="en-US" sz="2400" dirty="0"/>
              <a:t>N &gt; 65535*512 = 33,553,920 elements</a:t>
            </a:r>
          </a:p>
          <a:p>
            <a:pPr lvl="1"/>
            <a:r>
              <a:rPr lang="en-US" sz="2400" dirty="0"/>
              <a:t>Pretty big but we could have the capacity for up to 4GB</a:t>
            </a:r>
          </a:p>
          <a:p>
            <a:r>
              <a:rPr lang="en-US" dirty="0"/>
              <a:t>Solution</a:t>
            </a:r>
          </a:p>
          <a:p>
            <a:pPr lvl="1"/>
            <a:r>
              <a:rPr lang="en-US" dirty="0"/>
              <a:t>Have to assign range of data values to each thread instead of each thread only operating on one </a:t>
            </a:r>
            <a:r>
              <a:rPr lang="en-US" dirty="0" smtClean="0"/>
              <a:t>value</a:t>
            </a:r>
          </a:p>
          <a:p>
            <a:pPr lvl="1"/>
            <a:endParaRPr lang="en-US" dirty="0"/>
          </a:p>
          <a:p>
            <a:r>
              <a:rPr lang="en-US" dirty="0" smtClean="0"/>
              <a:t>Next slide: An easy-to-code solution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59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5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Have a fixed number of blocks and threads per block</a:t>
            </a:r>
          </a:p>
          <a:p>
            <a:pPr lvl="1"/>
            <a:r>
              <a:rPr lang="en-US" dirty="0" smtClean="0"/>
              <a:t>Ideally some number to maximize the number of threads the GPU can handle per warp, e.g. 128 or 256 threads per block</a:t>
            </a:r>
          </a:p>
          <a:p>
            <a:r>
              <a:rPr lang="en-US" dirty="0" smtClean="0"/>
              <a:t>Each thread processes an element with a stride equal to the total number of threads. </a:t>
            </a:r>
          </a:p>
          <a:p>
            <a:r>
              <a:rPr lang="en-US" dirty="0" smtClean="0"/>
              <a:t>Example with 2 blocks, 3 threads per block, 10 element vector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760423"/>
              </p:ext>
            </p:extLst>
          </p:nvPr>
        </p:nvGraphicFramePr>
        <p:xfrm>
          <a:off x="1752600" y="3429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875704"/>
              </p:ext>
            </p:extLst>
          </p:nvPr>
        </p:nvGraphicFramePr>
        <p:xfrm>
          <a:off x="1752600" y="3810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B1T0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B1T1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B1T2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B1T0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3429000"/>
            <a:ext cx="794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Vector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7436" y="3791528"/>
            <a:ext cx="843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99836" y="4572000"/>
            <a:ext cx="69249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Thread starts work at:  	(</a:t>
            </a:r>
            <a:r>
              <a:rPr lang="en-US" dirty="0" err="1" smtClean="0"/>
              <a:t>blockIdx.x</a:t>
            </a:r>
            <a:r>
              <a:rPr lang="en-US" dirty="0" smtClean="0"/>
              <a:t> * (</a:t>
            </a:r>
            <a:r>
              <a:rPr lang="en-US" dirty="0" err="1" smtClean="0"/>
              <a:t>NumBlocks</a:t>
            </a:r>
            <a:r>
              <a:rPr lang="en-US" dirty="0" smtClean="0"/>
              <a:t>)) + </a:t>
            </a:r>
            <a:r>
              <a:rPr lang="en-US" dirty="0" err="1" smtClean="0"/>
              <a:t>threadIdx.x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(</a:t>
            </a:r>
            <a:r>
              <a:rPr lang="en-US" dirty="0" err="1" smtClean="0"/>
              <a:t>blockIdx.x</a:t>
            </a:r>
            <a:r>
              <a:rPr lang="en-US" dirty="0" smtClean="0"/>
              <a:t> * </a:t>
            </a:r>
            <a:r>
              <a:rPr lang="en-US" dirty="0" err="1" smtClean="0"/>
              <a:t>blockDim.x</a:t>
            </a:r>
            <a:r>
              <a:rPr lang="en-US" dirty="0" smtClean="0"/>
              <a:t>)  + </a:t>
            </a:r>
            <a:r>
              <a:rPr lang="en-US" dirty="0" err="1" smtClean="0"/>
              <a:t>threadIdx.x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e.g.	B1T0  starts working at (1*2)+0  = index 3</a:t>
            </a:r>
          </a:p>
          <a:p>
            <a:r>
              <a:rPr lang="en-US" dirty="0" smtClean="0"/>
              <a:t>	next item to work on is at index 3 + </a:t>
            </a:r>
            <a:r>
              <a:rPr lang="en-US" dirty="0" err="1" smtClean="0"/>
              <a:t>TotalThreads</a:t>
            </a:r>
            <a:r>
              <a:rPr lang="en-US" dirty="0" smtClean="0"/>
              <a:t> = 3 + 6 = 9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6324600"/>
            <a:ext cx="234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blockDim.x</a:t>
            </a:r>
            <a:r>
              <a:rPr lang="en-US" dirty="0" smtClean="0"/>
              <a:t> * </a:t>
            </a:r>
            <a:r>
              <a:rPr lang="en-US" dirty="0" err="1" smtClean="0"/>
              <a:t>gridDim.x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V="1">
            <a:off x="5895554" y="6049328"/>
            <a:ext cx="0" cy="27527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046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Vector Add Kernel For Arbitrarily Long Vectors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752600"/>
            <a:ext cx="8494633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#define N (100 * 1024)     // Length of vector</a:t>
            </a:r>
          </a:p>
          <a:p>
            <a:endParaRPr lang="en-US" dirty="0"/>
          </a:p>
          <a:p>
            <a:r>
              <a:rPr lang="en-US" dirty="0" smtClean="0"/>
              <a:t>__global__ void add(</a:t>
            </a:r>
            <a:r>
              <a:rPr lang="en-US" dirty="0" err="1" smtClean="0"/>
              <a:t>int</a:t>
            </a:r>
            <a:r>
              <a:rPr lang="en-US" dirty="0" smtClean="0"/>
              <a:t> *a, </a:t>
            </a:r>
            <a:r>
              <a:rPr lang="en-US" dirty="0" err="1" smtClean="0"/>
              <a:t>int</a:t>
            </a:r>
            <a:r>
              <a:rPr lang="en-US" dirty="0" smtClean="0"/>
              <a:t> *b, </a:t>
            </a:r>
            <a:r>
              <a:rPr lang="en-US" dirty="0" err="1" smtClean="0"/>
              <a:t>int</a:t>
            </a:r>
            <a:r>
              <a:rPr lang="en-US" dirty="0" smtClean="0"/>
              <a:t> *c)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tid</a:t>
            </a:r>
            <a:r>
              <a:rPr lang="en-US" dirty="0" smtClean="0"/>
              <a:t> = </a:t>
            </a:r>
            <a:r>
              <a:rPr lang="en-US" dirty="0" err="1" smtClean="0"/>
              <a:t>threadIdx.x</a:t>
            </a:r>
            <a:r>
              <a:rPr lang="en-US" dirty="0" smtClean="0"/>
              <a:t> + (</a:t>
            </a:r>
            <a:r>
              <a:rPr lang="en-US" dirty="0" err="1" smtClean="0"/>
              <a:t>blockIdx.x</a:t>
            </a:r>
            <a:r>
              <a:rPr lang="en-US" dirty="0" smtClean="0"/>
              <a:t> * </a:t>
            </a:r>
            <a:r>
              <a:rPr lang="en-US" dirty="0" err="1" smtClean="0"/>
              <a:t>blockDim.x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while (</a:t>
            </a:r>
            <a:r>
              <a:rPr lang="en-US" dirty="0" err="1" smtClean="0"/>
              <a:t>tid</a:t>
            </a:r>
            <a:r>
              <a:rPr lang="en-US" dirty="0" smtClean="0"/>
              <a:t> &lt; N)</a:t>
            </a:r>
          </a:p>
          <a:p>
            <a:r>
              <a:rPr lang="en-US" dirty="0" smtClean="0"/>
              <a:t>   {</a:t>
            </a:r>
          </a:p>
          <a:p>
            <a:r>
              <a:rPr lang="en-US" dirty="0"/>
              <a:t>	</a:t>
            </a:r>
            <a:r>
              <a:rPr lang="en-US" dirty="0" smtClean="0"/>
              <a:t>c[</a:t>
            </a:r>
            <a:r>
              <a:rPr lang="en-US" dirty="0" err="1" smtClean="0"/>
              <a:t>tid</a:t>
            </a:r>
            <a:r>
              <a:rPr lang="en-US" dirty="0" smtClean="0"/>
              <a:t>] = a[</a:t>
            </a:r>
            <a:r>
              <a:rPr lang="en-US" dirty="0" err="1" smtClean="0"/>
              <a:t>tid</a:t>
            </a:r>
            <a:r>
              <a:rPr lang="en-US" dirty="0" smtClean="0"/>
              <a:t>] + b[</a:t>
            </a:r>
            <a:r>
              <a:rPr lang="en-US" dirty="0" err="1" smtClean="0"/>
              <a:t>tid</a:t>
            </a:r>
            <a:r>
              <a:rPr lang="en-US" dirty="0" smtClean="0"/>
              <a:t>];</a:t>
            </a:r>
          </a:p>
          <a:p>
            <a:r>
              <a:rPr lang="en-US" dirty="0"/>
              <a:t>	</a:t>
            </a:r>
            <a:r>
              <a:rPr lang="en-US" dirty="0" err="1" smtClean="0"/>
              <a:t>tid</a:t>
            </a:r>
            <a:r>
              <a:rPr lang="en-US" dirty="0" smtClean="0"/>
              <a:t> += </a:t>
            </a:r>
            <a:r>
              <a:rPr lang="en-US" dirty="0" err="1" smtClean="0"/>
              <a:t>blockDim.x</a:t>
            </a:r>
            <a:r>
              <a:rPr lang="en-US" dirty="0" smtClean="0"/>
              <a:t> * </a:t>
            </a:r>
            <a:r>
              <a:rPr lang="en-US" dirty="0" err="1" smtClean="0"/>
              <a:t>gridDim.x</a:t>
            </a:r>
            <a:r>
              <a:rPr lang="en-US" dirty="0" smtClean="0"/>
              <a:t>;</a:t>
            </a:r>
          </a:p>
          <a:p>
            <a:r>
              <a:rPr lang="en-US" dirty="0"/>
              <a:t> </a:t>
            </a:r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  <a:p>
            <a:r>
              <a:rPr lang="en-US" dirty="0" smtClean="0"/>
              <a:t>main:   Pick some number of blocks less than N, threads to fill up a warp:</a:t>
            </a:r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add&lt;&lt;&lt;128, 128&gt;&gt;&gt;(</a:t>
            </a:r>
            <a:r>
              <a:rPr lang="en-US" dirty="0" err="1" smtClean="0"/>
              <a:t>dev_a</a:t>
            </a:r>
            <a:r>
              <a:rPr lang="en-US" dirty="0" smtClean="0"/>
              <a:t>, </a:t>
            </a:r>
            <a:r>
              <a:rPr lang="en-US" dirty="0" err="1" smtClean="0"/>
              <a:t>dev_b</a:t>
            </a:r>
            <a:r>
              <a:rPr lang="en-US" dirty="0" smtClean="0"/>
              <a:t>, </a:t>
            </a:r>
            <a:r>
              <a:rPr lang="en-US" dirty="0" err="1" smtClean="0"/>
              <a:t>dev_c</a:t>
            </a:r>
            <a:r>
              <a:rPr lang="en-US" dirty="0" smtClean="0"/>
              <a:t>);   	// 16384 total threads</a:t>
            </a: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3399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066800"/>
          </a:xfrm>
        </p:spPr>
        <p:txBody>
          <a:bodyPr/>
          <a:lstStyle/>
          <a:p>
            <a:r>
              <a:rPr lang="en-US" sz="3600" dirty="0"/>
              <a:t>G80 Implementation of  CUDA Memories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1" y="1435894"/>
            <a:ext cx="4419600" cy="5181600"/>
          </a:xfrm>
        </p:spPr>
        <p:txBody>
          <a:bodyPr>
            <a:normAutofit fontScale="85000" lnSpcReduction="20000"/>
          </a:bodyPr>
          <a:lstStyle/>
          <a:p>
            <a:pPr marL="457200" indent="-457200"/>
            <a:r>
              <a:rPr lang="en-US" dirty="0"/>
              <a:t>Each thread can:</a:t>
            </a:r>
          </a:p>
          <a:p>
            <a:pPr marL="974725" lvl="1" indent="-403225"/>
            <a:r>
              <a:rPr lang="en-US" sz="2100" dirty="0"/>
              <a:t>Read/write per-thread </a:t>
            </a:r>
            <a:r>
              <a:rPr lang="en-US" sz="2100" b="1" dirty="0">
                <a:solidFill>
                  <a:schemeClr val="accent2"/>
                </a:solidFill>
              </a:rPr>
              <a:t>registers</a:t>
            </a:r>
          </a:p>
          <a:p>
            <a:pPr marL="974725" lvl="1" indent="-403225"/>
            <a:r>
              <a:rPr lang="en-US" sz="2100" dirty="0"/>
              <a:t>Read/write per-thread </a:t>
            </a:r>
            <a:r>
              <a:rPr lang="en-US" sz="2100" b="1" dirty="0">
                <a:solidFill>
                  <a:schemeClr val="accent2"/>
                </a:solidFill>
              </a:rPr>
              <a:t>local memory</a:t>
            </a:r>
          </a:p>
          <a:p>
            <a:pPr marL="974725" lvl="1" indent="-403225"/>
            <a:r>
              <a:rPr lang="en-US" sz="2100" dirty="0"/>
              <a:t>Read/write per-block </a:t>
            </a:r>
            <a:r>
              <a:rPr lang="en-US" sz="2100" b="1" dirty="0">
                <a:solidFill>
                  <a:schemeClr val="accent2"/>
                </a:solidFill>
              </a:rPr>
              <a:t>shared memory</a:t>
            </a:r>
          </a:p>
          <a:p>
            <a:pPr marL="974725" lvl="1" indent="-403225"/>
            <a:r>
              <a:rPr lang="en-US" sz="2100" dirty="0"/>
              <a:t>Read/write per-grid </a:t>
            </a:r>
            <a:r>
              <a:rPr lang="en-US" sz="2100" b="1" dirty="0">
                <a:solidFill>
                  <a:schemeClr val="accent2"/>
                </a:solidFill>
              </a:rPr>
              <a:t>global memory</a:t>
            </a:r>
          </a:p>
          <a:p>
            <a:pPr marL="974725" lvl="1" indent="-403225"/>
            <a:r>
              <a:rPr lang="en-US" sz="2100" dirty="0"/>
              <a:t>Read/only per-grid</a:t>
            </a:r>
            <a:r>
              <a:rPr lang="en-US" sz="2100" dirty="0">
                <a:solidFill>
                  <a:schemeClr val="accent2"/>
                </a:solidFill>
              </a:rPr>
              <a:t> </a:t>
            </a:r>
            <a:r>
              <a:rPr lang="en-US" sz="2100" b="1" dirty="0">
                <a:solidFill>
                  <a:schemeClr val="accent2"/>
                </a:solidFill>
              </a:rPr>
              <a:t>constant </a:t>
            </a:r>
            <a:r>
              <a:rPr lang="en-US" sz="2100" b="1" dirty="0" smtClean="0">
                <a:solidFill>
                  <a:schemeClr val="accent2"/>
                </a:solidFill>
              </a:rPr>
              <a:t>memory</a:t>
            </a:r>
          </a:p>
          <a:p>
            <a:pPr marL="574675" indent="-403225"/>
            <a:r>
              <a:rPr lang="en-US" sz="2500" dirty="0" smtClean="0"/>
              <a:t>Shared memory</a:t>
            </a:r>
          </a:p>
          <a:p>
            <a:pPr marL="974725" lvl="1" indent="-403225"/>
            <a:r>
              <a:rPr lang="en-US" sz="2100" dirty="0" smtClean="0"/>
              <a:t>Only shared among threads in the block</a:t>
            </a:r>
          </a:p>
          <a:p>
            <a:pPr marL="974725" lvl="1" indent="-403225"/>
            <a:r>
              <a:rPr lang="en-US" sz="2100" dirty="0" smtClean="0"/>
              <a:t>Is on chip, not DRAM, so fast to access</a:t>
            </a:r>
          </a:p>
          <a:p>
            <a:pPr marL="974725" lvl="1" indent="-403225"/>
            <a:r>
              <a:rPr lang="en-US" sz="2100" dirty="0" smtClean="0"/>
              <a:t>Useful for software-managed cache or scratchpad</a:t>
            </a:r>
          </a:p>
          <a:p>
            <a:pPr marL="974725" lvl="1" indent="-403225"/>
            <a:r>
              <a:rPr lang="en-US" sz="2100" dirty="0" smtClean="0"/>
              <a:t>Must be synchronized if the same value shared among threads</a:t>
            </a:r>
            <a:endParaRPr lang="en-US" sz="2100" dirty="0"/>
          </a:p>
        </p:txBody>
      </p:sp>
      <p:grpSp>
        <p:nvGrpSpPr>
          <p:cNvPr id="216150" name="Group 86"/>
          <p:cNvGrpSpPr>
            <a:grpSpLocks/>
          </p:cNvGrpSpPr>
          <p:nvPr/>
        </p:nvGrpSpPr>
        <p:grpSpPr bwMode="auto">
          <a:xfrm>
            <a:off x="4572000" y="1751013"/>
            <a:ext cx="4537075" cy="3963987"/>
            <a:chOff x="2880" y="1103"/>
            <a:chExt cx="2858" cy="2497"/>
          </a:xfrm>
        </p:grpSpPr>
        <p:sp>
          <p:nvSpPr>
            <p:cNvPr id="216119" name="Text Box 6"/>
            <p:cNvSpPr txBox="1">
              <a:spLocks noChangeArrowheads="1"/>
            </p:cNvSpPr>
            <p:nvPr/>
          </p:nvSpPr>
          <p:spPr bwMode="auto">
            <a:xfrm>
              <a:off x="3403" y="1103"/>
              <a:ext cx="2335" cy="2497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Grid</a:t>
              </a:r>
            </a:p>
          </p:txBody>
        </p:sp>
        <p:sp>
          <p:nvSpPr>
            <p:cNvPr id="216120" name="Text Box 9"/>
            <p:cNvSpPr txBox="1">
              <a:spLocks noChangeArrowheads="1"/>
            </p:cNvSpPr>
            <p:nvPr/>
          </p:nvSpPr>
          <p:spPr bwMode="auto">
            <a:xfrm>
              <a:off x="3441" y="2847"/>
              <a:ext cx="2271" cy="26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Global Memory</a:t>
              </a:r>
              <a:endParaRPr lang="en-US" sz="12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21" name="Text Box 12"/>
            <p:cNvSpPr txBox="1">
              <a:spLocks noChangeArrowheads="1"/>
            </p:cNvSpPr>
            <p:nvPr/>
          </p:nvSpPr>
          <p:spPr bwMode="auto">
            <a:xfrm>
              <a:off x="3434" y="1414"/>
              <a:ext cx="1116" cy="136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Block (0, 0)</a:t>
              </a:r>
            </a:p>
          </p:txBody>
        </p:sp>
        <p:sp>
          <p:nvSpPr>
            <p:cNvPr id="216122" name="Text Box 13"/>
            <p:cNvSpPr txBox="1">
              <a:spLocks noChangeArrowheads="1"/>
            </p:cNvSpPr>
            <p:nvPr/>
          </p:nvSpPr>
          <p:spPr bwMode="auto">
            <a:xfrm>
              <a:off x="3465" y="1735"/>
              <a:ext cx="1060" cy="22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Shared Memory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23" name="Text Box 16"/>
            <p:cNvSpPr txBox="1">
              <a:spLocks noChangeArrowheads="1"/>
            </p:cNvSpPr>
            <p:nvPr/>
          </p:nvSpPr>
          <p:spPr bwMode="auto">
            <a:xfrm>
              <a:off x="3459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Thread (0, 0)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24" name="Text Box 17"/>
            <p:cNvSpPr txBox="1">
              <a:spLocks noChangeArrowheads="1"/>
            </p:cNvSpPr>
            <p:nvPr/>
          </p:nvSpPr>
          <p:spPr bwMode="auto">
            <a:xfrm>
              <a:off x="3459" y="2052"/>
              <a:ext cx="392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25" name="Line 18"/>
            <p:cNvSpPr>
              <a:spLocks noChangeShapeType="1"/>
            </p:cNvSpPr>
            <p:nvPr/>
          </p:nvSpPr>
          <p:spPr bwMode="auto">
            <a:xfrm flipV="1">
              <a:off x="3912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26" name="Line 19"/>
            <p:cNvSpPr>
              <a:spLocks noChangeShapeType="1"/>
            </p:cNvSpPr>
            <p:nvPr/>
          </p:nvSpPr>
          <p:spPr bwMode="auto">
            <a:xfrm flipV="1">
              <a:off x="3655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27" name="Line 21"/>
            <p:cNvSpPr>
              <a:spLocks noChangeShapeType="1"/>
            </p:cNvSpPr>
            <p:nvPr/>
          </p:nvSpPr>
          <p:spPr bwMode="auto">
            <a:xfrm>
              <a:off x="3836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28" name="Text Box 26"/>
            <p:cNvSpPr txBox="1">
              <a:spLocks noChangeArrowheads="1"/>
            </p:cNvSpPr>
            <p:nvPr/>
          </p:nvSpPr>
          <p:spPr bwMode="auto">
            <a:xfrm>
              <a:off x="4008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Thread (1, 0)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29" name="Text Box 27"/>
            <p:cNvSpPr txBox="1">
              <a:spLocks noChangeArrowheads="1"/>
            </p:cNvSpPr>
            <p:nvPr/>
          </p:nvSpPr>
          <p:spPr bwMode="auto">
            <a:xfrm>
              <a:off x="4008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30" name="Line 28"/>
            <p:cNvSpPr>
              <a:spLocks noChangeShapeType="1"/>
            </p:cNvSpPr>
            <p:nvPr/>
          </p:nvSpPr>
          <p:spPr bwMode="auto">
            <a:xfrm flipV="1">
              <a:off x="4460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31" name="Line 29"/>
            <p:cNvSpPr>
              <a:spLocks noChangeShapeType="1"/>
            </p:cNvSpPr>
            <p:nvPr/>
          </p:nvSpPr>
          <p:spPr bwMode="auto">
            <a:xfrm flipV="1">
              <a:off x="4204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32" name="Line 31"/>
            <p:cNvSpPr>
              <a:spLocks noChangeShapeType="1"/>
            </p:cNvSpPr>
            <p:nvPr/>
          </p:nvSpPr>
          <p:spPr bwMode="auto">
            <a:xfrm>
              <a:off x="4385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33" name="Text Box 35"/>
            <p:cNvSpPr txBox="1">
              <a:spLocks noChangeArrowheads="1"/>
            </p:cNvSpPr>
            <p:nvPr/>
          </p:nvSpPr>
          <p:spPr bwMode="auto">
            <a:xfrm>
              <a:off x="4591" y="1414"/>
              <a:ext cx="1116" cy="1361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Block (1, 0)</a:t>
              </a:r>
              <a:endParaRPr lang="en-US" sz="18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34" name="Text Box 36"/>
            <p:cNvSpPr txBox="1">
              <a:spLocks noChangeArrowheads="1"/>
            </p:cNvSpPr>
            <p:nvPr/>
          </p:nvSpPr>
          <p:spPr bwMode="auto">
            <a:xfrm>
              <a:off x="4621" y="1735"/>
              <a:ext cx="1061" cy="220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9144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Shared Memory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35" name="Text Box 39"/>
            <p:cNvSpPr txBox="1">
              <a:spLocks noChangeArrowheads="1"/>
            </p:cNvSpPr>
            <p:nvPr/>
          </p:nvSpPr>
          <p:spPr bwMode="auto">
            <a:xfrm>
              <a:off x="4616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Thread (0, 0)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36" name="Text Box 40"/>
            <p:cNvSpPr txBox="1">
              <a:spLocks noChangeArrowheads="1"/>
            </p:cNvSpPr>
            <p:nvPr/>
          </p:nvSpPr>
          <p:spPr bwMode="auto">
            <a:xfrm>
              <a:off x="4616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37" name="Line 41"/>
            <p:cNvSpPr>
              <a:spLocks noChangeShapeType="1"/>
            </p:cNvSpPr>
            <p:nvPr/>
          </p:nvSpPr>
          <p:spPr bwMode="auto">
            <a:xfrm flipV="1">
              <a:off x="5068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38" name="Line 42"/>
            <p:cNvSpPr>
              <a:spLocks noChangeShapeType="1"/>
            </p:cNvSpPr>
            <p:nvPr/>
          </p:nvSpPr>
          <p:spPr bwMode="auto">
            <a:xfrm flipV="1">
              <a:off x="4812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39" name="Line 44"/>
            <p:cNvSpPr>
              <a:spLocks noChangeShapeType="1"/>
            </p:cNvSpPr>
            <p:nvPr/>
          </p:nvSpPr>
          <p:spPr bwMode="auto">
            <a:xfrm>
              <a:off x="4993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40" name="Text Box 49"/>
            <p:cNvSpPr txBox="1">
              <a:spLocks noChangeArrowheads="1"/>
            </p:cNvSpPr>
            <p:nvPr/>
          </p:nvSpPr>
          <p:spPr bwMode="auto">
            <a:xfrm>
              <a:off x="5165" y="2383"/>
              <a:ext cx="517" cy="307"/>
            </a:xfrm>
            <a:prstGeom prst="rect">
              <a:avLst/>
            </a:prstGeom>
            <a:solidFill>
              <a:srgbClr val="99FF66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146304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Thread (1, 0)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41" name="Text Box 50"/>
            <p:cNvSpPr txBox="1">
              <a:spLocks noChangeArrowheads="1"/>
            </p:cNvSpPr>
            <p:nvPr/>
          </p:nvSpPr>
          <p:spPr bwMode="auto">
            <a:xfrm>
              <a:off x="5165" y="2052"/>
              <a:ext cx="391" cy="18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sz="1000" b="1">
                  <a:solidFill>
                    <a:srgbClr val="003300"/>
                  </a:solidFill>
                  <a:latin typeface="Arial" charset="0"/>
                </a:rPr>
                <a:t>Registers</a:t>
              </a:r>
              <a:endParaRPr lang="en-US" sz="10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42" name="Line 51"/>
            <p:cNvSpPr>
              <a:spLocks noChangeShapeType="1"/>
            </p:cNvSpPr>
            <p:nvPr/>
          </p:nvSpPr>
          <p:spPr bwMode="auto">
            <a:xfrm flipV="1">
              <a:off x="5617" y="1956"/>
              <a:ext cx="2" cy="42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43" name="Line 52"/>
            <p:cNvSpPr>
              <a:spLocks noChangeShapeType="1"/>
            </p:cNvSpPr>
            <p:nvPr/>
          </p:nvSpPr>
          <p:spPr bwMode="auto">
            <a:xfrm flipV="1">
              <a:off x="5360" y="2237"/>
              <a:ext cx="0" cy="1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44" name="Line 54"/>
            <p:cNvSpPr>
              <a:spLocks noChangeShapeType="1"/>
            </p:cNvSpPr>
            <p:nvPr/>
          </p:nvSpPr>
          <p:spPr bwMode="auto">
            <a:xfrm>
              <a:off x="5542" y="2693"/>
              <a:ext cx="0" cy="15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45" name="Text Box 58"/>
            <p:cNvSpPr txBox="1">
              <a:spLocks noChangeArrowheads="1"/>
            </p:cNvSpPr>
            <p:nvPr/>
          </p:nvSpPr>
          <p:spPr bwMode="auto">
            <a:xfrm>
              <a:off x="2880" y="2844"/>
              <a:ext cx="355" cy="516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Host</a:t>
              </a:r>
            </a:p>
          </p:txBody>
        </p:sp>
        <p:sp>
          <p:nvSpPr>
            <p:cNvPr id="216146" name="Line 60"/>
            <p:cNvSpPr>
              <a:spLocks noChangeShapeType="1"/>
            </p:cNvSpPr>
            <p:nvPr/>
          </p:nvSpPr>
          <p:spPr bwMode="auto">
            <a:xfrm flipV="1">
              <a:off x="3235" y="2978"/>
              <a:ext cx="19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6148" name="Text Box 9"/>
            <p:cNvSpPr txBox="1">
              <a:spLocks noChangeArrowheads="1"/>
            </p:cNvSpPr>
            <p:nvPr/>
          </p:nvSpPr>
          <p:spPr bwMode="auto">
            <a:xfrm>
              <a:off x="3441" y="3168"/>
              <a:ext cx="2271" cy="26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969696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200" b="1">
                  <a:solidFill>
                    <a:srgbClr val="003300"/>
                  </a:solidFill>
                  <a:latin typeface="Arial" charset="0"/>
                </a:rPr>
                <a:t>Constant Memory</a:t>
              </a:r>
              <a:endParaRPr lang="en-US" sz="1200">
                <a:solidFill>
                  <a:srgbClr val="003300"/>
                </a:solidFill>
                <a:latin typeface="Arial" charset="0"/>
              </a:endParaRPr>
            </a:p>
          </p:txBody>
        </p:sp>
        <p:sp>
          <p:nvSpPr>
            <p:cNvPr id="216149" name="Line 60"/>
            <p:cNvSpPr>
              <a:spLocks noChangeShapeType="1"/>
            </p:cNvSpPr>
            <p:nvPr/>
          </p:nvSpPr>
          <p:spPr bwMode="auto">
            <a:xfrm flipV="1">
              <a:off x="3235" y="3264"/>
              <a:ext cx="19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042499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Dot Product </a:t>
            </a:r>
          </a:p>
          <a:p>
            <a:pPr lvl="1"/>
            <a:r>
              <a:rPr lang="en-US" dirty="0" smtClean="0"/>
              <a:t>Book does a more complex version in matrix multiply</a:t>
            </a:r>
          </a:p>
          <a:p>
            <a:pPr lvl="1"/>
            <a:r>
              <a:rPr lang="en-US" dirty="0" smtClean="0"/>
              <a:t>(x</a:t>
            </a:r>
            <a:r>
              <a:rPr lang="en-US" baseline="-25000" dirty="0" smtClean="0"/>
              <a:t>1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r>
              <a:rPr lang="en-US" dirty="0" smtClean="0"/>
              <a:t>) ● (y</a:t>
            </a:r>
            <a:r>
              <a:rPr lang="en-US" baseline="-25000" dirty="0" smtClean="0"/>
              <a:t>1</a:t>
            </a:r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r>
              <a:rPr lang="en-US" dirty="0" smtClean="0"/>
              <a:t>y</a:t>
            </a:r>
            <a:r>
              <a:rPr lang="en-US" baseline="-25000" dirty="0" smtClean="0"/>
              <a:t>3</a:t>
            </a:r>
            <a:r>
              <a:rPr lang="en-US" dirty="0" smtClean="0"/>
              <a:t>y</a:t>
            </a:r>
            <a:r>
              <a:rPr lang="en-US" baseline="-25000" dirty="0" smtClean="0"/>
              <a:t>4</a:t>
            </a:r>
            <a:r>
              <a:rPr lang="en-US" dirty="0"/>
              <a:t>) </a:t>
            </a:r>
            <a:r>
              <a:rPr lang="en-US" dirty="0" smtClean="0"/>
              <a:t>=x</a:t>
            </a:r>
            <a:r>
              <a:rPr lang="en-US" baseline="-25000" dirty="0" smtClean="0"/>
              <a:t>1</a:t>
            </a:r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+x</a:t>
            </a:r>
            <a:r>
              <a:rPr lang="en-US" baseline="-25000" dirty="0" smtClean="0"/>
              <a:t>2</a:t>
            </a:r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r>
              <a:rPr lang="en-US" dirty="0" smtClean="0"/>
              <a:t>+x</a:t>
            </a:r>
            <a:r>
              <a:rPr lang="en-US" baseline="-25000" dirty="0" smtClean="0"/>
              <a:t>3</a:t>
            </a:r>
            <a:r>
              <a:rPr lang="en-US" dirty="0" smtClean="0"/>
              <a:t>y</a:t>
            </a:r>
            <a:r>
              <a:rPr lang="en-US" baseline="-25000" dirty="0" smtClean="0"/>
              <a:t>3</a:t>
            </a:r>
            <a:r>
              <a:rPr lang="en-US" dirty="0" smtClean="0"/>
              <a:t>+x</a:t>
            </a:r>
            <a:r>
              <a:rPr lang="en-US" baseline="-25000" dirty="0" smtClean="0"/>
              <a:t>4</a:t>
            </a:r>
            <a:r>
              <a:rPr lang="en-US" dirty="0" smtClean="0"/>
              <a:t>y</a:t>
            </a:r>
            <a:r>
              <a:rPr lang="en-US" baseline="-25000" dirty="0" smtClean="0"/>
              <a:t>4</a:t>
            </a:r>
          </a:p>
          <a:p>
            <a:pPr lvl="1"/>
            <a:r>
              <a:rPr lang="en-US" dirty="0" smtClean="0"/>
              <a:t>When we did this with matrix multiply we had one thread perform this entire computation for a row and column</a:t>
            </a:r>
          </a:p>
          <a:p>
            <a:pPr lvl="1"/>
            <a:r>
              <a:rPr lang="en-US" dirty="0" smtClean="0"/>
              <a:t>Obvious parallelism idea:  Have thread</a:t>
            </a:r>
            <a:r>
              <a:rPr lang="en-US" baseline="-25000" dirty="0" smtClean="0"/>
              <a:t>0</a:t>
            </a:r>
            <a:r>
              <a:rPr lang="en-US" dirty="0" smtClean="0"/>
              <a:t> compute x</a:t>
            </a:r>
            <a:r>
              <a:rPr lang="en-US" baseline="-25000" dirty="0" smtClean="0"/>
              <a:t>1</a:t>
            </a:r>
            <a:r>
              <a:rPr lang="en-US" dirty="0" smtClean="0"/>
              <a:t>y</a:t>
            </a:r>
            <a:r>
              <a:rPr lang="en-US" baseline="-25000" dirty="0" smtClean="0"/>
              <a:t>1</a:t>
            </a:r>
            <a:r>
              <a:rPr lang="en-US" dirty="0" smtClean="0"/>
              <a:t> and thread</a:t>
            </a:r>
            <a:r>
              <a:rPr lang="en-US" baseline="-25000" dirty="0" smtClean="0"/>
              <a:t>1</a:t>
            </a:r>
            <a:r>
              <a:rPr lang="en-US" dirty="0" smtClean="0"/>
              <a:t> compute x</a:t>
            </a:r>
            <a:r>
              <a:rPr lang="en-US" baseline="-25000" dirty="0" smtClean="0"/>
              <a:t>2</a:t>
            </a:r>
            <a:r>
              <a:rPr lang="en-US" dirty="0" smtClean="0"/>
              <a:t>y</a:t>
            </a:r>
            <a:r>
              <a:rPr lang="en-US" baseline="-25000" dirty="0" smtClean="0"/>
              <a:t>2</a:t>
            </a:r>
            <a:r>
              <a:rPr lang="en-US" dirty="0" smtClean="0"/>
              <a:t>, etc.</a:t>
            </a:r>
          </a:p>
          <a:p>
            <a:pPr lvl="2"/>
            <a:r>
              <a:rPr lang="en-US" dirty="0" smtClean="0"/>
              <a:t>We have to store the individual products somewhere then add up all of the intermediate sums</a:t>
            </a:r>
          </a:p>
          <a:p>
            <a:pPr lvl="2"/>
            <a:r>
              <a:rPr lang="en-US" dirty="0" smtClean="0"/>
              <a:t>Use shared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41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Memory Dot Product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383860"/>
              </p:ext>
            </p:extLst>
          </p:nvPr>
        </p:nvGraphicFramePr>
        <p:xfrm>
          <a:off x="1766455" y="19812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760432"/>
              </p:ext>
            </p:extLst>
          </p:nvPr>
        </p:nvGraphicFramePr>
        <p:xfrm>
          <a:off x="1766455" y="23622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B0T3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B1T0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B1T1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B1T2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B1T3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B0T0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B0T1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52055" y="19812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61291" y="2343728"/>
            <a:ext cx="843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Thread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585007"/>
              </p:ext>
            </p:extLst>
          </p:nvPr>
        </p:nvGraphicFramePr>
        <p:xfrm>
          <a:off x="1766455" y="1524000"/>
          <a:ext cx="6096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52055" y="1524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73968" y="2849209"/>
            <a:ext cx="6078523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B0T0 computes A[0]*B[0] + A[8]*B[8]</a:t>
            </a:r>
          </a:p>
          <a:p>
            <a:r>
              <a:rPr lang="en-US" dirty="0" smtClean="0"/>
              <a:t>B0T1 computes A[1]*B[1] + A[9]*B[9]</a:t>
            </a:r>
          </a:p>
          <a:p>
            <a:r>
              <a:rPr lang="en-US" dirty="0" smtClean="0"/>
              <a:t>Etc. – this will be easier later with </a:t>
            </a:r>
            <a:r>
              <a:rPr lang="en-US" dirty="0" err="1" smtClean="0"/>
              <a:t>threadsPerBlock</a:t>
            </a:r>
            <a:r>
              <a:rPr lang="en-US" dirty="0" smtClean="0"/>
              <a:t> a power of 2</a:t>
            </a:r>
          </a:p>
          <a:p>
            <a:endParaRPr lang="en-US" dirty="0"/>
          </a:p>
          <a:p>
            <a:r>
              <a:rPr lang="en-US" dirty="0" smtClean="0"/>
              <a:t>Store result in a per-block shared memory array:   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__shared__ float cache[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threadsPerBlock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];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50853"/>
              </p:ext>
            </p:extLst>
          </p:nvPr>
        </p:nvGraphicFramePr>
        <p:xfrm>
          <a:off x="2171810" y="4907497"/>
          <a:ext cx="2019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798"/>
                <a:gridCol w="504798"/>
                <a:gridCol w="504798"/>
                <a:gridCol w="5047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38200" y="4876800"/>
            <a:ext cx="1021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 cache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74571" y="5454134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B0T0 sum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71810" y="5758934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B0T1 sum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781410" y="6063734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B0T2 sum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876800" y="4909066"/>
            <a:ext cx="1021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 cache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13171" y="548640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B1T0 sum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210410" y="579120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B1T1 sum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20010" y="609600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B1T2 sum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286000" y="5315098"/>
            <a:ext cx="0" cy="27527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895600" y="5315098"/>
            <a:ext cx="0" cy="47610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505200" y="5315098"/>
            <a:ext cx="0" cy="76613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324600" y="5336246"/>
            <a:ext cx="0" cy="27527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6934200" y="5336246"/>
            <a:ext cx="0" cy="47610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7543800" y="5336246"/>
            <a:ext cx="0" cy="76613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087335"/>
              </p:ext>
            </p:extLst>
          </p:nvPr>
        </p:nvGraphicFramePr>
        <p:xfrm>
          <a:off x="6172200" y="4904508"/>
          <a:ext cx="20191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798"/>
                <a:gridCol w="504798"/>
                <a:gridCol w="504798"/>
                <a:gridCol w="50479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3276600" y="6387436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B0T3 sum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4000390" y="5336246"/>
            <a:ext cx="0" cy="106869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277210" y="638519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B0T3 sum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8001000" y="5334000"/>
            <a:ext cx="0" cy="106869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93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Test Code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0344" y="1295400"/>
            <a:ext cx="826885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#include "</a:t>
            </a:r>
            <a:r>
              <a:rPr lang="en-US" sz="1600" dirty="0" err="1"/>
              <a:t>stdio.h</a:t>
            </a:r>
            <a:r>
              <a:rPr lang="en-US" sz="1600" dirty="0"/>
              <a:t>"</a:t>
            </a:r>
          </a:p>
          <a:p>
            <a:endParaRPr lang="en-US" sz="1600" dirty="0"/>
          </a:p>
          <a:p>
            <a:r>
              <a:rPr lang="en-US" sz="1600" dirty="0"/>
              <a:t>#define N 10 </a:t>
            </a:r>
            <a:endParaRPr lang="en-US" sz="1600" dirty="0" smtClean="0"/>
          </a:p>
          <a:p>
            <a:r>
              <a:rPr lang="en-US" sz="1600" dirty="0" err="1" smtClean="0"/>
              <a:t>const</a:t>
            </a:r>
            <a:r>
              <a:rPr lang="en-US" sz="1600" dirty="0" smtClean="0"/>
              <a:t> </a:t>
            </a:r>
            <a:r>
              <a:rPr lang="en-US" sz="1600" dirty="0" err="1"/>
              <a:t>int</a:t>
            </a:r>
            <a:r>
              <a:rPr lang="en-US" sz="1600" dirty="0"/>
              <a:t> THREADS_PER_BLOCK = 4</a:t>
            </a:r>
            <a:r>
              <a:rPr lang="en-US" sz="1600" dirty="0" smtClean="0"/>
              <a:t>;   	 // Have to be </a:t>
            </a:r>
            <a:r>
              <a:rPr lang="en-US" sz="1600" dirty="0" err="1" smtClean="0"/>
              <a:t>int</a:t>
            </a:r>
            <a:r>
              <a:rPr lang="en-US" sz="1600" dirty="0" smtClean="0"/>
              <a:t>, not #define; power of 2</a:t>
            </a:r>
            <a:endParaRPr lang="en-US" sz="1600" dirty="0"/>
          </a:p>
          <a:p>
            <a:r>
              <a:rPr lang="en-US" sz="1600" dirty="0" err="1"/>
              <a:t>const</a:t>
            </a:r>
            <a:r>
              <a:rPr lang="en-US" sz="1600" dirty="0"/>
              <a:t> </a:t>
            </a:r>
            <a:r>
              <a:rPr lang="en-US" sz="1600" dirty="0" err="1"/>
              <a:t>int</a:t>
            </a:r>
            <a:r>
              <a:rPr lang="en-US" sz="1600" dirty="0"/>
              <a:t> NUM_BLOCKS = 2</a:t>
            </a:r>
            <a:r>
              <a:rPr lang="en-US" sz="1600" dirty="0" smtClean="0"/>
              <a:t>;		</a:t>
            </a:r>
            <a:r>
              <a:rPr lang="en-US" sz="1600" dirty="0"/>
              <a:t>// Have to be </a:t>
            </a:r>
            <a:r>
              <a:rPr lang="en-US" sz="1600" dirty="0" err="1"/>
              <a:t>int</a:t>
            </a:r>
            <a:r>
              <a:rPr lang="en-US" sz="1600" dirty="0"/>
              <a:t>, not #define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__global__ void dot(float *a, float *b, float *c)</a:t>
            </a:r>
          </a:p>
          <a:p>
            <a:r>
              <a:rPr lang="en-US" sz="1600" dirty="0"/>
              <a:t>{</a:t>
            </a:r>
          </a:p>
          <a:p>
            <a:r>
              <a:rPr lang="en-US" sz="1600" dirty="0"/>
              <a:t>        __shared__ float cache[THREADS_PER_BLOCK];</a:t>
            </a:r>
          </a:p>
          <a:p>
            <a:r>
              <a:rPr lang="en-US" sz="1600" dirty="0"/>
              <a:t>       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tid</a:t>
            </a:r>
            <a:r>
              <a:rPr lang="en-US" sz="1600" dirty="0"/>
              <a:t> = </a:t>
            </a:r>
            <a:r>
              <a:rPr lang="en-US" sz="1600" dirty="0" err="1"/>
              <a:t>threadIdx.x</a:t>
            </a:r>
            <a:r>
              <a:rPr lang="en-US" sz="1600" dirty="0"/>
              <a:t> + (</a:t>
            </a:r>
            <a:r>
              <a:rPr lang="en-US" sz="1600" dirty="0" err="1"/>
              <a:t>blockIdx.x</a:t>
            </a:r>
            <a:r>
              <a:rPr lang="en-US" sz="1600" dirty="0"/>
              <a:t> * </a:t>
            </a:r>
            <a:r>
              <a:rPr lang="en-US" sz="1600" dirty="0" err="1"/>
              <a:t>blockDim.x</a:t>
            </a:r>
            <a:r>
              <a:rPr lang="en-US" sz="1600" dirty="0"/>
              <a:t>);</a:t>
            </a:r>
          </a:p>
          <a:p>
            <a:r>
              <a:rPr lang="en-US" sz="1600" dirty="0"/>
              <a:t>        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cacheIndex</a:t>
            </a:r>
            <a:r>
              <a:rPr lang="en-US" sz="1600" dirty="0"/>
              <a:t> = </a:t>
            </a:r>
            <a:r>
              <a:rPr lang="en-US" sz="1600" dirty="0" err="1"/>
              <a:t>threadIdx.x</a:t>
            </a:r>
            <a:r>
              <a:rPr lang="en-US" sz="1600" dirty="0"/>
              <a:t>;</a:t>
            </a:r>
          </a:p>
          <a:p>
            <a:r>
              <a:rPr lang="en-US" sz="1600" dirty="0"/>
              <a:t>        float temp = 0;</a:t>
            </a:r>
          </a:p>
          <a:p>
            <a:r>
              <a:rPr lang="en-US" sz="1600" dirty="0"/>
              <a:t>        while (</a:t>
            </a:r>
            <a:r>
              <a:rPr lang="en-US" sz="1600" dirty="0" err="1"/>
              <a:t>tid</a:t>
            </a:r>
            <a:r>
              <a:rPr lang="en-US" sz="1600" dirty="0"/>
              <a:t> &lt; N)</a:t>
            </a:r>
          </a:p>
          <a:p>
            <a:r>
              <a:rPr lang="en-US" sz="1600" dirty="0"/>
              <a:t>        {</a:t>
            </a:r>
          </a:p>
          <a:p>
            <a:r>
              <a:rPr lang="en-US" sz="1600" dirty="0"/>
              <a:t>                temp += a[</a:t>
            </a:r>
            <a:r>
              <a:rPr lang="en-US" sz="1600" dirty="0" err="1"/>
              <a:t>tid</a:t>
            </a:r>
            <a:r>
              <a:rPr lang="en-US" sz="1600" dirty="0"/>
              <a:t>] * b[</a:t>
            </a:r>
            <a:r>
              <a:rPr lang="en-US" sz="1600" dirty="0" err="1"/>
              <a:t>tid</a:t>
            </a:r>
            <a:r>
              <a:rPr lang="en-US" sz="1600" dirty="0"/>
              <a:t>];</a:t>
            </a:r>
          </a:p>
          <a:p>
            <a:r>
              <a:rPr lang="en-US" sz="1600" dirty="0"/>
              <a:t>                </a:t>
            </a:r>
            <a:r>
              <a:rPr lang="en-US" sz="1600" dirty="0" err="1"/>
              <a:t>tid</a:t>
            </a:r>
            <a:r>
              <a:rPr lang="en-US" sz="1600" dirty="0"/>
              <a:t> += </a:t>
            </a:r>
            <a:r>
              <a:rPr lang="en-US" sz="1600" dirty="0" err="1"/>
              <a:t>blockDim.x</a:t>
            </a:r>
            <a:r>
              <a:rPr lang="en-US" sz="1600" dirty="0"/>
              <a:t> * </a:t>
            </a:r>
            <a:r>
              <a:rPr lang="en-US" sz="1600" dirty="0" err="1"/>
              <a:t>gridDim.x</a:t>
            </a:r>
            <a:r>
              <a:rPr lang="en-US" sz="1600" dirty="0"/>
              <a:t>; </a:t>
            </a:r>
            <a:r>
              <a:rPr lang="en-US" sz="1600" dirty="0" smtClean="0"/>
              <a:t>	// THREADS_PER_BLOCK * NUM_BLOCKS</a:t>
            </a:r>
            <a:endParaRPr lang="en-US" sz="1600" dirty="0"/>
          </a:p>
          <a:p>
            <a:r>
              <a:rPr lang="en-US" sz="1600" dirty="0"/>
              <a:t>        }</a:t>
            </a:r>
          </a:p>
          <a:p>
            <a:r>
              <a:rPr lang="en-US" sz="1600" dirty="0"/>
              <a:t>        cache[</a:t>
            </a:r>
            <a:r>
              <a:rPr lang="en-US" sz="1600" dirty="0" err="1"/>
              <a:t>cacheIndex</a:t>
            </a:r>
            <a:r>
              <a:rPr lang="en-US" sz="1600" dirty="0"/>
              <a:t>] = temp;</a:t>
            </a:r>
          </a:p>
          <a:p>
            <a:r>
              <a:rPr lang="en-US" sz="1600" dirty="0"/>
              <a:t>        if ((</a:t>
            </a:r>
            <a:r>
              <a:rPr lang="en-US" sz="1600" dirty="0" err="1"/>
              <a:t>blockIdx.x</a:t>
            </a:r>
            <a:r>
              <a:rPr lang="en-US" sz="1600" dirty="0"/>
              <a:t> == 0) &amp;&amp; (</a:t>
            </a:r>
            <a:r>
              <a:rPr lang="en-US" sz="1600" dirty="0" err="1"/>
              <a:t>threadIdx.x</a:t>
            </a:r>
            <a:r>
              <a:rPr lang="en-US" sz="1600" dirty="0"/>
              <a:t> == 0))</a:t>
            </a:r>
          </a:p>
          <a:p>
            <a:r>
              <a:rPr lang="en-US" sz="1600" dirty="0"/>
              <a:t>                *c = cache[</a:t>
            </a:r>
            <a:r>
              <a:rPr lang="en-US" sz="1600" dirty="0" err="1"/>
              <a:t>cacheIndex</a:t>
            </a:r>
            <a:r>
              <a:rPr lang="en-US" sz="1600" dirty="0" smtClean="0"/>
              <a:t>];		// For a test, only send back result of one thread</a:t>
            </a:r>
            <a:endParaRPr lang="en-US" sz="1600" dirty="0"/>
          </a:p>
          <a:p>
            <a:r>
              <a:rPr lang="en-US" sz="1600" dirty="0"/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902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1158</Words>
  <Application>Microsoft Office PowerPoint</Application>
  <PresentationFormat>On-screen Show (4:3)</PresentationFormat>
  <Paragraphs>357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CUDA</vt:lpstr>
      <vt:lpstr>cuPrintf</vt:lpstr>
      <vt:lpstr>Handling Arbitrarily Long Vectors</vt:lpstr>
      <vt:lpstr>Approach</vt:lpstr>
      <vt:lpstr>Vector Add Kernel For Arbitrarily Long Vectors</vt:lpstr>
      <vt:lpstr>G80 Implementation of  CUDA Memories</vt:lpstr>
      <vt:lpstr>Shared Memory Example</vt:lpstr>
      <vt:lpstr>Shared Memory Dot Product</vt:lpstr>
      <vt:lpstr>Kernel Test Code</vt:lpstr>
      <vt:lpstr>Main Test Code</vt:lpstr>
      <vt:lpstr>Accumulating Sums</vt:lpstr>
      <vt:lpstr>Summation Reduction</vt:lpstr>
      <vt:lpstr>Summation Reduction Code</vt:lpstr>
      <vt:lpstr>Summation Reduction Code</vt:lpstr>
      <vt:lpstr>Main</vt:lpstr>
      <vt:lpstr>Thread Divergence</vt:lpstr>
      <vt:lpstr>Optimization Attempt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CUDA</dc:title>
  <dc:creator>Kenrick</dc:creator>
  <cp:lastModifiedBy>Kenrick</cp:lastModifiedBy>
  <cp:revision>22</cp:revision>
  <dcterms:created xsi:type="dcterms:W3CDTF">2006-08-16T00:00:00Z</dcterms:created>
  <dcterms:modified xsi:type="dcterms:W3CDTF">2010-11-08T10:02:22Z</dcterms:modified>
</cp:coreProperties>
</file>