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7" r:id="rId3"/>
    <p:sldId id="288" r:id="rId4"/>
    <p:sldId id="258" r:id="rId5"/>
    <p:sldId id="259" r:id="rId6"/>
    <p:sldId id="264" r:id="rId7"/>
    <p:sldId id="265" r:id="rId8"/>
    <p:sldId id="266" r:id="rId9"/>
    <p:sldId id="289" r:id="rId10"/>
    <p:sldId id="270" r:id="rId11"/>
    <p:sldId id="273" r:id="rId12"/>
    <p:sldId id="274" r:id="rId13"/>
    <p:sldId id="290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E58FA-41B6-4A67-93D4-C75981BB8896}" type="datetimeFigureOut">
              <a:rPr lang="en-US" smtClean="0"/>
              <a:t>8/24/2010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B9E8C-861F-4D63-B3DE-AB8BBF739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44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ED1E1B4-C808-42F1-96D7-D64473E37D8B}" type="datetime1">
              <a:rPr lang="en-US"/>
              <a:pPr/>
              <a:t>8/24/2010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23305-6E7A-4C36-980E-75980409BEE5}" type="slidenum">
              <a:rPr lang="en-US"/>
              <a:pPr/>
              <a:t>4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38638C0-E498-4017-BAFB-371F3463C433}" type="datetime1">
              <a:rPr lang="en-US"/>
              <a:pPr/>
              <a:t>8/24/2010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13E613-6A32-4491-B502-92C7FBDA949A}" type="slidenum">
              <a:rPr lang="en-US"/>
              <a:pPr/>
              <a:t>5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20AEA17-B23F-4D13-B34C-B31D61DE8D66}" type="datetime1">
              <a:rPr lang="en-US"/>
              <a:pPr/>
              <a:t>8/24/2010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4B76F-BD28-431B-AAEE-106DDBDDD2A3}" type="slidenum">
              <a:rPr lang="en-US"/>
              <a:pPr/>
              <a:t>6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A17432F-8A3B-446D-883B-F7A41B2A5211}" type="datetime1">
              <a:rPr lang="en-US"/>
              <a:pPr/>
              <a:t>8/24/2010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4656C2-36A2-40FC-8555-801AFADE7E60}" type="slidenum">
              <a:rPr lang="en-US"/>
              <a:pPr/>
              <a:t>7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76FFBA4-5373-40B7-A172-2CE9D7575B81}" type="datetime1">
              <a:rPr lang="en-US"/>
              <a:pPr/>
              <a:t>8/24/2010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15175E-5AE6-44EB-9D77-D24D7BD93F2B}" type="slidenum">
              <a:rPr lang="en-US"/>
              <a:pPr/>
              <a:t>8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0313295-F80E-414A-A5A0-51A2896E63C2}" type="datetime1">
              <a:rPr lang="en-US"/>
              <a:pPr/>
              <a:t>8/24/2010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680802-74B4-427F-95B1-EB5FC0769989}" type="slidenum">
              <a:rPr lang="en-US"/>
              <a:pPr/>
              <a:t>10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3951EED-35E5-44B5-B332-88CD454543C2}" type="datetime1">
              <a:rPr lang="en-US"/>
              <a:pPr/>
              <a:t>8/24/2010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EA089-EE95-4541-88E9-7B0F45048D39}" type="slidenum">
              <a:rPr lang="en-US"/>
              <a:pPr/>
              <a:t>11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B371A95-CE66-4905-9315-8EE76A0117AF}" type="datetime1">
              <a:rPr lang="en-US"/>
              <a:pPr/>
              <a:t>8/24/2010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EA50F-3186-4CC9-9417-C137A6A55C2B}" type="slidenum">
              <a:rPr lang="en-US"/>
              <a:pPr/>
              <a:t>12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AEB36A-0C9D-4E9E-8B31-56CA83D940CE}" type="datetime1">
              <a:rPr lang="en-US"/>
              <a:pPr/>
              <a:t>8/24/2010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584849-BACB-498C-B65F-ACD0B5EEC853}" type="slidenum">
              <a:rPr lang="en-US"/>
              <a:pPr/>
              <a:t>14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of the MIPS</a:t>
            </a:r>
            <a:br>
              <a:rPr lang="en-US" dirty="0" smtClean="0"/>
            </a:br>
            <a:r>
              <a:rPr lang="en-US" dirty="0" smtClean="0"/>
              <a:t>Instruction Set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1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225425" y="312738"/>
            <a:ext cx="119062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>
            <a:normAutofit fontScale="85000" lnSpcReduction="20000"/>
          </a:bodyPr>
          <a:lstStyle/>
          <a:p>
            <a:r>
              <a:rPr lang="en-US" sz="2000" dirty="0"/>
              <a:t>Decision making instructions</a:t>
            </a:r>
          </a:p>
          <a:p>
            <a:pPr lvl="1"/>
            <a:r>
              <a:rPr lang="en-US" sz="1800" dirty="0"/>
              <a:t>alter the control flow,</a:t>
            </a:r>
          </a:p>
          <a:p>
            <a:pPr lvl="1"/>
            <a:r>
              <a:rPr lang="en-US" sz="1800" dirty="0"/>
              <a:t>i.e., change the "next" instruction to be </a:t>
            </a:r>
            <a:r>
              <a:rPr lang="en-US" sz="1800" dirty="0" smtClean="0"/>
              <a:t>executed</a:t>
            </a:r>
          </a:p>
          <a:p>
            <a:endParaRPr lang="en-US" sz="2200" dirty="0" smtClean="0"/>
          </a:p>
          <a:p>
            <a:r>
              <a:rPr lang="en-US" sz="2200" dirty="0" smtClean="0"/>
              <a:t> MIPS unconditional branch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J Label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  <a:p>
            <a:r>
              <a:rPr lang="en-US" sz="2000" dirty="0"/>
              <a:t>MIPS conditional branch instructions: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	</a:t>
            </a:r>
            <a:r>
              <a:rPr lang="en-US" sz="2000" dirty="0" smtClean="0">
                <a:latin typeface="Courier New" pitchFamily="49" charset="0"/>
              </a:rPr>
              <a:t>BNE </a:t>
            </a:r>
            <a:r>
              <a:rPr lang="en-US" sz="2000" dirty="0">
                <a:latin typeface="Courier New" pitchFamily="49" charset="0"/>
              </a:rPr>
              <a:t>$t0, $t1, Label </a:t>
            </a:r>
            <a:br>
              <a:rPr lang="en-US" sz="2000" dirty="0">
                <a:latin typeface="Courier New" pitchFamily="49" charset="0"/>
              </a:rPr>
            </a:br>
            <a:r>
              <a:rPr lang="en-US" sz="2000" dirty="0" smtClean="0">
                <a:latin typeface="Courier New" pitchFamily="49" charset="0"/>
              </a:rPr>
              <a:t>	BEQ </a:t>
            </a:r>
            <a:r>
              <a:rPr lang="en-US" sz="2000" dirty="0">
                <a:latin typeface="Courier New" pitchFamily="49" charset="0"/>
              </a:rPr>
              <a:t>$t0, $t1, Label </a:t>
            </a:r>
            <a:br>
              <a:rPr lang="en-US" sz="2000" dirty="0">
                <a:latin typeface="Courier New" pitchFamily="49" charset="0"/>
              </a:rPr>
            </a:br>
            <a:endParaRPr lang="en-US" sz="2000" dirty="0"/>
          </a:p>
          <a:p>
            <a:r>
              <a:rPr lang="en-US" sz="2000" dirty="0"/>
              <a:t>Example:	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/>
              <a:t>if </a:t>
            </a:r>
            <a:r>
              <a:rPr lang="en-US" sz="2000" dirty="0" smtClean="0"/>
              <a:t>(X==Y)</a:t>
            </a:r>
          </a:p>
          <a:p>
            <a:pPr marL="0" indent="0">
              <a:buNone/>
            </a:pPr>
            <a:r>
              <a:rPr lang="en-US" sz="2000" dirty="0" smtClean="0"/>
              <a:t>			A </a:t>
            </a:r>
            <a:r>
              <a:rPr lang="en-US" sz="2000" dirty="0"/>
              <a:t>= </a:t>
            </a:r>
            <a:r>
              <a:rPr lang="en-US" sz="2000" dirty="0" smtClean="0"/>
              <a:t>B </a:t>
            </a:r>
            <a:r>
              <a:rPr lang="en-US" sz="2000" dirty="0"/>
              <a:t>+ </a:t>
            </a:r>
            <a:r>
              <a:rPr lang="en-US" sz="2000" dirty="0" smtClean="0"/>
              <a:t>C;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000" dirty="0" smtClean="0">
                <a:latin typeface="Courier New" pitchFamily="49" charset="0"/>
              </a:rPr>
              <a:t>  $s4, </a:t>
            </a:r>
            <a:r>
              <a:rPr lang="en-US" sz="2000" dirty="0">
                <a:latin typeface="Courier New" pitchFamily="49" charset="0"/>
              </a:rPr>
              <a:t>$</a:t>
            </a:r>
            <a:r>
              <a:rPr lang="en-US" sz="2000" dirty="0" smtClean="0">
                <a:latin typeface="Courier New" pitchFamily="49" charset="0"/>
              </a:rPr>
              <a:t>s5, </a:t>
            </a:r>
            <a:r>
              <a:rPr lang="en-US" sz="2000" dirty="0">
                <a:latin typeface="Courier New" pitchFamily="49" charset="0"/>
              </a:rPr>
              <a:t>Label</a:t>
            </a:r>
            <a:br>
              <a:rPr lang="en-US" sz="2000" dirty="0">
                <a:latin typeface="Courier New" pitchFamily="49" charset="0"/>
              </a:rPr>
            </a:br>
            <a:r>
              <a:rPr lang="en-US" sz="2000" dirty="0">
                <a:latin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</a:rPr>
              <a:t>DADD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$s3, $s0, $s1</a:t>
            </a:r>
            <a:br>
              <a:rPr lang="en-US" sz="2000" dirty="0">
                <a:latin typeface="Courier New" pitchFamily="49" charset="0"/>
              </a:rPr>
            </a:br>
            <a:r>
              <a:rPr lang="en-US" sz="2000" dirty="0">
                <a:latin typeface="Courier New" pitchFamily="49" charset="0"/>
              </a:rPr>
              <a:t>	Label:	....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Control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77000" y="4267200"/>
            <a:ext cx="20524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Assembler calculates offset amount for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387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26"/>
          <p:cNvSpPr>
            <a:spLocks noChangeArrowheads="1"/>
          </p:cNvSpPr>
          <p:nvPr/>
        </p:nvSpPr>
        <p:spPr bwMode="auto">
          <a:xfrm>
            <a:off x="4495800" y="2057400"/>
            <a:ext cx="3886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8077200" cy="4724400"/>
          </a:xfrm>
          <a:noFill/>
          <a:ln/>
        </p:spPr>
        <p:txBody>
          <a:bodyPr lIns="90488" tIns="44450" rIns="90488" bIns="44450"/>
          <a:lstStyle/>
          <a:p>
            <a:r>
              <a:rPr lang="en-US" sz="2000" dirty="0"/>
              <a:t>We have:  </a:t>
            </a:r>
            <a:r>
              <a:rPr lang="en-US" sz="2000" dirty="0" smtClean="0"/>
              <a:t>BEQ</a:t>
            </a:r>
            <a:r>
              <a:rPr lang="en-US" sz="2000" dirty="0" smtClean="0"/>
              <a:t>, BNE, </a:t>
            </a:r>
            <a:r>
              <a:rPr lang="en-US" sz="2000" dirty="0"/>
              <a:t>what about Branch-if-less-than?</a:t>
            </a:r>
          </a:p>
          <a:p>
            <a:r>
              <a:rPr lang="en-US" sz="2000" dirty="0"/>
              <a:t>New instruction:</a:t>
            </a:r>
            <a:br>
              <a:rPr lang="en-US" sz="2000" dirty="0"/>
            </a:br>
            <a:r>
              <a:rPr lang="en-US" sz="1800" dirty="0">
                <a:latin typeface="Courier New" pitchFamily="49" charset="0"/>
              </a:rPr>
              <a:t>				</a:t>
            </a:r>
            <a:r>
              <a:rPr lang="en-US" sz="1800" i="1" dirty="0"/>
              <a:t>meaning:</a:t>
            </a:r>
            <a:r>
              <a:rPr lang="en-US" sz="1800" dirty="0">
                <a:latin typeface="Courier New" pitchFamily="49" charset="0"/>
              </a:rPr>
              <a:t/>
            </a:r>
            <a:br>
              <a:rPr lang="en-US" sz="1800" dirty="0">
                <a:latin typeface="Courier New" pitchFamily="49" charset="0"/>
              </a:rPr>
            </a:br>
            <a:r>
              <a:rPr lang="en-US" sz="1800" dirty="0">
                <a:latin typeface="Courier New" pitchFamily="49" charset="0"/>
              </a:rPr>
              <a:t>					if  $s1 &lt; $s2 then</a:t>
            </a:r>
            <a:br>
              <a:rPr lang="en-US" sz="1800" dirty="0">
                <a:latin typeface="Courier New" pitchFamily="49" charset="0"/>
              </a:rPr>
            </a:br>
            <a:r>
              <a:rPr lang="en-US" sz="1800" dirty="0">
                <a:latin typeface="Courier New" pitchFamily="49" charset="0"/>
              </a:rPr>
              <a:t>				 	   $t0 = 1</a:t>
            </a:r>
          </a:p>
          <a:p>
            <a:pPr>
              <a:buFont typeface="Monotype Sorts" pitchFamily="2" charset="2"/>
              <a:buNone/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SLT </a:t>
            </a:r>
            <a:r>
              <a:rPr lang="en-US" sz="1800" dirty="0">
                <a:latin typeface="Courier New" pitchFamily="49" charset="0"/>
              </a:rPr>
              <a:t>$t0, $s1, $s2 			else </a:t>
            </a:r>
            <a:br>
              <a:rPr lang="en-US" sz="1800" dirty="0">
                <a:latin typeface="Courier New" pitchFamily="49" charset="0"/>
              </a:rPr>
            </a:br>
            <a:r>
              <a:rPr lang="en-US" sz="1800" dirty="0">
                <a:latin typeface="Courier New" pitchFamily="49" charset="0"/>
              </a:rPr>
              <a:t>				  	   $t0 = 0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endParaRPr lang="en-US" sz="2000" dirty="0"/>
          </a:p>
          <a:p>
            <a:r>
              <a:rPr lang="en-US" sz="2000" dirty="0" smtClean="0"/>
              <a:t>Can follow this with </a:t>
            </a:r>
            <a:r>
              <a:rPr lang="en-US" sz="2000" b="1" dirty="0" smtClean="0">
                <a:latin typeface="Courier New" pitchFamily="49" charset="0"/>
              </a:rPr>
              <a:t>BNE $t0, $zero, Label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dirty="0" smtClean="0"/>
              <a:t>to get branch if less than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118788" name="Rectangle 1028"/>
          <p:cNvSpPr>
            <a:spLocks noChangeArrowheads="1"/>
          </p:cNvSpPr>
          <p:nvPr/>
        </p:nvSpPr>
        <p:spPr bwMode="auto">
          <a:xfrm>
            <a:off x="225425" y="312738"/>
            <a:ext cx="195421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Rectangle 102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Control Flow</a:t>
            </a:r>
          </a:p>
        </p:txBody>
      </p:sp>
    </p:spTree>
    <p:extLst>
      <p:ext uri="{BB962C8B-B14F-4D97-AF65-F5344CB8AC3E}">
        <p14:creationId xmlns:p14="http://schemas.microsoft.com/office/powerpoint/2010/main" val="3410210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MIPS </a:t>
            </a:r>
            <a:r>
              <a:rPr lang="en-US" dirty="0"/>
              <a:t>compiler conventions</a:t>
            </a:r>
          </a:p>
        </p:txBody>
      </p:sp>
      <p:graphicFrame>
        <p:nvGraphicFramePr>
          <p:cNvPr id="119811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144305"/>
              </p:ext>
            </p:extLst>
          </p:nvPr>
        </p:nvGraphicFramePr>
        <p:xfrm>
          <a:off x="685800" y="1447800"/>
          <a:ext cx="80772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4" imgW="6658403" imgH="2962786" progId="Excel.Sheet.8">
                  <p:embed/>
                </p:oleObj>
              </mc:Choice>
              <mc:Fallback>
                <p:oleObj name="Worksheet" r:id="rId4" imgW="6658403" imgH="2962786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8077200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5013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this do?   32 bits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7694" y="1981200"/>
            <a:ext cx="7247106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	LI		$3,  4		# load immediate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Foo: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	MULI	$2,  $3, 4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	ADD  	$2,  $1, $2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	LW   	$15, 0($2)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	ADDI 	$15, $15, 1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	SW	  	$15, 0($2)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ADDI	$3,  $3, -1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BNE 	$3, $zero, Foo</a:t>
            </a:r>
          </a:p>
          <a:p>
            <a:pPr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14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Brief look at the</a:t>
            </a:r>
            <a:r>
              <a:rPr lang="en-US" dirty="0" smtClean="0"/>
              <a:t>  </a:t>
            </a:r>
            <a:r>
              <a:rPr lang="en-US" dirty="0"/>
              <a:t>80x86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848600" cy="5257800"/>
          </a:xfrm>
          <a:noFill/>
          <a:ln/>
        </p:spPr>
        <p:txBody>
          <a:bodyPr lIns="90488" tIns="44450" rIns="90488" bIns="44450">
            <a:normAutofit fontScale="70000" lnSpcReduction="20000"/>
          </a:bodyPr>
          <a:lstStyle/>
          <a:p>
            <a:r>
              <a:rPr lang="en-US" dirty="0" smtClean="0"/>
              <a:t>Textbook appendix has more details</a:t>
            </a:r>
          </a:p>
          <a:p>
            <a:endParaRPr lang="en-US" dirty="0"/>
          </a:p>
          <a:p>
            <a:r>
              <a:rPr lang="en-US" dirty="0"/>
              <a:t>Complexity:</a:t>
            </a:r>
          </a:p>
          <a:p>
            <a:pPr lvl="1"/>
            <a:r>
              <a:rPr lang="en-US" dirty="0"/>
              <a:t>Instructions from 1 to 17 bytes long</a:t>
            </a:r>
          </a:p>
          <a:p>
            <a:pPr lvl="1"/>
            <a:r>
              <a:rPr lang="en-US" dirty="0"/>
              <a:t>one operand must act as both a source and destination</a:t>
            </a:r>
          </a:p>
          <a:p>
            <a:pPr lvl="1"/>
            <a:r>
              <a:rPr lang="en-US" dirty="0"/>
              <a:t>one operand can come from memory</a:t>
            </a:r>
          </a:p>
          <a:p>
            <a:pPr lvl="1"/>
            <a:r>
              <a:rPr lang="en-US" dirty="0"/>
              <a:t>complex addressing modes</a:t>
            </a:r>
            <a:br>
              <a:rPr lang="en-US" dirty="0"/>
            </a:br>
            <a:r>
              <a:rPr lang="en-US" dirty="0"/>
              <a:t>	e.g., “base or scaled index with 8 or 32 bit displacement”</a:t>
            </a:r>
          </a:p>
          <a:p>
            <a:pPr lvl="1"/>
            <a:endParaRPr lang="en-US" dirty="0"/>
          </a:p>
          <a:p>
            <a:r>
              <a:rPr lang="en-US" dirty="0"/>
              <a:t>Saving grace:</a:t>
            </a:r>
          </a:p>
          <a:p>
            <a:pPr lvl="1"/>
            <a:r>
              <a:rPr lang="en-US" dirty="0"/>
              <a:t>the most frequently used instructions are not too difficult to build</a:t>
            </a:r>
          </a:p>
          <a:p>
            <a:pPr lvl="1"/>
            <a:r>
              <a:rPr lang="en-US" dirty="0"/>
              <a:t>compilers avoid the portions of the architecture that are </a:t>
            </a:r>
            <a:r>
              <a:rPr lang="en-US" dirty="0" smtClean="0"/>
              <a:t>slow</a:t>
            </a:r>
          </a:p>
          <a:p>
            <a:pPr lvl="1"/>
            <a:endParaRPr lang="en-US" dirty="0"/>
          </a:p>
          <a:p>
            <a:r>
              <a:rPr lang="en-US" dirty="0" smtClean="0"/>
              <a:t>Implementation on later processors translates x86 instructions into RISC-like instructions internally, allowing it to adopt many of the RISC innovations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25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RISC Instruction Set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operations on data apply to data in registers and typically change the entire register</a:t>
            </a:r>
          </a:p>
          <a:p>
            <a:r>
              <a:rPr lang="en-US" dirty="0" smtClean="0"/>
              <a:t>The only operations that affect memory are load and store operations</a:t>
            </a:r>
          </a:p>
          <a:p>
            <a:r>
              <a:rPr lang="en-US" dirty="0" smtClean="0"/>
              <a:t>The instruction formats are few in number with all instructions typically one size</a:t>
            </a:r>
          </a:p>
          <a:p>
            <a:endParaRPr lang="en-US" dirty="0" smtClean="0"/>
          </a:p>
          <a:p>
            <a:r>
              <a:rPr lang="en-US" dirty="0" smtClean="0"/>
              <a:t>Text uses MIPS64</a:t>
            </a:r>
          </a:p>
          <a:p>
            <a:pPr lvl="1"/>
            <a:r>
              <a:rPr lang="en-US" dirty="0" smtClean="0"/>
              <a:t>Instructions generally have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/>
              <a:t> at the start or end of the mnemonic, e.g.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DADD</a:t>
            </a:r>
            <a:r>
              <a:rPr lang="en-US" dirty="0" smtClean="0"/>
              <a:t> is 64 bit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11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32 registers</a:t>
            </a:r>
          </a:p>
          <a:p>
            <a:pPr lvl="1"/>
            <a:r>
              <a:rPr lang="en-US" dirty="0" smtClean="0"/>
              <a:t>Register 0 always has the value 0</a:t>
            </a:r>
          </a:p>
          <a:p>
            <a:r>
              <a:rPr lang="en-US" dirty="0" smtClean="0"/>
              <a:t>Three classes of instructions</a:t>
            </a:r>
          </a:p>
          <a:p>
            <a:pPr lvl="1"/>
            <a:r>
              <a:rPr lang="en-US" dirty="0" smtClean="0"/>
              <a:t>ALU instructions</a:t>
            </a:r>
          </a:p>
          <a:p>
            <a:pPr lvl="2"/>
            <a:r>
              <a:rPr lang="en-US" dirty="0" smtClean="0"/>
              <a:t>Register to register or immediate to register</a:t>
            </a:r>
          </a:p>
          <a:p>
            <a:pPr lvl="2"/>
            <a:r>
              <a:rPr lang="en-US" dirty="0" smtClean="0"/>
              <a:t>Signed or unsigned</a:t>
            </a:r>
          </a:p>
          <a:p>
            <a:pPr lvl="2"/>
            <a:r>
              <a:rPr lang="en-US" dirty="0" smtClean="0"/>
              <a:t>Floating point or Integer</a:t>
            </a:r>
          </a:p>
          <a:p>
            <a:pPr lvl="2"/>
            <a:r>
              <a:rPr lang="en-US" dirty="0" smtClean="0"/>
              <a:t>NOT to memory</a:t>
            </a:r>
          </a:p>
          <a:p>
            <a:pPr lvl="1"/>
            <a:r>
              <a:rPr lang="en-US" dirty="0" smtClean="0"/>
              <a:t>Load/Store instructions</a:t>
            </a:r>
          </a:p>
          <a:p>
            <a:pPr lvl="2"/>
            <a:r>
              <a:rPr lang="en-US" dirty="0"/>
              <a:t>Base register added to signed offset to get an effective address</a:t>
            </a:r>
          </a:p>
          <a:p>
            <a:pPr lvl="1"/>
            <a:r>
              <a:rPr lang="en-US" dirty="0" smtClean="0"/>
              <a:t>Branches and Jumps</a:t>
            </a:r>
          </a:p>
          <a:p>
            <a:pPr lvl="2"/>
            <a:r>
              <a:rPr lang="en-US" dirty="0" smtClean="0"/>
              <a:t>Branch based on condition bit or comparison between pair of registers</a:t>
            </a:r>
          </a:p>
        </p:txBody>
      </p:sp>
    </p:spTree>
    <p:extLst>
      <p:ext uri="{BB962C8B-B14F-4D97-AF65-F5344CB8AC3E}">
        <p14:creationId xmlns:p14="http://schemas.microsoft.com/office/powerpoint/2010/main" val="32654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MIPS arithmetic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>
            <a:normAutofit fontScale="92500" lnSpcReduction="20000"/>
          </a:bodyPr>
          <a:lstStyle/>
          <a:p>
            <a:r>
              <a:rPr lang="en-US" dirty="0"/>
              <a:t>Most instructions have 3 operands</a:t>
            </a:r>
          </a:p>
          <a:p>
            <a:r>
              <a:rPr lang="en-US" dirty="0"/>
              <a:t>Operand order is fixed (destination first)</a:t>
            </a:r>
            <a:br>
              <a:rPr lang="en-US" dirty="0"/>
            </a:br>
            <a:r>
              <a:rPr lang="en-US" dirty="0"/>
              <a:t>	</a:t>
            </a:r>
            <a:br>
              <a:rPr lang="en-US" dirty="0"/>
            </a:br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HLL </a:t>
            </a:r>
            <a:r>
              <a:rPr lang="en-US" dirty="0"/>
              <a:t>code:  	</a:t>
            </a:r>
            <a:r>
              <a:rPr lang="en-US" dirty="0">
                <a:latin typeface="Courier New" pitchFamily="49" charset="0"/>
              </a:rPr>
              <a:t>A = B + </a:t>
            </a:r>
            <a:r>
              <a:rPr lang="en-US" dirty="0" smtClean="0">
                <a:latin typeface="Courier New" pitchFamily="49" charset="0"/>
              </a:rPr>
              <a:t>C;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MIPS code:	</a:t>
            </a:r>
            <a:r>
              <a:rPr lang="en-US" dirty="0" smtClean="0">
                <a:latin typeface="Courier New" pitchFamily="49" charset="0"/>
              </a:rPr>
              <a:t>DADD </a:t>
            </a:r>
            <a:r>
              <a:rPr lang="en-US" dirty="0">
                <a:latin typeface="Courier New" pitchFamily="49" charset="0"/>
              </a:rPr>
              <a:t>$s0, $s1, $s2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			</a:t>
            </a:r>
            <a:br>
              <a:rPr lang="en-US" dirty="0"/>
            </a:br>
            <a:r>
              <a:rPr lang="en-US" dirty="0"/>
              <a:t>($s0, $s1 and $s2 are associated with variables by compiler)</a:t>
            </a:r>
          </a:p>
        </p:txBody>
      </p:sp>
    </p:spTree>
    <p:extLst>
      <p:ext uri="{BB962C8B-B14F-4D97-AF65-F5344CB8AC3E}">
        <p14:creationId xmlns:p14="http://schemas.microsoft.com/office/powerpoint/2010/main" val="163459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MIPS arithmetic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4953000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en-US" sz="2400" dirty="0"/>
              <a:t>	</a:t>
            </a:r>
            <a:r>
              <a:rPr lang="en-US" sz="2400" dirty="0"/>
              <a:t>	</a:t>
            </a:r>
            <a:r>
              <a:rPr lang="en-US" sz="2400" dirty="0" smtClean="0"/>
              <a:t>HLL </a:t>
            </a:r>
            <a:r>
              <a:rPr lang="en-US" sz="2400" dirty="0"/>
              <a:t>code:	</a:t>
            </a:r>
            <a:r>
              <a:rPr lang="en-US" sz="2400" dirty="0">
                <a:latin typeface="Courier New" pitchFamily="49" charset="0"/>
              </a:rPr>
              <a:t>A = B + C + D;</a:t>
            </a:r>
            <a:br>
              <a:rPr lang="en-US" sz="2400" dirty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			E = F - A;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MIPS code:	</a:t>
            </a:r>
            <a:r>
              <a:rPr lang="en-US" sz="2400" dirty="0" smtClean="0">
                <a:latin typeface="Courier New" pitchFamily="49" charset="0"/>
              </a:rPr>
              <a:t>DADD </a:t>
            </a:r>
            <a:r>
              <a:rPr lang="en-US" sz="2400" dirty="0">
                <a:latin typeface="Courier New" pitchFamily="49" charset="0"/>
              </a:rPr>
              <a:t>$t0, $s1, $s2</a:t>
            </a:r>
            <a:br>
              <a:rPr lang="en-US" sz="2400" dirty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			</a:t>
            </a:r>
            <a:r>
              <a:rPr lang="en-US" sz="2400" dirty="0" smtClean="0">
                <a:latin typeface="Courier New" pitchFamily="49" charset="0"/>
              </a:rPr>
              <a:t>DADD </a:t>
            </a:r>
            <a:r>
              <a:rPr lang="en-US" sz="2400" dirty="0">
                <a:latin typeface="Courier New" pitchFamily="49" charset="0"/>
              </a:rPr>
              <a:t>$s0, $t0, $s3</a:t>
            </a:r>
            <a:br>
              <a:rPr lang="en-US" sz="2400" dirty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			</a:t>
            </a:r>
            <a:r>
              <a:rPr lang="en-US" sz="2400" dirty="0" smtClean="0">
                <a:latin typeface="Courier New" pitchFamily="49" charset="0"/>
              </a:rPr>
              <a:t>DSUB </a:t>
            </a:r>
            <a:r>
              <a:rPr lang="en-US" sz="2400" dirty="0">
                <a:latin typeface="Courier New" pitchFamily="49" charset="0"/>
              </a:rPr>
              <a:t>$s4, $s5, $s0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Operands </a:t>
            </a:r>
            <a:r>
              <a:rPr lang="en-US" sz="2400" dirty="0"/>
              <a:t>must be </a:t>
            </a:r>
            <a:r>
              <a:rPr lang="en-US" sz="2400" dirty="0" smtClean="0"/>
              <a:t>registers</a:t>
            </a:r>
          </a:p>
          <a:p>
            <a:pPr lvl="1"/>
            <a:r>
              <a:rPr lang="en-US" sz="2000" dirty="0"/>
              <a:t>Compiler tries to keep as many variables in registers as possible</a:t>
            </a:r>
          </a:p>
          <a:p>
            <a:pPr lvl="1"/>
            <a:r>
              <a:rPr lang="en-US" sz="2000" dirty="0" smtClean="0"/>
              <a:t>Some </a:t>
            </a:r>
            <a:r>
              <a:rPr lang="en-US" sz="2000" dirty="0"/>
              <a:t>variables can not be allocated</a:t>
            </a:r>
          </a:p>
          <a:p>
            <a:pPr lvl="2"/>
            <a:r>
              <a:rPr lang="en-US" sz="1600" dirty="0"/>
              <a:t>large arrays </a:t>
            </a:r>
            <a:endParaRPr lang="en-US" sz="1600" dirty="0" smtClean="0"/>
          </a:p>
          <a:p>
            <a:pPr lvl="2"/>
            <a:r>
              <a:rPr lang="en-US" sz="1600" dirty="0" smtClean="0"/>
              <a:t>aliased </a:t>
            </a:r>
            <a:r>
              <a:rPr lang="en-US" sz="1600" dirty="0"/>
              <a:t>variables (variables accessible through </a:t>
            </a:r>
            <a:r>
              <a:rPr lang="en-US" sz="1600" dirty="0" smtClean="0"/>
              <a:t>pointers)</a:t>
            </a:r>
            <a:endParaRPr lang="en-US" sz="1600" dirty="0"/>
          </a:p>
          <a:p>
            <a:pPr lvl="2"/>
            <a:r>
              <a:rPr lang="en-US" sz="1600" dirty="0" smtClean="0"/>
              <a:t>dynamically </a:t>
            </a:r>
            <a:r>
              <a:rPr lang="en-US" sz="1600" dirty="0"/>
              <a:t>allocated </a:t>
            </a:r>
            <a:r>
              <a:rPr lang="en-US" sz="1600" dirty="0" smtClean="0"/>
              <a:t>variables on the heap or stack</a:t>
            </a:r>
            <a:endParaRPr lang="en-US" sz="1200" dirty="0"/>
          </a:p>
          <a:p>
            <a:pPr lvl="1"/>
            <a:r>
              <a:rPr lang="en-US" sz="2000" dirty="0" smtClean="0"/>
              <a:t>Compiler </a:t>
            </a:r>
            <a:r>
              <a:rPr lang="en-US" sz="2000" dirty="0"/>
              <a:t>may run out of </a:t>
            </a:r>
            <a:r>
              <a:rPr lang="en-US" sz="2000" dirty="0" smtClean="0"/>
              <a:t>registers; this is called </a:t>
            </a:r>
            <a:r>
              <a:rPr lang="en-US" sz="2000" b="1" dirty="0" smtClean="0"/>
              <a:t>spilling</a:t>
            </a:r>
            <a:endParaRPr lang="en-US" sz="2000" b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9292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layout: Alignment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23900" y="4343400"/>
            <a:ext cx="7848600" cy="1371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Words are </a:t>
            </a:r>
            <a:r>
              <a:rPr lang="en-US" dirty="0" smtClean="0"/>
              <a:t>aligned (32 bit in this example)</a:t>
            </a:r>
          </a:p>
          <a:p>
            <a:r>
              <a:rPr lang="en-US" dirty="0" smtClean="0"/>
              <a:t>Big-endian or Little-endian depending on the OS</a:t>
            </a:r>
            <a:endParaRPr lang="en-US" dirty="0"/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1981200" y="1524000"/>
            <a:ext cx="533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kumimoji="0" lang="en-US" b="1" dirty="0">
                <a:solidFill>
                  <a:srgbClr val="FFFF00"/>
                </a:solidFill>
              </a:rPr>
              <a:t>this word is aligned; the others are </a:t>
            </a:r>
            <a:r>
              <a:rPr kumimoji="0" lang="en-US" b="1" dirty="0" smtClean="0">
                <a:solidFill>
                  <a:srgbClr val="FFFF00"/>
                </a:solidFill>
              </a:rPr>
              <a:t>not</a:t>
            </a:r>
            <a:endParaRPr kumimoji="0" lang="en-US" b="1" dirty="0">
              <a:solidFill>
                <a:srgbClr val="FFFF00"/>
              </a:solidFill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1981200" y="1981200"/>
            <a:ext cx="533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1981200" y="2438400"/>
            <a:ext cx="533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1981200" y="2895600"/>
            <a:ext cx="533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1981200" y="3352800"/>
            <a:ext cx="533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 rot="-5400000">
            <a:off x="669925" y="2759075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>
                <a:solidFill>
                  <a:schemeClr val="tx1"/>
                </a:solidFill>
              </a:rPr>
              <a:t>address</a:t>
            </a: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1524000" y="1447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1524000" y="1905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1524000" y="2362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1371600" y="27432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1371600" y="3276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07538" name="Rectangle 18"/>
          <p:cNvSpPr>
            <a:spLocks noChangeArrowheads="1"/>
          </p:cNvSpPr>
          <p:nvPr/>
        </p:nvSpPr>
        <p:spPr bwMode="auto">
          <a:xfrm>
            <a:off x="3352800" y="1981200"/>
            <a:ext cx="3962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9" name="Rectangle 19"/>
          <p:cNvSpPr>
            <a:spLocks noChangeArrowheads="1"/>
          </p:cNvSpPr>
          <p:nvPr/>
        </p:nvSpPr>
        <p:spPr bwMode="auto">
          <a:xfrm>
            <a:off x="1981200" y="2438400"/>
            <a:ext cx="1371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40" name="Rectangle 20"/>
          <p:cNvSpPr>
            <a:spLocks noChangeArrowheads="1"/>
          </p:cNvSpPr>
          <p:nvPr/>
        </p:nvSpPr>
        <p:spPr bwMode="auto">
          <a:xfrm>
            <a:off x="4572000" y="2895600"/>
            <a:ext cx="2743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41" name="Rectangle 21"/>
          <p:cNvSpPr>
            <a:spLocks noChangeArrowheads="1"/>
          </p:cNvSpPr>
          <p:nvPr/>
        </p:nvSpPr>
        <p:spPr bwMode="auto">
          <a:xfrm>
            <a:off x="1981200" y="3352800"/>
            <a:ext cx="2590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45" name="Text Box 25"/>
          <p:cNvSpPr txBox="1">
            <a:spLocks noChangeArrowheads="1"/>
          </p:cNvSpPr>
          <p:nvPr/>
        </p:nvSpPr>
        <p:spPr bwMode="auto">
          <a:xfrm>
            <a:off x="1981200" y="1295400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140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07546" name="Text Box 26"/>
          <p:cNvSpPr txBox="1">
            <a:spLocks noChangeArrowheads="1"/>
          </p:cNvSpPr>
          <p:nvPr/>
        </p:nvSpPr>
        <p:spPr bwMode="auto">
          <a:xfrm>
            <a:off x="7010400" y="1295400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7547" name="Text Box 27"/>
          <p:cNvSpPr txBox="1">
            <a:spLocks noChangeArrowheads="1"/>
          </p:cNvSpPr>
          <p:nvPr/>
        </p:nvSpPr>
        <p:spPr bwMode="auto">
          <a:xfrm>
            <a:off x="6019800" y="1295400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4572000" y="1295400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14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07549" name="Text Box 29"/>
          <p:cNvSpPr txBox="1">
            <a:spLocks noChangeArrowheads="1"/>
          </p:cNvSpPr>
          <p:nvPr/>
        </p:nvSpPr>
        <p:spPr bwMode="auto">
          <a:xfrm>
            <a:off x="3276600" y="1295400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1400">
                <a:solidFill>
                  <a:schemeClr val="tx1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571844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Instructions: load and store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8229600" cy="4724400"/>
          </a:xfrm>
          <a:noFill/>
          <a:ln/>
        </p:spPr>
        <p:txBody>
          <a:bodyPr lIns="90488" tIns="44450" rIns="90488" bIns="44450">
            <a:normAutofit fontScale="850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HLL </a:t>
            </a:r>
            <a:r>
              <a:rPr lang="en-US" dirty="0"/>
              <a:t>code:	</a:t>
            </a:r>
            <a:r>
              <a:rPr lang="en-US" dirty="0" smtClean="0">
                <a:latin typeface="Courier New" pitchFamily="49" charset="0"/>
              </a:rPr>
              <a:t>A[3] </a:t>
            </a:r>
            <a:r>
              <a:rPr lang="en-US" dirty="0">
                <a:latin typeface="Courier New" pitchFamily="49" charset="0"/>
              </a:rPr>
              <a:t>= h + </a:t>
            </a:r>
            <a:r>
              <a:rPr lang="en-US" dirty="0" smtClean="0">
                <a:latin typeface="Courier New" pitchFamily="49" charset="0"/>
              </a:rPr>
              <a:t>A[3];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MIPS code:	</a:t>
            </a:r>
            <a:r>
              <a:rPr lang="en-US" dirty="0" smtClean="0">
                <a:latin typeface="Courier New" pitchFamily="49" charset="0"/>
              </a:rPr>
              <a:t>LW   $</a:t>
            </a:r>
            <a:r>
              <a:rPr lang="en-US" dirty="0">
                <a:latin typeface="Courier New" pitchFamily="49" charset="0"/>
              </a:rPr>
              <a:t>t0, </a:t>
            </a:r>
            <a:r>
              <a:rPr lang="en-US" dirty="0" smtClean="0">
                <a:latin typeface="Courier New" pitchFamily="49" charset="0"/>
              </a:rPr>
              <a:t>24($s3</a:t>
            </a:r>
            <a:r>
              <a:rPr lang="en-US" dirty="0">
                <a:latin typeface="Courier New" pitchFamily="49" charset="0"/>
              </a:rPr>
              <a:t>)</a:t>
            </a:r>
            <a:br>
              <a:rPr lang="en-US" dirty="0">
                <a:latin typeface="Courier New" pitchFamily="49" charset="0"/>
              </a:rPr>
            </a:br>
            <a:r>
              <a:rPr lang="en-US" dirty="0">
                <a:latin typeface="Courier New" pitchFamily="49" charset="0"/>
              </a:rPr>
              <a:t>			</a:t>
            </a:r>
            <a:r>
              <a:rPr lang="en-US" dirty="0" smtClean="0">
                <a:latin typeface="Courier New" pitchFamily="49" charset="0"/>
              </a:rPr>
              <a:t>DADD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$t0, $s2, $t0</a:t>
            </a:r>
            <a:br>
              <a:rPr lang="en-US" dirty="0">
                <a:latin typeface="Courier New" pitchFamily="49" charset="0"/>
              </a:rPr>
            </a:br>
            <a:r>
              <a:rPr lang="en-US" dirty="0">
                <a:latin typeface="Courier New" pitchFamily="49" charset="0"/>
              </a:rPr>
              <a:t>			</a:t>
            </a:r>
            <a:r>
              <a:rPr lang="en-US" dirty="0" smtClean="0">
                <a:latin typeface="Courier New" pitchFamily="49" charset="0"/>
              </a:rPr>
              <a:t>SW   $</a:t>
            </a:r>
            <a:r>
              <a:rPr lang="en-US" dirty="0">
                <a:latin typeface="Courier New" pitchFamily="49" charset="0"/>
              </a:rPr>
              <a:t>t0, </a:t>
            </a:r>
            <a:r>
              <a:rPr lang="en-US" dirty="0" smtClean="0">
                <a:latin typeface="Courier New" pitchFamily="49" charset="0"/>
              </a:rPr>
              <a:t>24($</a:t>
            </a:r>
            <a:r>
              <a:rPr lang="en-US" dirty="0">
                <a:latin typeface="Courier New" pitchFamily="49" charset="0"/>
              </a:rPr>
              <a:t>s3)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		</a:t>
            </a:r>
          </a:p>
          <a:p>
            <a:endParaRPr lang="en-US" dirty="0" smtClean="0"/>
          </a:p>
          <a:p>
            <a:r>
              <a:rPr lang="en-US" dirty="0" smtClean="0"/>
              <a:t>8 bytes per word </a:t>
            </a:r>
            <a:r>
              <a:rPr lang="en-US" dirty="0" smtClean="0">
                <a:sym typeface="Wingdings" pitchFamily="2" charset="2"/>
              </a:rPr>
              <a:t> offset to 3</a:t>
            </a:r>
            <a:r>
              <a:rPr lang="en-US" baseline="30000" dirty="0" smtClean="0">
                <a:sym typeface="Wingdings" pitchFamily="2" charset="2"/>
              </a:rPr>
              <a:t>rd</a:t>
            </a:r>
            <a:r>
              <a:rPr lang="en-US" dirty="0" smtClean="0">
                <a:sym typeface="Wingdings" pitchFamily="2" charset="2"/>
              </a:rPr>
              <a:t> word  24 byte displacement</a:t>
            </a:r>
          </a:p>
          <a:p>
            <a:r>
              <a:rPr lang="en-US" dirty="0" smtClean="0">
                <a:sym typeface="Wingdings" pitchFamily="2" charset="2"/>
              </a:rPr>
              <a:t>h already in register $s2</a:t>
            </a:r>
            <a:endParaRPr lang="en-US" dirty="0" smtClean="0"/>
          </a:p>
          <a:p>
            <a:r>
              <a:rPr lang="en-US" dirty="0" smtClean="0"/>
              <a:t>Store </a:t>
            </a:r>
            <a:r>
              <a:rPr lang="en-US" dirty="0"/>
              <a:t>word operation has no destination (</a:t>
            </a:r>
            <a:r>
              <a:rPr lang="en-US" dirty="0" err="1"/>
              <a:t>reg</a:t>
            </a:r>
            <a:r>
              <a:rPr lang="en-US" dirty="0"/>
              <a:t>) operand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88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Swap example</a:t>
            </a:r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848600" cy="4724400"/>
          </a:xfrm>
          <a:noFill/>
          <a:ln/>
        </p:spPr>
        <p:txBody>
          <a:bodyPr lIns="90488" tIns="44450" rIns="90488" bIns="44450"/>
          <a:lstStyle/>
          <a:p>
            <a:pPr marL="0" indent="0">
              <a:buNone/>
            </a:pPr>
            <a:r>
              <a:rPr lang="en-US" dirty="0" smtClean="0"/>
              <a:t>C					MIPS32</a:t>
            </a:r>
            <a:endParaRPr lang="en-US" dirty="0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990600" y="2133600"/>
            <a:ext cx="3352800" cy="13287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19050" tIns="26988" rIns="19050" bIns="26988"/>
          <a:lstStyle/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swap(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v[],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k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{ </a:t>
            </a:r>
            <a:endParaRPr lang="en-US" sz="2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temp;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temp = v[k]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v[k] = v[k+1];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v[k+1] = temp;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5486400" y="2057400"/>
            <a:ext cx="3048000" cy="1855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19050" tIns="26988" rIns="19050" bIns="26988"/>
          <a:lstStyle/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swap: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MULI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$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2,  $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5, 4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ADD 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$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2, 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$4, $2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LW  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$15, 0($2)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LW  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$16, 4($2)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SW  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$16, 0($2)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SW  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$15, 4($2)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JR  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$31</a:t>
            </a:r>
          </a:p>
          <a:p>
            <a:pPr algn="l" defTabSz="904875">
              <a:lnSpc>
                <a:spcPts val="1600"/>
              </a:lnSpc>
              <a:tabLst>
                <a:tab pos="452438" algn="l"/>
                <a:tab pos="904875" algn="l"/>
                <a:tab pos="1357313" algn="l"/>
              </a:tabLst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1066800" y="4495800"/>
            <a:ext cx="31591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 dirty="0">
                <a:solidFill>
                  <a:srgbClr val="003399"/>
                </a:solidFill>
              </a:rPr>
              <a:t>Explanation:</a:t>
            </a:r>
          </a:p>
          <a:p>
            <a:pPr algn="l"/>
            <a:r>
              <a:rPr kumimoji="0" lang="en-US" sz="2000" dirty="0">
                <a:solidFill>
                  <a:srgbClr val="003399"/>
                </a:solidFill>
              </a:rPr>
              <a:t>   index k : $5</a:t>
            </a:r>
          </a:p>
          <a:p>
            <a:pPr algn="l"/>
            <a:r>
              <a:rPr kumimoji="0" lang="en-US" sz="2000" dirty="0">
                <a:solidFill>
                  <a:srgbClr val="003399"/>
                </a:solidFill>
              </a:rPr>
              <a:t>   base address of v: $4</a:t>
            </a:r>
          </a:p>
          <a:p>
            <a:pPr algn="l"/>
            <a:r>
              <a:rPr kumimoji="0" lang="en-US" sz="2000" dirty="0">
                <a:solidFill>
                  <a:srgbClr val="003399"/>
                </a:solidFill>
              </a:rPr>
              <a:t>   address of v[k] is $4 + </a:t>
            </a:r>
            <a:r>
              <a:rPr kumimoji="0" lang="en-US" sz="2000" dirty="0" smtClean="0">
                <a:solidFill>
                  <a:srgbClr val="003399"/>
                </a:solidFill>
              </a:rPr>
              <a:t>4*$5</a:t>
            </a:r>
            <a:endParaRPr kumimoji="0" lang="en-US" sz="20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348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MIPS32 Instruction Formats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34311"/>
            <a:ext cx="661983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81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355</Words>
  <Application>Microsoft Office PowerPoint</Application>
  <PresentationFormat>On-screen Show (4:3)</PresentationFormat>
  <Paragraphs>137</Paragraphs>
  <Slides>14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Worksheet</vt:lpstr>
      <vt:lpstr>Review of the MIPS Instruction Set Architecture</vt:lpstr>
      <vt:lpstr>RISC Instruction Set Basics</vt:lpstr>
      <vt:lpstr>MIPS ISA</vt:lpstr>
      <vt:lpstr>MIPS arithmetic</vt:lpstr>
      <vt:lpstr>MIPS arithmetic</vt:lpstr>
      <vt:lpstr>Memory layout: Alignment</vt:lpstr>
      <vt:lpstr>Instructions: load and store</vt:lpstr>
      <vt:lpstr>Swap example</vt:lpstr>
      <vt:lpstr>MIPS32 Instruction Formats</vt:lpstr>
      <vt:lpstr>Control</vt:lpstr>
      <vt:lpstr>Control Flow</vt:lpstr>
      <vt:lpstr>MIPS compiler conventions</vt:lpstr>
      <vt:lpstr>What’s this do?   32 bits</vt:lpstr>
      <vt:lpstr>Brief look at the  80x86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the MIPS Instruction Set Architecture</dc:title>
  <dc:creator>Kenrick</dc:creator>
  <cp:lastModifiedBy>Kenrick</cp:lastModifiedBy>
  <cp:revision>7</cp:revision>
  <dcterms:created xsi:type="dcterms:W3CDTF">2006-08-16T00:00:00Z</dcterms:created>
  <dcterms:modified xsi:type="dcterms:W3CDTF">2010-08-25T08:46:12Z</dcterms:modified>
</cp:coreProperties>
</file>