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D2DE-D829-4341-8ADC-5F1A3CA27DA7}" type="datetimeFigureOut">
              <a:rPr lang="en-US" smtClean="0"/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1EB3-A802-402A-B8D7-10D0EB5E4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7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window</a:t>
            </a:r>
            <a:r>
              <a:rPr lang="en-US" baseline="0" dirty="0" smtClean="0"/>
              <a:t> size today around 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1EB3-A802-402A-B8D7-10D0EB5E4B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not really 100% on </a:t>
            </a:r>
            <a:r>
              <a:rPr lang="en-US" dirty="0" err="1" smtClean="0"/>
              <a:t>tomcatv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1EB3-A802-402A-B8D7-10D0EB5E4B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heap references for </a:t>
            </a:r>
            <a:r>
              <a:rPr lang="en-US" dirty="0" err="1" smtClean="0"/>
              <a:t>fpppp</a:t>
            </a:r>
            <a:r>
              <a:rPr lang="en-US" dirty="0" smtClean="0"/>
              <a:t> and </a:t>
            </a:r>
            <a:r>
              <a:rPr lang="en-US" dirty="0" err="1" smtClean="0"/>
              <a:t>tomcatv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1EB3-A802-402A-B8D7-10D0EB5E4B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Limits on ILP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the Instruction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 </a:t>
            </a:r>
            <a:r>
              <a:rPr lang="en-US" dirty="0"/>
              <a:t>window size to n (no longer arbitrary)</a:t>
            </a:r>
          </a:p>
          <a:p>
            <a:pPr lvl="1"/>
            <a:r>
              <a:rPr lang="en-US" dirty="0" smtClean="0"/>
              <a:t>Window </a:t>
            </a:r>
            <a:r>
              <a:rPr lang="en-US" dirty="0"/>
              <a:t>= number of </a:t>
            </a:r>
            <a:r>
              <a:rPr lang="en-US" dirty="0" smtClean="0"/>
              <a:t>instructions that are candidates </a:t>
            </a:r>
            <a:r>
              <a:rPr lang="en-US" dirty="0"/>
              <a:t>for concurrent execution in </a:t>
            </a:r>
            <a:r>
              <a:rPr lang="en-US" dirty="0" smtClean="0"/>
              <a:t>a cycle</a:t>
            </a:r>
            <a:endParaRPr lang="en-US" dirty="0"/>
          </a:p>
          <a:p>
            <a:r>
              <a:rPr lang="en-US" dirty="0" smtClean="0"/>
              <a:t>Window </a:t>
            </a:r>
            <a:r>
              <a:rPr lang="en-US" dirty="0"/>
              <a:t>size determines</a:t>
            </a:r>
          </a:p>
          <a:p>
            <a:pPr lvl="1"/>
            <a:r>
              <a:rPr lang="en-US" dirty="0" smtClean="0"/>
              <a:t>Instruction </a:t>
            </a:r>
            <a:r>
              <a:rPr lang="en-US" dirty="0"/>
              <a:t>storage needed within the pipeline</a:t>
            </a:r>
          </a:p>
          <a:p>
            <a:pPr lvl="1"/>
            <a:r>
              <a:rPr lang="en-US" dirty="0"/>
              <a:t>Maximum issue rate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operand comparisons needed for dependence </a:t>
            </a:r>
            <a:r>
              <a:rPr lang="en-US" dirty="0" smtClean="0"/>
              <a:t>checking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try and detect dependences among 2000 instructions would require some 4 million comparisons</a:t>
            </a:r>
          </a:p>
          <a:p>
            <a:pPr lvl="2"/>
            <a:r>
              <a:rPr lang="en-US" dirty="0" smtClean="0"/>
              <a:t>Issuing 50 instructions requires 2450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Reduced Window Size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4953000" cy="51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Reduced Window Size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12292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1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Reduced Window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Integer programs do not have as much parallelism as floating point programs</a:t>
            </a:r>
          </a:p>
          <a:p>
            <a:pPr lvl="1"/>
            <a:r>
              <a:rPr lang="en-US" dirty="0" smtClean="0"/>
              <a:t>Scientific nature of the program</a:t>
            </a:r>
          </a:p>
          <a:p>
            <a:r>
              <a:rPr lang="en-US" dirty="0" smtClean="0"/>
              <a:t>Highly </a:t>
            </a:r>
            <a:r>
              <a:rPr lang="en-US" dirty="0"/>
              <a:t>dependent on loop-level parallelism</a:t>
            </a:r>
          </a:p>
          <a:p>
            <a:pPr lvl="1"/>
            <a:r>
              <a:rPr lang="en-US" dirty="0" smtClean="0"/>
              <a:t>Instructions </a:t>
            </a:r>
            <a:r>
              <a:rPr lang="en-US" dirty="0"/>
              <a:t>that can execute in parallel </a:t>
            </a:r>
            <a:r>
              <a:rPr lang="en-US" dirty="0" smtClean="0"/>
              <a:t>across loop </a:t>
            </a:r>
            <a:r>
              <a:rPr lang="en-US" dirty="0"/>
              <a:t>iterations cannot be found with </a:t>
            </a:r>
            <a:r>
              <a:rPr lang="en-US" dirty="0" smtClean="0"/>
              <a:t>small window </a:t>
            </a:r>
            <a:r>
              <a:rPr lang="en-US" dirty="0"/>
              <a:t>sizes without compiler help</a:t>
            </a:r>
          </a:p>
          <a:p>
            <a:r>
              <a:rPr lang="en-US" dirty="0" smtClean="0"/>
              <a:t>From </a:t>
            </a:r>
            <a:r>
              <a:rPr lang="en-US" dirty="0"/>
              <a:t>now on</a:t>
            </a:r>
            <a:r>
              <a:rPr lang="en-US" dirty="0" smtClean="0"/>
              <a:t>, assume:</a:t>
            </a:r>
            <a:endParaRPr lang="en-US" dirty="0"/>
          </a:p>
          <a:p>
            <a:pPr lvl="1"/>
            <a:r>
              <a:rPr lang="en-US" dirty="0" smtClean="0"/>
              <a:t>Window size of 2000</a:t>
            </a:r>
            <a:endParaRPr lang="en-US" dirty="0"/>
          </a:p>
          <a:p>
            <a:pPr lvl="1"/>
            <a:r>
              <a:rPr lang="en-US" dirty="0" smtClean="0"/>
              <a:t>Maximum </a:t>
            </a:r>
            <a:r>
              <a:rPr lang="en-US" dirty="0"/>
              <a:t>of 64 instructions issued per cycle</a:t>
            </a:r>
          </a:p>
        </p:txBody>
      </p:sp>
    </p:spTree>
    <p:extLst>
      <p:ext uri="{BB962C8B-B14F-4D97-AF65-F5344CB8AC3E}">
        <p14:creationId xmlns:p14="http://schemas.microsoft.com/office/powerpoint/2010/main" val="386437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</a:t>
            </a:r>
            <a:r>
              <a:rPr lang="en-US" dirty="0"/>
              <a:t>far, all branch outcomes are known before the </a:t>
            </a:r>
            <a:r>
              <a:rPr lang="en-US" dirty="0" smtClean="0"/>
              <a:t>first instruction executes</a:t>
            </a:r>
          </a:p>
          <a:p>
            <a:pPr lvl="1"/>
            <a:r>
              <a:rPr lang="en-US" dirty="0" smtClean="0"/>
              <a:t>This is difficult to achieve in hardware or software</a:t>
            </a:r>
          </a:p>
          <a:p>
            <a:r>
              <a:rPr lang="en-US" dirty="0" smtClean="0"/>
              <a:t>Consider </a:t>
            </a:r>
            <a:r>
              <a:rPr lang="en-US" dirty="0"/>
              <a:t>5 alternatives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Perfect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Tournament </a:t>
            </a:r>
            <a:r>
              <a:rPr lang="en-US" dirty="0"/>
              <a:t>predictor</a:t>
            </a:r>
          </a:p>
          <a:p>
            <a:pPr lvl="2"/>
            <a:r>
              <a:rPr lang="en-US" dirty="0" smtClean="0"/>
              <a:t>(2,2) prediction scheme with 8K entries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Standard </a:t>
            </a:r>
            <a:r>
              <a:rPr lang="en-US" dirty="0"/>
              <a:t>(non-correlating) 2-bit predictor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Static </a:t>
            </a:r>
            <a:r>
              <a:rPr lang="en-US" dirty="0"/>
              <a:t>(profile-based)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None </a:t>
            </a:r>
            <a:r>
              <a:rPr lang="en-US" dirty="0"/>
              <a:t>(parallelism limited to within current basic block)</a:t>
            </a:r>
          </a:p>
          <a:p>
            <a:r>
              <a:rPr lang="en-US" dirty="0" smtClean="0"/>
              <a:t>No </a:t>
            </a:r>
            <a:r>
              <a:rPr lang="en-US" dirty="0"/>
              <a:t>penalty for </a:t>
            </a:r>
            <a:r>
              <a:rPr lang="en-US" dirty="0" err="1"/>
              <a:t>mispredicted</a:t>
            </a:r>
            <a:r>
              <a:rPr lang="en-US" dirty="0"/>
              <a:t> branches except for </a:t>
            </a:r>
            <a:r>
              <a:rPr lang="en-US" dirty="0" smtClean="0"/>
              <a:t>unseen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 Accuracy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6253"/>
            <a:ext cx="6386512" cy="500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1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Branch Prediction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6155"/>
            <a:ext cx="5641975" cy="51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8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Branch Prediction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305800" cy="389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5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prediction is critical to finding ILP</a:t>
            </a:r>
          </a:p>
          <a:p>
            <a:r>
              <a:rPr lang="en-US" dirty="0" smtClean="0"/>
              <a:t>Loops are easy to predict</a:t>
            </a:r>
          </a:p>
          <a:p>
            <a:r>
              <a:rPr lang="en-US" dirty="0" smtClean="0"/>
              <a:t>Independent </a:t>
            </a:r>
            <a:r>
              <a:rPr lang="en-US" dirty="0"/>
              <a:t>instructions are separated </a:t>
            </a:r>
            <a:r>
              <a:rPr lang="en-US" dirty="0" smtClean="0"/>
              <a:t>by many branches in the integer programs and </a:t>
            </a:r>
            <a:r>
              <a:rPr lang="en-US" dirty="0" err="1" smtClean="0"/>
              <a:t>doduc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now on, assume tournament predictor</a:t>
            </a:r>
          </a:p>
          <a:p>
            <a:pPr lvl="1"/>
            <a:r>
              <a:rPr lang="en-US" dirty="0" smtClean="0"/>
              <a:t>Also assume 2K jump </a:t>
            </a:r>
            <a:r>
              <a:rPr lang="en-US" dirty="0"/>
              <a:t>and return predictors</a:t>
            </a:r>
          </a:p>
        </p:txBody>
      </p:sp>
    </p:spTree>
    <p:extLst>
      <p:ext uri="{BB962C8B-B14F-4D97-AF65-F5344CB8AC3E}">
        <p14:creationId xmlns:p14="http://schemas.microsoft.com/office/powerpoint/2010/main" val="16410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Finite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no longer have infinite registers?  Might have WAW or WAR hazards</a:t>
            </a:r>
          </a:p>
          <a:p>
            <a:r>
              <a:rPr lang="en-US" dirty="0"/>
              <a:t>Alpha 21264 </a:t>
            </a:r>
            <a:r>
              <a:rPr lang="en-US" dirty="0" smtClean="0"/>
              <a:t>had </a:t>
            </a:r>
            <a:r>
              <a:rPr lang="en-US" dirty="0"/>
              <a:t>41 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integer renaming registers</a:t>
            </a:r>
          </a:p>
          <a:p>
            <a:r>
              <a:rPr lang="en-US" dirty="0" smtClean="0"/>
              <a:t>IBM Power5 has 88 </a:t>
            </a:r>
            <a:r>
              <a:rPr lang="en-US" dirty="0" err="1" smtClean="0"/>
              <a:t>fp</a:t>
            </a:r>
            <a:r>
              <a:rPr lang="en-US" dirty="0" smtClean="0"/>
              <a:t> and integer renaming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0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Parallelism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Techniques</a:t>
            </a:r>
          </a:p>
          <a:p>
            <a:pPr lvl="1"/>
            <a:r>
              <a:rPr lang="en-US" dirty="0" err="1" smtClean="0"/>
              <a:t>Scoreboarding</a:t>
            </a:r>
            <a:r>
              <a:rPr lang="en-US" dirty="0" smtClean="0"/>
              <a:t> / </a:t>
            </a:r>
            <a:r>
              <a:rPr lang="en-US" dirty="0" err="1" smtClean="0"/>
              <a:t>Tomasulo’s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Speculation</a:t>
            </a:r>
          </a:p>
          <a:p>
            <a:pPr lvl="1"/>
            <a:r>
              <a:rPr lang="en-US" dirty="0" smtClean="0"/>
              <a:t>Branch Prediction</a:t>
            </a:r>
          </a:p>
          <a:p>
            <a:r>
              <a:rPr lang="en-US" dirty="0" smtClean="0"/>
              <a:t>But how much more performance could we theoretically get?  How much ILP exists?</a:t>
            </a:r>
          </a:p>
          <a:p>
            <a:r>
              <a:rPr lang="en-US" dirty="0" smtClean="0"/>
              <a:t>How much more performance could we realistically 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8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Renaming Registers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4360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71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Renaming Registers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35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98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 a big difference in integer programs</a:t>
            </a:r>
          </a:p>
          <a:p>
            <a:pPr lvl="1"/>
            <a:r>
              <a:rPr lang="en-US" dirty="0" smtClean="0"/>
              <a:t>Already limited by branch prediction and window size, not that many speculative paths where we run into renaming problems</a:t>
            </a:r>
          </a:p>
          <a:p>
            <a:r>
              <a:rPr lang="en-US" dirty="0" smtClean="0"/>
              <a:t>Many registers needed to hold live variables for the more predictable floating point programs</a:t>
            </a:r>
          </a:p>
          <a:p>
            <a:r>
              <a:rPr lang="en-US" dirty="0" smtClean="0"/>
              <a:t>Significant jump at 64</a:t>
            </a:r>
          </a:p>
          <a:p>
            <a:r>
              <a:rPr lang="en-US" dirty="0" smtClean="0"/>
              <a:t>We will assume 256 integer and FP registers available for renaming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Alias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Memory can have dependencies too, so far assumed they can be eliminated</a:t>
            </a:r>
          </a:p>
          <a:p>
            <a:r>
              <a:rPr lang="en-US" dirty="0"/>
              <a:t>So far, memory alias analysis has been perfect</a:t>
            </a:r>
          </a:p>
          <a:p>
            <a:r>
              <a:rPr lang="en-US" dirty="0" smtClean="0"/>
              <a:t>Consider </a:t>
            </a:r>
            <a:r>
              <a:rPr lang="en-US" dirty="0"/>
              <a:t>3 models</a:t>
            </a:r>
          </a:p>
          <a:p>
            <a:pPr lvl="1"/>
            <a:r>
              <a:rPr lang="en-US" dirty="0" smtClean="0"/>
              <a:t>Global/stack </a:t>
            </a:r>
            <a:r>
              <a:rPr lang="en-US" dirty="0"/>
              <a:t>perfect: idealized static </a:t>
            </a:r>
            <a:r>
              <a:rPr lang="en-US" dirty="0" smtClean="0"/>
              <a:t>program analysis </a:t>
            </a:r>
            <a:r>
              <a:rPr lang="en-US" dirty="0"/>
              <a:t>(heap references are assumed to conflict)</a:t>
            </a:r>
          </a:p>
          <a:p>
            <a:pPr lvl="1"/>
            <a:r>
              <a:rPr lang="en-US" dirty="0" smtClean="0"/>
              <a:t>Inspection</a:t>
            </a:r>
            <a:r>
              <a:rPr lang="en-US" dirty="0"/>
              <a:t>: a simpler, realizable </a:t>
            </a:r>
            <a:r>
              <a:rPr lang="en-US" dirty="0" smtClean="0"/>
              <a:t>compiler technique </a:t>
            </a:r>
            <a:r>
              <a:rPr lang="en-US" dirty="0"/>
              <a:t>limited to inspecting base registers </a:t>
            </a:r>
            <a:r>
              <a:rPr lang="en-US" dirty="0" smtClean="0"/>
              <a:t>and constant </a:t>
            </a:r>
            <a:r>
              <a:rPr lang="en-US" dirty="0"/>
              <a:t>offsets</a:t>
            </a:r>
          </a:p>
          <a:p>
            <a:pPr lvl="1"/>
            <a:r>
              <a:rPr lang="en-US" dirty="0" smtClean="0"/>
              <a:t>None</a:t>
            </a:r>
            <a:r>
              <a:rPr lang="en-US" dirty="0"/>
              <a:t>: all </a:t>
            </a:r>
            <a:r>
              <a:rPr lang="en-US" dirty="0" smtClean="0"/>
              <a:t>memory references </a:t>
            </a:r>
            <a:r>
              <a:rPr lang="en-US" dirty="0"/>
              <a:t>are assumed to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0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Imperfect Alias Analysis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75288" cy="475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Imperfect Alias Analysis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0866"/>
            <a:ext cx="8305800" cy="390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2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Disambiguation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Fpppp</a:t>
            </a:r>
            <a:r>
              <a:rPr lang="en-US" dirty="0" smtClean="0"/>
              <a:t> and </a:t>
            </a:r>
            <a:r>
              <a:rPr lang="en-US" dirty="0" err="1" smtClean="0"/>
              <a:t>tomcatv</a:t>
            </a:r>
            <a:r>
              <a:rPr lang="en-US" dirty="0" smtClean="0"/>
              <a:t> use no heap so perfect with global/stack perfect assumption</a:t>
            </a:r>
          </a:p>
          <a:p>
            <a:pPr lvl="1"/>
            <a:r>
              <a:rPr lang="en-US" dirty="0" smtClean="0"/>
              <a:t>Perfect analysis here better by a factor of 2, implies there are compiler analysis or dynamic analysis to obtain more parallelism</a:t>
            </a:r>
          </a:p>
          <a:p>
            <a:r>
              <a:rPr lang="en-US" dirty="0" smtClean="0"/>
              <a:t>Has big impact on amount of parallelism</a:t>
            </a:r>
          </a:p>
          <a:p>
            <a:r>
              <a:rPr lang="en-US" dirty="0"/>
              <a:t>Dynamic memory disambiguation constrained by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load address must be compared with all </a:t>
            </a:r>
            <a:r>
              <a:rPr lang="en-US" dirty="0" smtClean="0"/>
              <a:t>in-flight stores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references that can be analyzed </a:t>
            </a:r>
            <a:r>
              <a:rPr lang="en-US" dirty="0" smtClean="0"/>
              <a:t>each clock </a:t>
            </a:r>
            <a:r>
              <a:rPr lang="en-US" dirty="0"/>
              <a:t>cycle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load/store buffering determines how far </a:t>
            </a:r>
            <a:r>
              <a:rPr lang="en-US" dirty="0" smtClean="0"/>
              <a:t>a load/store </a:t>
            </a:r>
            <a:r>
              <a:rPr lang="en-US" dirty="0"/>
              <a:t>instruction can be moved</a:t>
            </a:r>
          </a:p>
        </p:txBody>
      </p:sp>
    </p:spTree>
    <p:extLst>
      <p:ext uri="{BB962C8B-B14F-4D97-AF65-F5344CB8AC3E}">
        <p14:creationId xmlns:p14="http://schemas.microsoft.com/office/powerpoint/2010/main" val="45348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realizable?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our hardware improves, what may be realizable in the near future?</a:t>
            </a:r>
          </a:p>
          <a:p>
            <a:pPr lvl="1"/>
            <a:r>
              <a:rPr lang="en-US" dirty="0" smtClean="0"/>
              <a:t>Up to 64 instruction issues per clock (roughly 10 times the issue width in 2005)</a:t>
            </a:r>
          </a:p>
          <a:p>
            <a:pPr lvl="1"/>
            <a:r>
              <a:rPr lang="en-US" dirty="0" smtClean="0"/>
              <a:t>A tournament predictor with 1K entries and a 16 entry return predictor</a:t>
            </a:r>
          </a:p>
          <a:p>
            <a:pPr lvl="1"/>
            <a:r>
              <a:rPr lang="en-US" dirty="0" smtClean="0"/>
              <a:t>Perfect disambiguation of memory references done dynamically (ambitious but possible if window size is small)</a:t>
            </a:r>
          </a:p>
          <a:p>
            <a:pPr lvl="1"/>
            <a:r>
              <a:rPr lang="en-US" dirty="0" smtClean="0"/>
              <a:t>Register renaming with 64 </a:t>
            </a:r>
            <a:r>
              <a:rPr lang="en-US" dirty="0" err="1" smtClean="0"/>
              <a:t>int</a:t>
            </a:r>
            <a:r>
              <a:rPr lang="en-US" dirty="0" smtClean="0"/>
              <a:t> and 64 </a:t>
            </a:r>
            <a:r>
              <a:rPr lang="en-US" dirty="0" err="1" smtClean="0"/>
              <a:t>fp</a:t>
            </a:r>
            <a:r>
              <a:rPr lang="en-US" dirty="0" smtClean="0"/>
              <a:t>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50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Hypothetical CPU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2453"/>
            <a:ext cx="3429000" cy="558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012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Hypothetical CPU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96286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53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an ideal (and impractical) processor</a:t>
            </a:r>
          </a:p>
          <a:p>
            <a:r>
              <a:rPr lang="en-US" dirty="0" smtClean="0"/>
              <a:t>Add </a:t>
            </a:r>
            <a:r>
              <a:rPr lang="en-US" dirty="0"/>
              <a:t>limitations one at a time to </a:t>
            </a:r>
            <a:r>
              <a:rPr lang="en-US" dirty="0" smtClean="0"/>
              <a:t>measure individual </a:t>
            </a:r>
            <a:r>
              <a:rPr lang="en-US" dirty="0"/>
              <a:t>impact</a:t>
            </a:r>
          </a:p>
          <a:p>
            <a:r>
              <a:rPr lang="en-US" dirty="0" smtClean="0"/>
              <a:t>Consider </a:t>
            </a:r>
            <a:r>
              <a:rPr lang="en-US" dirty="0"/>
              <a:t>ILP limits on a </a:t>
            </a:r>
            <a:r>
              <a:rPr lang="en-US" dirty="0" smtClean="0"/>
              <a:t>hypothetically practical </a:t>
            </a:r>
            <a:r>
              <a:rPr lang="en-US" dirty="0"/>
              <a:t>processor</a:t>
            </a:r>
          </a:p>
          <a:p>
            <a:endParaRPr lang="en-US" dirty="0" smtClean="0"/>
          </a:p>
          <a:p>
            <a:r>
              <a:rPr lang="en-US" dirty="0" smtClean="0"/>
              <a:t>Analysis </a:t>
            </a:r>
            <a:r>
              <a:rPr lang="en-US" dirty="0"/>
              <a:t>performed on </a:t>
            </a:r>
            <a:r>
              <a:rPr lang="en-US" dirty="0" smtClean="0"/>
              <a:t>benchmark programs </a:t>
            </a:r>
            <a:r>
              <a:rPr lang="en-US" dirty="0"/>
              <a:t>with varying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82908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Ambitious/impractical hardware assumptions</a:t>
            </a:r>
          </a:p>
          <a:p>
            <a:pPr lvl="1"/>
            <a:r>
              <a:rPr lang="en-US" dirty="0" smtClean="0"/>
              <a:t>Unrestricted </a:t>
            </a:r>
            <a:r>
              <a:rPr lang="en-US" dirty="0"/>
              <a:t>issue (particularly memory ops)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cycle operations</a:t>
            </a:r>
          </a:p>
          <a:p>
            <a:pPr lvl="1"/>
            <a:r>
              <a:rPr lang="en-US" dirty="0" smtClean="0"/>
              <a:t>Perfect </a:t>
            </a:r>
            <a:r>
              <a:rPr lang="en-US" dirty="0"/>
              <a:t>caches</a:t>
            </a:r>
          </a:p>
          <a:p>
            <a:r>
              <a:rPr lang="en-US" dirty="0" smtClean="0"/>
              <a:t>Other </a:t>
            </a:r>
            <a:r>
              <a:rPr lang="en-US" dirty="0"/>
              <a:t>directions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value prediction and speculation</a:t>
            </a:r>
          </a:p>
          <a:p>
            <a:pPr lvl="2"/>
            <a:r>
              <a:rPr lang="en-US" dirty="0" smtClean="0"/>
              <a:t>Address </a:t>
            </a:r>
            <a:r>
              <a:rPr lang="en-US" dirty="0"/>
              <a:t>value prediction and speculation</a:t>
            </a:r>
          </a:p>
          <a:p>
            <a:pPr lvl="1"/>
            <a:r>
              <a:rPr lang="en-US" dirty="0" smtClean="0"/>
              <a:t>Speculation </a:t>
            </a:r>
            <a:r>
              <a:rPr lang="en-US" dirty="0"/>
              <a:t>on multiple </a:t>
            </a:r>
            <a:r>
              <a:rPr lang="en-US" dirty="0" smtClean="0"/>
              <a:t>paths</a:t>
            </a:r>
          </a:p>
          <a:p>
            <a:pPr lvl="1"/>
            <a:r>
              <a:rPr lang="en-US" dirty="0" smtClean="0"/>
              <a:t>Simpler processor with larger cache and higher clock rate vs. more emphasis on ILP with a slower clock and smaller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8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Model – Ideal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Remove all limitations on ILP</a:t>
            </a:r>
          </a:p>
          <a:p>
            <a:pPr lvl="1"/>
            <a:r>
              <a:rPr lang="en-US" dirty="0" smtClean="0"/>
              <a:t>Register renaming</a:t>
            </a:r>
          </a:p>
          <a:p>
            <a:pPr lvl="2"/>
            <a:r>
              <a:rPr lang="en-US" dirty="0" smtClean="0"/>
              <a:t>Infinite number of registers available, eliminating all WAW and WAR hazards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2"/>
            <a:r>
              <a:rPr lang="en-US" dirty="0" smtClean="0"/>
              <a:t>Perfect, including targets for jumps</a:t>
            </a:r>
          </a:p>
          <a:p>
            <a:pPr lvl="1"/>
            <a:r>
              <a:rPr lang="en-US" dirty="0" smtClean="0"/>
              <a:t>Memory address alias analysis</a:t>
            </a:r>
          </a:p>
          <a:p>
            <a:pPr lvl="2"/>
            <a:r>
              <a:rPr lang="en-US" dirty="0" smtClean="0"/>
              <a:t>All addresses known exactly, a load can be moved before a store provided that the addresses are not identical</a:t>
            </a:r>
          </a:p>
          <a:p>
            <a:pPr lvl="1"/>
            <a:r>
              <a:rPr lang="en-US" dirty="0" smtClean="0"/>
              <a:t>Perfect caches</a:t>
            </a:r>
          </a:p>
          <a:p>
            <a:pPr lvl="2"/>
            <a:r>
              <a:rPr lang="en-US" dirty="0" smtClean="0"/>
              <a:t>All memory accesses take 1 clock cycle</a:t>
            </a:r>
          </a:p>
          <a:p>
            <a:pPr lvl="1"/>
            <a:r>
              <a:rPr lang="en-US" dirty="0" smtClean="0"/>
              <a:t>Infinite resources</a:t>
            </a:r>
          </a:p>
          <a:p>
            <a:pPr lvl="2"/>
            <a:r>
              <a:rPr lang="en-US" dirty="0" smtClean="0"/>
              <a:t>No limit on number of functional units, buses,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0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control dependencies removed by perfect branch prediction</a:t>
            </a:r>
          </a:p>
          <a:p>
            <a:r>
              <a:rPr lang="en-US" dirty="0" smtClean="0"/>
              <a:t>All structural hazards removed by infinite resources</a:t>
            </a:r>
          </a:p>
          <a:p>
            <a:r>
              <a:rPr lang="en-US" dirty="0" smtClean="0"/>
              <a:t>All that remains are true data dependencies (RAW) hazards</a:t>
            </a:r>
          </a:p>
          <a:p>
            <a:r>
              <a:rPr lang="en-US" dirty="0" smtClean="0"/>
              <a:t>All </a:t>
            </a:r>
            <a:r>
              <a:rPr lang="en-US" dirty="0"/>
              <a:t>functional unit latencies: one clock cycle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dynamic instruction can execute in the </a:t>
            </a:r>
            <a:r>
              <a:rPr lang="en-US" dirty="0" smtClean="0"/>
              <a:t>cycle after </a:t>
            </a:r>
            <a:r>
              <a:rPr lang="en-US" dirty="0"/>
              <a:t>its predecessor </a:t>
            </a:r>
            <a:r>
              <a:rPr lang="en-US" dirty="0" smtClean="0"/>
              <a:t>executes</a:t>
            </a:r>
          </a:p>
          <a:p>
            <a:r>
              <a:rPr lang="en-US" dirty="0" smtClean="0"/>
              <a:t>Initially we assume the processor can issue an unlimited number of instructions at once looking arbitrarily far ahead in the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8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Programs compiled and optimized </a:t>
            </a:r>
            <a:r>
              <a:rPr lang="en-US" dirty="0" smtClean="0"/>
              <a:t>with standard MIPS </a:t>
            </a:r>
            <a:r>
              <a:rPr lang="en-US" dirty="0"/>
              <a:t>optimizing compiler</a:t>
            </a:r>
          </a:p>
          <a:p>
            <a:r>
              <a:rPr lang="en-US" dirty="0" smtClean="0"/>
              <a:t>The </a:t>
            </a:r>
            <a:r>
              <a:rPr lang="en-US" dirty="0"/>
              <a:t>programs were instrumented to produce a </a:t>
            </a:r>
            <a:r>
              <a:rPr lang="en-US" dirty="0" smtClean="0"/>
              <a:t>trace of </a:t>
            </a:r>
            <a:r>
              <a:rPr lang="en-US" dirty="0"/>
              <a:t>instruction and data references over the </a:t>
            </a:r>
            <a:r>
              <a:rPr lang="en-US" dirty="0" smtClean="0"/>
              <a:t>entire execution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instruction was subsequently re-scheduled </a:t>
            </a:r>
            <a:r>
              <a:rPr lang="en-US" dirty="0" smtClean="0"/>
              <a:t>as early </a:t>
            </a:r>
            <a:r>
              <a:rPr lang="en-US" dirty="0"/>
              <a:t>as the true data dependencies would </a:t>
            </a:r>
            <a:r>
              <a:rPr lang="en-US" dirty="0" smtClean="0"/>
              <a:t>allow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control </a:t>
            </a:r>
            <a:r>
              <a:rPr lang="en-US" dirty="0" smtClean="0"/>
              <a:t>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Programs – SPECINT92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14488"/>
            <a:ext cx="62674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2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on the Ideal Processor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9651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5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close could we get to the ideal?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perfect processor must do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Look arbitrarily far ahead to find a set of instructions to issue, predicting all branches perfectly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Rename all registers to avoid WAR and WAW hazards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Resolve data dependencies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Resolve memory dependencies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enough functional units for all ready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6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1021</Words>
  <Application>Microsoft Office PowerPoint</Application>
  <PresentationFormat>On-screen Show (4:3)</PresentationFormat>
  <Paragraphs>140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Limits on ILP</vt:lpstr>
      <vt:lpstr>Achieving Parallelism</vt:lpstr>
      <vt:lpstr>Methodology</vt:lpstr>
      <vt:lpstr>Hardware Model – Ideal Machine</vt:lpstr>
      <vt:lpstr>Ideal Machine</vt:lpstr>
      <vt:lpstr>Experimental Method</vt:lpstr>
      <vt:lpstr>Benchmark Programs – SPECINT92</vt:lpstr>
      <vt:lpstr>ILP on the Ideal Processor</vt:lpstr>
      <vt:lpstr>How close could we get to the ideal?</vt:lpstr>
      <vt:lpstr>Limiting the Instruction Window</vt:lpstr>
      <vt:lpstr>Effect of Reduced Window Size</vt:lpstr>
      <vt:lpstr>Effect of Reduced Window Size</vt:lpstr>
      <vt:lpstr>Effect of Reduced Window Size</vt:lpstr>
      <vt:lpstr>Effects of Branch Prediction</vt:lpstr>
      <vt:lpstr>Branch Prediction Accuracy</vt:lpstr>
      <vt:lpstr>Effects of Branch Prediction</vt:lpstr>
      <vt:lpstr>Effects of Branch Prediction</vt:lpstr>
      <vt:lpstr>Branch Prediction</vt:lpstr>
      <vt:lpstr>Effect of Finite Registers</vt:lpstr>
      <vt:lpstr>Effect of Renaming Registers</vt:lpstr>
      <vt:lpstr>Effects of Renaming Registers</vt:lpstr>
      <vt:lpstr>Renaming Registers</vt:lpstr>
      <vt:lpstr>Imperfect Alias Analysis</vt:lpstr>
      <vt:lpstr>Effects of Imperfect Alias Analysis</vt:lpstr>
      <vt:lpstr>Effects of Imperfect Alias Analysis</vt:lpstr>
      <vt:lpstr>Memory Disambiguation</vt:lpstr>
      <vt:lpstr>What is realizable?</vt:lpstr>
      <vt:lpstr>Performance on Hypothetical CPU</vt:lpstr>
      <vt:lpstr>Performance on Hypothetical CPU</vt:lpstr>
      <vt:lpstr>Hypothetical CPU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Kenrick</dc:creator>
  <cp:lastModifiedBy>Kenrick</cp:lastModifiedBy>
  <cp:revision>14</cp:revision>
  <dcterms:created xsi:type="dcterms:W3CDTF">2006-08-16T00:00:00Z</dcterms:created>
  <dcterms:modified xsi:type="dcterms:W3CDTF">2010-09-20T07:52:37Z</dcterms:modified>
</cp:coreProperties>
</file>