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60" r:id="rId5"/>
    <p:sldId id="261" r:id="rId6"/>
    <p:sldId id="262" r:id="rId7"/>
    <p:sldId id="263" r:id="rId8"/>
    <p:sldId id="264" r:id="rId9"/>
    <p:sldId id="265" r:id="rId10"/>
    <p:sldId id="270" r:id="rId11"/>
    <p:sldId id="271" r:id="rId12"/>
    <p:sldId id="266" r:id="rId13"/>
    <p:sldId id="267" r:id="rId14"/>
    <p:sldId id="268" r:id="rId15"/>
    <p:sldId id="269" r:id="rId16"/>
    <p:sldId id="272" r:id="rId17"/>
    <p:sldId id="273" r:id="rId18"/>
    <p:sldId id="274" r:id="rId19"/>
    <p:sldId id="276" r:id="rId20"/>
    <p:sldId id="275" r:id="rId21"/>
    <p:sldId id="277" r:id="rId22"/>
    <p:sldId id="278" r:id="rId23"/>
    <p:sldId id="279" r:id="rId24"/>
    <p:sldId id="280" r:id="rId25"/>
    <p:sldId id="281" r:id="rId26"/>
    <p:sldId id="282" r:id="rId27"/>
    <p:sldId id="283" r:id="rId28"/>
    <p:sldId id="284" r:id="rId29"/>
    <p:sldId id="285" r:id="rId30"/>
    <p:sldId id="286"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rick" initials="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14" autoAdjust="0"/>
  </p:normalViewPr>
  <p:slideViewPr>
    <p:cSldViewPr>
      <p:cViewPr varScale="1">
        <p:scale>
          <a:sx n="96" d="100"/>
          <a:sy n="96" d="100"/>
        </p:scale>
        <p:origin x="-4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B1F6B4-7051-4A97-A212-B2CCF0398104}" type="datetimeFigureOut">
              <a:rPr lang="en-US" smtClean="0"/>
              <a:t>8/23/2010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E12674-FD06-4025-AF4A-688BEE24A117}" type="slidenum">
              <a:rPr lang="en-US" smtClean="0"/>
              <a:t>‹#›</a:t>
            </a:fld>
            <a:endParaRPr lang="en-US"/>
          </a:p>
        </p:txBody>
      </p:sp>
    </p:spTree>
    <p:extLst>
      <p:ext uri="{BB962C8B-B14F-4D97-AF65-F5344CB8AC3E}">
        <p14:creationId xmlns:p14="http://schemas.microsoft.com/office/powerpoint/2010/main" val="2279547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1</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648592BC-42C2-4E85-8ADD-72C55E139E44}" type="slidenum">
              <a:rPr lang="en-US" altLang="en-US"/>
              <a:pPr/>
              <a:t>5</a:t>
            </a:fld>
            <a:endParaRPr lang="en-US" altLang="en-US"/>
          </a:p>
        </p:txBody>
      </p:sp>
      <p:sp>
        <p:nvSpPr>
          <p:cNvPr id="96258" name="Rectangle 2"/>
          <p:cNvSpPr>
            <a:spLocks noGrp="1" noRot="1" noChangeAspect="1" noChangeArrowheads="1" noTextEdit="1"/>
          </p:cNvSpPr>
          <p:nvPr>
            <p:ph type="sldImg"/>
          </p:nvPr>
        </p:nvSpPr>
        <p:spPr bwMode="auto">
          <a:xfrm>
            <a:off x="1178719" y="686405"/>
            <a:ext cx="4502051" cy="3429000"/>
          </a:xfrm>
          <a:prstGeom prst="rect">
            <a:avLst/>
          </a:prstGeom>
          <a:solidFill>
            <a:srgbClr val="FFFFFF"/>
          </a:solidFill>
          <a:ln>
            <a:solidFill>
              <a:srgbClr val="000000"/>
            </a:solidFill>
            <a:miter lim="800000"/>
            <a:headEnd/>
            <a:tailEnd/>
          </a:ln>
        </p:spPr>
      </p:sp>
      <p:sp>
        <p:nvSpPr>
          <p:cNvPr id="96259" name="Rectangle 3"/>
          <p:cNvSpPr>
            <a:spLocks noGrp="1" noChangeArrowheads="1"/>
          </p:cNvSpPr>
          <p:nvPr>
            <p:ph type="body" idx="1"/>
          </p:nvPr>
        </p:nvSpPr>
        <p:spPr bwMode="auto">
          <a:xfrm>
            <a:off x="915033" y="4343876"/>
            <a:ext cx="5027934" cy="4114167"/>
          </a:xfrm>
          <a:prstGeom prst="rect">
            <a:avLst/>
          </a:prstGeom>
          <a:solidFill>
            <a:srgbClr val="FFFFFF"/>
          </a:solidFill>
          <a:ln>
            <a:solidFill>
              <a:srgbClr val="000000"/>
            </a:solidFill>
            <a:miter lim="800000"/>
            <a:headEnd/>
            <a:tailEnd/>
          </a:ln>
        </p:spPr>
        <p:txBody>
          <a:bodyPr lIns="91422" tIns="45711" rIns="91422" bIns="45711"/>
          <a:lstStyle/>
          <a:p>
            <a:r>
              <a:rPr lang="en-US"/>
              <a:t>Smaller process technology means we can generate less heat, pack more transistors into the same area as before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1</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B3CE880C-C1EF-449B-9A46-3D7433E07233}" type="slidenum">
              <a:rPr lang="en-US" altLang="en-US"/>
              <a:pPr/>
              <a:t>19</a:t>
            </a:fld>
            <a:endParaRPr lang="en-US" altLang="en-US"/>
          </a:p>
        </p:txBody>
      </p:sp>
      <p:sp>
        <p:nvSpPr>
          <p:cNvPr id="93186" name="Rectangle 2"/>
          <p:cNvSpPr>
            <a:spLocks noGrp="1" noRot="1" noChangeAspect="1" noChangeArrowheads="1" noTextEdit="1"/>
          </p:cNvSpPr>
          <p:nvPr>
            <p:ph type="sldImg"/>
          </p:nvPr>
        </p:nvSpPr>
        <p:spPr bwMode="auto">
          <a:xfrm>
            <a:off x="1178719" y="686405"/>
            <a:ext cx="4502051" cy="3429000"/>
          </a:xfrm>
          <a:prstGeom prst="rect">
            <a:avLst/>
          </a:prstGeom>
          <a:solidFill>
            <a:srgbClr val="FFFFFF"/>
          </a:solidFill>
          <a:ln>
            <a:solidFill>
              <a:srgbClr val="000000"/>
            </a:solidFill>
            <a:miter lim="800000"/>
            <a:headEnd/>
            <a:tailEnd/>
          </a:ln>
        </p:spPr>
      </p:sp>
      <p:sp>
        <p:nvSpPr>
          <p:cNvPr id="93187" name="Rectangle 3"/>
          <p:cNvSpPr>
            <a:spLocks noGrp="1" noChangeArrowheads="1"/>
          </p:cNvSpPr>
          <p:nvPr>
            <p:ph type="body" idx="1"/>
          </p:nvPr>
        </p:nvSpPr>
        <p:spPr bwMode="auto">
          <a:xfrm>
            <a:off x="915033" y="4343876"/>
            <a:ext cx="5027934" cy="4114167"/>
          </a:xfrm>
          <a:prstGeom prst="rect">
            <a:avLst/>
          </a:prstGeom>
          <a:solidFill>
            <a:srgbClr val="FFFFFF"/>
          </a:solidFill>
          <a:ln>
            <a:solidFill>
              <a:srgbClr val="000000"/>
            </a:solidFill>
            <a:miter lim="800000"/>
            <a:headEnd/>
            <a:tailEnd/>
          </a:ln>
        </p:spPr>
        <p:txBody>
          <a:bodyPr lIns="91422" tIns="45711" rIns="91422" bIns="45711"/>
          <a:lstStyle/>
          <a:p>
            <a:r>
              <a:rPr lang="en-US"/>
              <a:t>Sliced using diamond saws</a:t>
            </a:r>
          </a:p>
          <a:p>
            <a:r>
              <a:rPr lang="en-US"/>
              <a:t>Yield is the % of usable chips per wafer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maximum number of dies per wafer is basically the area of the wafer divided by the area of the die.  We must subtract off a correction factor since dies are currently square, while wafers are round.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maximum number of dies per wafer is unrealistic today due to imperfections in the manufacturing process. </a:t>
            </a:r>
          </a:p>
        </p:txBody>
      </p:sp>
      <p:sp>
        <p:nvSpPr>
          <p:cNvPr id="4" name="Slide Number Placeholder 3"/>
          <p:cNvSpPr>
            <a:spLocks noGrp="1"/>
          </p:cNvSpPr>
          <p:nvPr>
            <p:ph type="sldNum" sz="quarter" idx="10"/>
          </p:nvPr>
        </p:nvSpPr>
        <p:spPr/>
        <p:txBody>
          <a:bodyPr/>
          <a:lstStyle/>
          <a:p>
            <a:fld id="{FDE12674-FD06-4025-AF4A-688BEE24A117}" type="slidenum">
              <a:rPr lang="en-US" smtClean="0"/>
              <a:t>21</a:t>
            </a:fld>
            <a:endParaRPr lang="en-US"/>
          </a:p>
        </p:txBody>
      </p:sp>
    </p:spTree>
    <p:extLst>
      <p:ext uri="{BB962C8B-B14F-4D97-AF65-F5344CB8AC3E}">
        <p14:creationId xmlns:p14="http://schemas.microsoft.com/office/powerpoint/2010/main" val="2562270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big problem of these kernels is they’re not real programs, so no user really uses them and therefore it may be misleading in actual tasks.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E12674-FD06-4025-AF4A-688BEE24A117}" type="slidenum">
              <a:rPr lang="en-US" smtClean="0"/>
              <a:t>28</a:t>
            </a:fld>
            <a:endParaRPr lang="en-US"/>
          </a:p>
        </p:txBody>
      </p:sp>
    </p:spTree>
    <p:extLst>
      <p:ext uri="{BB962C8B-B14F-4D97-AF65-F5344CB8AC3E}">
        <p14:creationId xmlns:p14="http://schemas.microsoft.com/office/powerpoint/2010/main" val="3089859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DB5DF-BBE7-4B56-9164-265FCE7B6C43}" type="slidenum">
              <a:rPr lang="en-US"/>
              <a:pPr/>
              <a:t>31</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many of these algorithms do you know?  Do you actually run these types of things yourself?  (maybe, probably not)</a:t>
            </a:r>
          </a:p>
          <a:p>
            <a:endParaRPr lang="en-US" dirty="0"/>
          </a:p>
        </p:txBody>
      </p:sp>
      <p:sp>
        <p:nvSpPr>
          <p:cNvPr id="4" name="Slide Number Placeholder 3"/>
          <p:cNvSpPr>
            <a:spLocks noGrp="1"/>
          </p:cNvSpPr>
          <p:nvPr>
            <p:ph type="sldNum" sz="quarter" idx="10"/>
          </p:nvPr>
        </p:nvSpPr>
        <p:spPr/>
        <p:txBody>
          <a:bodyPr/>
          <a:lstStyle/>
          <a:p>
            <a:fld id="{FDE12674-FD06-4025-AF4A-688BEE24A117}" type="slidenum">
              <a:rPr lang="en-US" smtClean="0"/>
              <a:t>32</a:t>
            </a:fld>
            <a:endParaRPr lang="en-US"/>
          </a:p>
        </p:txBody>
      </p:sp>
    </p:spTree>
    <p:extLst>
      <p:ext uri="{BB962C8B-B14F-4D97-AF65-F5344CB8AC3E}">
        <p14:creationId xmlns:p14="http://schemas.microsoft.com/office/powerpoint/2010/main" val="2608653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Drawbacks to using geometric means include:</a:t>
            </a:r>
          </a:p>
          <a:p>
            <a:pPr lvl="0"/>
            <a:r>
              <a:rPr lang="en-US" sz="1200" kern="1200" dirty="0" smtClean="0">
                <a:solidFill>
                  <a:schemeClr val="tx1"/>
                </a:solidFill>
                <a:effectLst/>
                <a:latin typeface="+mn-lt"/>
                <a:ea typeface="+mn-ea"/>
                <a:cs typeface="+mn-cs"/>
              </a:rPr>
              <a:t>Don’t predict actual execution time</a:t>
            </a:r>
          </a:p>
          <a:p>
            <a:pPr lvl="0"/>
            <a:r>
              <a:rPr lang="en-US" sz="1200" kern="1200" dirty="0" smtClean="0">
                <a:solidFill>
                  <a:schemeClr val="tx1"/>
                </a:solidFill>
                <a:effectLst/>
                <a:latin typeface="+mn-lt"/>
                <a:ea typeface="+mn-ea"/>
                <a:cs typeface="+mn-cs"/>
              </a:rPr>
              <a:t>Danger of designers working to do better on benchmarks, not overall, e.g. a 2 to 1 second improvement will reward the system as much as a 500 to 250 second improvement </a:t>
            </a:r>
          </a:p>
          <a:p>
            <a:endParaRPr lang="en-US" dirty="0"/>
          </a:p>
        </p:txBody>
      </p:sp>
      <p:sp>
        <p:nvSpPr>
          <p:cNvPr id="4" name="Slide Number Placeholder 3"/>
          <p:cNvSpPr>
            <a:spLocks noGrp="1"/>
          </p:cNvSpPr>
          <p:nvPr>
            <p:ph type="sldNum" sz="quarter" idx="10"/>
          </p:nvPr>
        </p:nvSpPr>
        <p:spPr/>
        <p:txBody>
          <a:bodyPr/>
          <a:lstStyle/>
          <a:p>
            <a:fld id="{FDE12674-FD06-4025-AF4A-688BEE24A117}" type="slidenum">
              <a:rPr lang="en-US" smtClean="0"/>
              <a:t>38</a:t>
            </a:fld>
            <a:endParaRPr lang="en-US"/>
          </a:p>
        </p:txBody>
      </p:sp>
    </p:spTree>
    <p:extLst>
      <p:ext uri="{BB962C8B-B14F-4D97-AF65-F5344CB8AC3E}">
        <p14:creationId xmlns:p14="http://schemas.microsoft.com/office/powerpoint/2010/main" val="763064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this new enhancement is expensive, it is probably not worth the effort unless every last bit of speed is critical, or there is some application that can use this enhancement more often.  This illustrates the law of diminishing returns:  The incremental improvement in speedup gained by an additional improvement of just a portion of the computation diminishes as improvements are added.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E12674-FD06-4025-AF4A-688BEE24A117}" type="slidenum">
              <a:rPr lang="en-US" smtClean="0"/>
              <a:t>41</a:t>
            </a:fld>
            <a:endParaRPr lang="en-US"/>
          </a:p>
        </p:txBody>
      </p:sp>
    </p:spTree>
    <p:extLst>
      <p:ext uri="{BB962C8B-B14F-4D97-AF65-F5344CB8AC3E}">
        <p14:creationId xmlns:p14="http://schemas.microsoft.com/office/powerpoint/2010/main" val="2415063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 varies over each instruction, and we must sum the results for each instruction to get the total CPU Time.  </a:t>
            </a:r>
            <a:r>
              <a:rPr lang="en-US" sz="1200" kern="1200" dirty="0" err="1" smtClean="0">
                <a:solidFill>
                  <a:schemeClr val="tx1"/>
                </a:solidFill>
                <a:effectLst/>
                <a:latin typeface="+mn-lt"/>
                <a:ea typeface="+mn-ea"/>
                <a:cs typeface="+mn-cs"/>
              </a:rPr>
              <a:t>CPI</a:t>
            </a:r>
            <a:r>
              <a:rPr lang="en-US" sz="1200" kern="1200" baseline="-250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should be measured since reference manuals won’t include the effects of cache misses, branch predictions, etc.</a:t>
            </a:r>
          </a:p>
          <a:p>
            <a:endParaRPr lang="en-US" dirty="0"/>
          </a:p>
        </p:txBody>
      </p:sp>
      <p:sp>
        <p:nvSpPr>
          <p:cNvPr id="4" name="Slide Number Placeholder 3"/>
          <p:cNvSpPr>
            <a:spLocks noGrp="1"/>
          </p:cNvSpPr>
          <p:nvPr>
            <p:ph type="sldNum" sz="quarter" idx="10"/>
          </p:nvPr>
        </p:nvSpPr>
        <p:spPr/>
        <p:txBody>
          <a:bodyPr/>
          <a:lstStyle/>
          <a:p>
            <a:fld id="{FDE12674-FD06-4025-AF4A-688BEE24A117}" type="slidenum">
              <a:rPr lang="en-US" smtClean="0"/>
              <a:t>45</a:t>
            </a:fld>
            <a:endParaRPr lang="en-US"/>
          </a:p>
        </p:txBody>
      </p:sp>
    </p:spTree>
    <p:extLst>
      <p:ext uri="{BB962C8B-B14F-4D97-AF65-F5344CB8AC3E}">
        <p14:creationId xmlns:p14="http://schemas.microsoft.com/office/powerpoint/2010/main" val="3356321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can this be?  The answer lies in the superscalar ideas – executing multiple instructions at once.  To achieve this feat, the processor would have to execute two integer instructions and two floating point instructions on each clock cycle.  This is virtually impossible except for very specific cases! </a:t>
            </a:r>
            <a:endParaRPr lang="en-US" dirty="0"/>
          </a:p>
        </p:txBody>
      </p:sp>
      <p:sp>
        <p:nvSpPr>
          <p:cNvPr id="4" name="Slide Number Placeholder 3"/>
          <p:cNvSpPr>
            <a:spLocks noGrp="1"/>
          </p:cNvSpPr>
          <p:nvPr>
            <p:ph type="sldNum" sz="quarter" idx="10"/>
          </p:nvPr>
        </p:nvSpPr>
        <p:spPr/>
        <p:txBody>
          <a:bodyPr/>
          <a:lstStyle/>
          <a:p>
            <a:fld id="{FDE12674-FD06-4025-AF4A-688BEE24A117}" type="slidenum">
              <a:rPr lang="en-US" smtClean="0"/>
              <a:t>51</a:t>
            </a:fld>
            <a:endParaRPr lang="en-US"/>
          </a:p>
        </p:txBody>
      </p:sp>
    </p:spTree>
    <p:extLst>
      <p:ext uri="{BB962C8B-B14F-4D97-AF65-F5344CB8AC3E}">
        <p14:creationId xmlns:p14="http://schemas.microsoft.com/office/powerpoint/2010/main" val="414613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Doubling the number of people on a project doesn’t speed it up by 2x</a:t>
            </a:r>
          </a:p>
          <a:p>
            <a:pPr algn="l"/>
            <a:endParaRPr lang="en-US" dirty="0" smtClean="0"/>
          </a:p>
          <a:p>
            <a:pPr algn="l"/>
            <a:r>
              <a:rPr lang="en-US" dirty="0" smtClean="0"/>
              <a:t>Similarly, 2x transistors does not automatically get you 2x performance</a:t>
            </a:r>
          </a:p>
          <a:p>
            <a:pPr algn="l"/>
            <a:r>
              <a:rPr lang="en-US" dirty="0" smtClean="0"/>
              <a:t>Possible because of continued advances in </a:t>
            </a:r>
            <a:r>
              <a:rPr lang="en-US" i="1" dirty="0" smtClean="0">
                <a:solidFill>
                  <a:srgbClr val="FF0000"/>
                </a:solidFill>
              </a:rPr>
              <a:t>computer architecture</a:t>
            </a:r>
            <a:r>
              <a:rPr lang="en-US" dirty="0" smtClean="0"/>
              <a:t>.</a:t>
            </a:r>
          </a:p>
          <a:p>
            <a:pPr algn="l"/>
            <a:endParaRPr lang="en-US" dirty="0" smtClean="0"/>
          </a:p>
          <a:p>
            <a:pPr algn="l"/>
            <a:r>
              <a:rPr lang="en-US" dirty="0" smtClean="0"/>
              <a:t>Much of computer architecture is about how do you organize these resources to get more done</a:t>
            </a:r>
          </a:p>
          <a:p>
            <a:endParaRPr lang="en-US" dirty="0" smtClean="0"/>
          </a:p>
          <a:p>
            <a:r>
              <a:rPr lang="en-US" dirty="0" smtClean="0"/>
              <a:t>20% since 2002 ;</a:t>
            </a:r>
            <a:r>
              <a:rPr lang="en-US" baseline="0" dirty="0" smtClean="0"/>
              <a:t> little ILP to exploit efficiently</a:t>
            </a:r>
            <a:endParaRPr lang="en-US" dirty="0"/>
          </a:p>
        </p:txBody>
      </p:sp>
      <p:sp>
        <p:nvSpPr>
          <p:cNvPr id="4" name="Slide Number Placeholder 3"/>
          <p:cNvSpPr>
            <a:spLocks noGrp="1"/>
          </p:cNvSpPr>
          <p:nvPr>
            <p:ph type="sldNum" sz="quarter" idx="10"/>
          </p:nvPr>
        </p:nvSpPr>
        <p:spPr/>
        <p:txBody>
          <a:bodyPr/>
          <a:lstStyle/>
          <a:p>
            <a:fld id="{FDE12674-FD06-4025-AF4A-688BEE24A117}" type="slidenum">
              <a:rPr lang="en-US" smtClean="0"/>
              <a:t>7</a:t>
            </a:fld>
            <a:endParaRPr lang="en-US"/>
          </a:p>
        </p:txBody>
      </p:sp>
    </p:spTree>
    <p:extLst>
      <p:ext uri="{BB962C8B-B14F-4D97-AF65-F5344CB8AC3E}">
        <p14:creationId xmlns:p14="http://schemas.microsoft.com/office/powerpoint/2010/main" val="2233660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RISC focuses on the common case and makes it really fast,</a:t>
            </a:r>
          </a:p>
          <a:p>
            <a:r>
              <a:rPr lang="en-US" dirty="0" smtClean="0"/>
              <a:t>Which</a:t>
            </a:r>
            <a:r>
              <a:rPr lang="en-US" baseline="0" dirty="0" smtClean="0"/>
              <a:t> simplifies the design and everything else is fast</a:t>
            </a:r>
          </a:p>
          <a:p>
            <a:r>
              <a:rPr lang="en-US" baseline="0" dirty="0" smtClean="0"/>
              <a:t>Instead of complex logic for rare cases and that slows everything down</a:t>
            </a:r>
            <a:endParaRPr lang="en-US" dirty="0" smtClean="0"/>
          </a:p>
        </p:txBody>
      </p:sp>
      <p:sp>
        <p:nvSpPr>
          <p:cNvPr id="4" name="Slide Number Placeholder 3"/>
          <p:cNvSpPr>
            <a:spLocks noGrp="1"/>
          </p:cNvSpPr>
          <p:nvPr>
            <p:ph type="sldNum" sz="quarter" idx="10"/>
          </p:nvPr>
        </p:nvSpPr>
        <p:spPr/>
        <p:txBody>
          <a:bodyPr/>
          <a:lstStyle/>
          <a:p>
            <a:fld id="{FDE12674-FD06-4025-AF4A-688BEE24A117}" type="slidenum">
              <a:rPr lang="en-US" smtClean="0"/>
              <a:t>8</a:t>
            </a:fld>
            <a:endParaRPr lang="en-US"/>
          </a:p>
        </p:txBody>
      </p:sp>
    </p:spTree>
    <p:extLst>
      <p:ext uri="{BB962C8B-B14F-4D97-AF65-F5344CB8AC3E}">
        <p14:creationId xmlns:p14="http://schemas.microsoft.com/office/powerpoint/2010/main" val="156108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Byte aligned if an object of size s bytes at address A is aligned</a:t>
            </a:r>
            <a:r>
              <a:rPr lang="en-US" baseline="0" dirty="0" smtClean="0"/>
              <a:t> if A mod s = 0</a:t>
            </a:r>
            <a:endParaRPr lang="en-US" dirty="0"/>
          </a:p>
        </p:txBody>
      </p:sp>
      <p:sp>
        <p:nvSpPr>
          <p:cNvPr id="4" name="Slide Number Placeholder 3"/>
          <p:cNvSpPr>
            <a:spLocks noGrp="1"/>
          </p:cNvSpPr>
          <p:nvPr>
            <p:ph type="sldNum" sz="quarter" idx="10"/>
          </p:nvPr>
        </p:nvSpPr>
        <p:spPr/>
        <p:txBody>
          <a:bodyPr/>
          <a:lstStyle/>
          <a:p>
            <a:fld id="{FDE12674-FD06-4025-AF4A-688BEE24A117}" type="slidenum">
              <a:rPr lang="en-US" smtClean="0"/>
              <a:t>10</a:t>
            </a:fld>
            <a:endParaRPr lang="en-US"/>
          </a:p>
        </p:txBody>
      </p:sp>
    </p:spTree>
    <p:extLst>
      <p:ext uri="{BB962C8B-B14F-4D97-AF65-F5344CB8AC3E}">
        <p14:creationId xmlns:p14="http://schemas.microsoft.com/office/powerpoint/2010/main" val="4025198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do a brief MIPS review later</a:t>
            </a:r>
            <a:endParaRPr lang="en-US" dirty="0"/>
          </a:p>
        </p:txBody>
      </p:sp>
      <p:sp>
        <p:nvSpPr>
          <p:cNvPr id="4" name="Slide Number Placeholder 3"/>
          <p:cNvSpPr>
            <a:spLocks noGrp="1"/>
          </p:cNvSpPr>
          <p:nvPr>
            <p:ph type="sldNum" sz="quarter" idx="10"/>
          </p:nvPr>
        </p:nvSpPr>
        <p:spPr/>
        <p:txBody>
          <a:bodyPr/>
          <a:lstStyle/>
          <a:p>
            <a:fld id="{FDE12674-FD06-4025-AF4A-688BEE24A117}" type="slidenum">
              <a:rPr lang="en-US" smtClean="0"/>
              <a:t>11</a:t>
            </a:fld>
            <a:endParaRPr lang="en-US"/>
          </a:p>
        </p:txBody>
      </p:sp>
    </p:spTree>
    <p:extLst>
      <p:ext uri="{BB962C8B-B14F-4D97-AF65-F5344CB8AC3E}">
        <p14:creationId xmlns:p14="http://schemas.microsoft.com/office/powerpoint/2010/main" val="385233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examples:  </a:t>
            </a:r>
          </a:p>
          <a:p>
            <a:r>
              <a:rPr lang="en-US" sz="1200" kern="1200" dirty="0" smtClean="0">
                <a:solidFill>
                  <a:schemeClr val="tx1"/>
                </a:solidFill>
                <a:effectLst/>
                <a:latin typeface="+mn-lt"/>
                <a:ea typeface="+mn-ea"/>
                <a:cs typeface="+mn-cs"/>
              </a:rPr>
              <a:t>Apps sucked into OS</a:t>
            </a:r>
          </a:p>
          <a:p>
            <a:r>
              <a:rPr lang="en-US" sz="1200" kern="1200" dirty="0" smtClean="0">
                <a:solidFill>
                  <a:schemeClr val="tx1"/>
                </a:solidFill>
                <a:effectLst/>
                <a:latin typeface="+mn-lt"/>
                <a:ea typeface="+mn-ea"/>
                <a:cs typeface="+mn-cs"/>
              </a:rPr>
              <a:t>Interconnect redesigned for new Apps (e.g. graphics bandwidth)</a:t>
            </a:r>
          </a:p>
          <a:p>
            <a:r>
              <a:rPr lang="en-US" sz="1200" kern="1200" dirty="0" smtClean="0">
                <a:solidFill>
                  <a:schemeClr val="tx1"/>
                </a:solidFill>
                <a:effectLst/>
                <a:latin typeface="+mn-lt"/>
                <a:ea typeface="+mn-ea"/>
                <a:cs typeface="+mn-cs"/>
              </a:rPr>
              <a:t>Instruction Set &amp; hardware designed for new Apps (e.g. MMX, MMX2)</a:t>
            </a:r>
          </a:p>
          <a:p>
            <a:r>
              <a:rPr lang="en-US" sz="1200" kern="1200" dirty="0" smtClean="0">
                <a:solidFill>
                  <a:schemeClr val="tx1"/>
                </a:solidFill>
                <a:effectLst/>
                <a:latin typeface="+mn-lt"/>
                <a:ea typeface="+mn-ea"/>
                <a:cs typeface="+mn-cs"/>
              </a:rPr>
              <a:t>Power, CPU, ISA designed for mobile users (</a:t>
            </a:r>
            <a:r>
              <a:rPr lang="en-US" sz="1200" kern="1200" dirty="0" err="1" smtClean="0">
                <a:solidFill>
                  <a:schemeClr val="tx1"/>
                </a:solidFill>
                <a:effectLst/>
                <a:latin typeface="+mn-lt"/>
                <a:ea typeface="+mn-ea"/>
                <a:cs typeface="+mn-cs"/>
              </a:rPr>
              <a:t>Transmeta</a:t>
            </a:r>
            <a:r>
              <a:rPr lang="en-US" sz="1200" kern="1200" dirty="0" smtClean="0">
                <a:solidFill>
                  <a:schemeClr val="tx1"/>
                </a:solidFill>
                <a:effectLst/>
                <a:latin typeface="+mn-lt"/>
                <a:ea typeface="+mn-ea"/>
                <a:cs typeface="+mn-cs"/>
              </a:rPr>
              <a:t>, Atom)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interactions among all these components form a huge constraint satisfaction problem, which is in the class of NP hard problems!</a:t>
            </a:r>
          </a:p>
          <a:p>
            <a:endParaRPr lang="en-US" dirty="0"/>
          </a:p>
        </p:txBody>
      </p:sp>
      <p:sp>
        <p:nvSpPr>
          <p:cNvPr id="4" name="Slide Number Placeholder 3"/>
          <p:cNvSpPr>
            <a:spLocks noGrp="1"/>
          </p:cNvSpPr>
          <p:nvPr>
            <p:ph type="sldNum" sz="quarter" idx="10"/>
          </p:nvPr>
        </p:nvSpPr>
        <p:spPr/>
        <p:txBody>
          <a:bodyPr/>
          <a:lstStyle/>
          <a:p>
            <a:fld id="{FDE12674-FD06-4025-AF4A-688BEE24A117}" type="slidenum">
              <a:rPr lang="en-US" smtClean="0"/>
              <a:t>12</a:t>
            </a:fld>
            <a:endParaRPr lang="en-US"/>
          </a:p>
        </p:txBody>
      </p:sp>
    </p:spTree>
    <p:extLst>
      <p:ext uri="{BB962C8B-B14F-4D97-AF65-F5344CB8AC3E}">
        <p14:creationId xmlns:p14="http://schemas.microsoft.com/office/powerpoint/2010/main" val="365944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Throughout this course we’ll focus mostly on the CPU, Memory, and Instruction Set.  However, one should not lose sight of the bigger picture.  </a:t>
            </a:r>
          </a:p>
          <a:p>
            <a:endParaRPr lang="en-US" dirty="0"/>
          </a:p>
        </p:txBody>
      </p:sp>
      <p:sp>
        <p:nvSpPr>
          <p:cNvPr id="4" name="Slide Number Placeholder 3"/>
          <p:cNvSpPr>
            <a:spLocks noGrp="1"/>
          </p:cNvSpPr>
          <p:nvPr>
            <p:ph type="sldNum" sz="quarter" idx="10"/>
          </p:nvPr>
        </p:nvSpPr>
        <p:spPr/>
        <p:txBody>
          <a:bodyPr/>
          <a:lstStyle/>
          <a:p>
            <a:fld id="{FDE12674-FD06-4025-AF4A-688BEE24A117}" type="slidenum">
              <a:rPr lang="en-US" smtClean="0"/>
              <a:t>13</a:t>
            </a:fld>
            <a:endParaRPr lang="en-US"/>
          </a:p>
        </p:txBody>
      </p:sp>
    </p:spTree>
    <p:extLst>
      <p:ext uri="{BB962C8B-B14F-4D97-AF65-F5344CB8AC3E}">
        <p14:creationId xmlns:p14="http://schemas.microsoft.com/office/powerpoint/2010/main" val="793106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have to be perfect</a:t>
            </a:r>
            <a:r>
              <a:rPr lang="en-US" baseline="0" dirty="0" smtClean="0"/>
              <a:t> prognosticators to survive but it can cost a lot of money (around $7 billion to IBM)</a:t>
            </a:r>
            <a:endParaRPr lang="en-US" dirty="0"/>
          </a:p>
        </p:txBody>
      </p:sp>
      <p:sp>
        <p:nvSpPr>
          <p:cNvPr id="4" name="Slide Number Placeholder 3"/>
          <p:cNvSpPr>
            <a:spLocks noGrp="1"/>
          </p:cNvSpPr>
          <p:nvPr>
            <p:ph type="sldNum" sz="quarter" idx="10"/>
          </p:nvPr>
        </p:nvSpPr>
        <p:spPr/>
        <p:txBody>
          <a:bodyPr/>
          <a:lstStyle/>
          <a:p>
            <a:fld id="{FDE12674-FD06-4025-AF4A-688BEE24A117}" type="slidenum">
              <a:rPr lang="en-US" smtClean="0"/>
              <a:t>14</a:t>
            </a:fld>
            <a:endParaRPr lang="en-US"/>
          </a:p>
        </p:txBody>
      </p:sp>
    </p:spTree>
    <p:extLst>
      <p:ext uri="{BB962C8B-B14F-4D97-AF65-F5344CB8AC3E}">
        <p14:creationId xmlns:p14="http://schemas.microsoft.com/office/powerpoint/2010/main" val="2901537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 of thumb:  bandwidth grows by at least the square of the improvement in latency</a:t>
            </a:r>
          </a:p>
          <a:p>
            <a:r>
              <a:rPr lang="en-US" dirty="0" smtClean="0"/>
              <a:t>Can see memory wall:  CPU high, memory low</a:t>
            </a:r>
            <a:endParaRPr lang="en-US" dirty="0"/>
          </a:p>
        </p:txBody>
      </p:sp>
      <p:sp>
        <p:nvSpPr>
          <p:cNvPr id="4" name="Slide Number Placeholder 3"/>
          <p:cNvSpPr>
            <a:spLocks noGrp="1"/>
          </p:cNvSpPr>
          <p:nvPr>
            <p:ph type="sldNum" sz="quarter" idx="10"/>
          </p:nvPr>
        </p:nvSpPr>
        <p:spPr/>
        <p:txBody>
          <a:bodyPr/>
          <a:lstStyle/>
          <a:p>
            <a:fld id="{FDE12674-FD06-4025-AF4A-688BEE24A117}" type="slidenum">
              <a:rPr lang="en-US" smtClean="0"/>
              <a:t>18</a:t>
            </a:fld>
            <a:endParaRPr lang="en-US"/>
          </a:p>
        </p:txBody>
      </p:sp>
    </p:spTree>
    <p:extLst>
      <p:ext uri="{BB962C8B-B14F-4D97-AF65-F5344CB8AC3E}">
        <p14:creationId xmlns:p14="http://schemas.microsoft.com/office/powerpoint/2010/main" val="409830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1.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7.bin"/><Relationship Id="rId4" Type="http://schemas.openxmlformats.org/officeDocument/2006/relationships/image" Target="../media/image16.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pec.org/cpu2006/results/cpu2006.html" TargetMode="External"/><Relationship Id="rId2" Type="http://schemas.openxmlformats.org/officeDocument/2006/relationships/hyperlink" Target="http://www.spec.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10.bin"/><Relationship Id="rId4" Type="http://schemas.openxmlformats.org/officeDocument/2006/relationships/image" Target="../media/image20.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5.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23.wmf"/><Relationship Id="rId4" Type="http://schemas.openxmlformats.org/officeDocument/2006/relationships/oleObject" Target="../embeddings/oleObject12.bin"/><Relationship Id="rId9" Type="http://schemas.openxmlformats.org/officeDocument/2006/relationships/image" Target="../media/image25.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image" Target="../media/image26.wmf"/><Relationship Id="rId4" Type="http://schemas.openxmlformats.org/officeDocument/2006/relationships/oleObject" Target="../embeddings/oleObject15.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8.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9.bin"/><Relationship Id="rId5" Type="http://schemas.openxmlformats.org/officeDocument/2006/relationships/image" Target="../media/image29.wmf"/><Relationship Id="rId4" Type="http://schemas.openxmlformats.org/officeDocument/2006/relationships/oleObject" Target="../embeddings/oleObject18.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Fundamentals of Computer Design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32120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 for this class</a:t>
            </a:r>
            <a:endParaRPr lang="en-US" dirty="0"/>
          </a:p>
        </p:txBody>
      </p:sp>
      <p:sp>
        <p:nvSpPr>
          <p:cNvPr id="3" name="Content Placeholder 2"/>
          <p:cNvSpPr>
            <a:spLocks noGrp="1"/>
          </p:cNvSpPr>
          <p:nvPr>
            <p:ph idx="1"/>
          </p:nvPr>
        </p:nvSpPr>
        <p:spPr/>
        <p:txBody>
          <a:bodyPr/>
          <a:lstStyle/>
          <a:p>
            <a:r>
              <a:rPr lang="en-US" dirty="0" smtClean="0"/>
              <a:t>Mostly a MIPS-like ISA</a:t>
            </a:r>
          </a:p>
          <a:p>
            <a:pPr lvl="1"/>
            <a:r>
              <a:rPr lang="en-US" dirty="0" smtClean="0"/>
              <a:t>32 general purpose and 32 floating point registers</a:t>
            </a:r>
          </a:p>
          <a:p>
            <a:pPr lvl="1"/>
            <a:r>
              <a:rPr lang="en-US" dirty="0" smtClean="0"/>
              <a:t>Load-store architecture</a:t>
            </a:r>
          </a:p>
          <a:p>
            <a:r>
              <a:rPr lang="en-US" dirty="0" smtClean="0"/>
              <a:t>Memory Addressing</a:t>
            </a:r>
          </a:p>
          <a:p>
            <a:pPr lvl="1"/>
            <a:r>
              <a:rPr lang="en-US" dirty="0" smtClean="0"/>
              <a:t>Byte addressing</a:t>
            </a:r>
          </a:p>
          <a:p>
            <a:pPr lvl="1"/>
            <a:r>
              <a:rPr lang="en-US" dirty="0" smtClean="0"/>
              <a:t>Objects in MIPS must be byte aligned</a:t>
            </a:r>
          </a:p>
          <a:p>
            <a:r>
              <a:rPr lang="en-US" dirty="0" smtClean="0"/>
              <a:t>Addressing Modes</a:t>
            </a:r>
          </a:p>
          <a:p>
            <a:pPr lvl="1"/>
            <a:r>
              <a:rPr lang="en-US" dirty="0" smtClean="0"/>
              <a:t>Register, Immediate, Displacement</a:t>
            </a:r>
            <a:endParaRPr lang="en-US" dirty="0"/>
          </a:p>
        </p:txBody>
      </p:sp>
    </p:spTree>
    <p:extLst>
      <p:ext uri="{BB962C8B-B14F-4D97-AF65-F5344CB8AC3E}">
        <p14:creationId xmlns:p14="http://schemas.microsoft.com/office/powerpoint/2010/main" val="2649647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 for this class</a:t>
            </a:r>
            <a:endParaRPr lang="en-US" dirty="0"/>
          </a:p>
        </p:txBody>
      </p:sp>
      <p:sp>
        <p:nvSpPr>
          <p:cNvPr id="3" name="Content Placeholder 2"/>
          <p:cNvSpPr>
            <a:spLocks noGrp="1"/>
          </p:cNvSpPr>
          <p:nvPr>
            <p:ph idx="1"/>
          </p:nvPr>
        </p:nvSpPr>
        <p:spPr/>
        <p:txBody>
          <a:bodyPr/>
          <a:lstStyle/>
          <a:p>
            <a:r>
              <a:rPr lang="en-US" dirty="0" smtClean="0"/>
              <a:t>Types and sizes of operands</a:t>
            </a:r>
          </a:p>
          <a:p>
            <a:pPr lvl="1"/>
            <a:r>
              <a:rPr lang="en-US" dirty="0" smtClean="0"/>
              <a:t>8-bit ASCII to 64 it double precision</a:t>
            </a:r>
          </a:p>
          <a:p>
            <a:r>
              <a:rPr lang="en-US" dirty="0" smtClean="0"/>
              <a:t>Operations</a:t>
            </a:r>
          </a:p>
          <a:p>
            <a:pPr lvl="1"/>
            <a:r>
              <a:rPr lang="en-US" dirty="0" smtClean="0"/>
              <a:t>Data transfer, arithmetic, logical, control, floating point</a:t>
            </a:r>
          </a:p>
          <a:p>
            <a:r>
              <a:rPr lang="en-US" dirty="0" smtClean="0"/>
              <a:t>Control Flow instructions</a:t>
            </a:r>
          </a:p>
          <a:p>
            <a:r>
              <a:rPr lang="en-US" dirty="0" smtClean="0"/>
              <a:t>Encoding on an ISA</a:t>
            </a:r>
          </a:p>
          <a:p>
            <a:pPr lvl="1"/>
            <a:r>
              <a:rPr lang="en-US" dirty="0" smtClean="0"/>
              <a:t>Fixed length vs. Variable length</a:t>
            </a:r>
            <a:endParaRPr lang="en-US" dirty="0"/>
          </a:p>
        </p:txBody>
      </p:sp>
    </p:spTree>
    <p:extLst>
      <p:ext uri="{BB962C8B-B14F-4D97-AF65-F5344CB8AC3E}">
        <p14:creationId xmlns:p14="http://schemas.microsoft.com/office/powerpoint/2010/main" val="2831538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Design Factors</a:t>
            </a:r>
            <a:endParaRPr lang="en-US"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30788" y="1600200"/>
            <a:ext cx="468242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752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Conflicting Requirements</a:t>
            </a:r>
            <a:endParaRPr lang="en-US" dirty="0"/>
          </a:p>
        </p:txBody>
      </p:sp>
      <p:sp>
        <p:nvSpPr>
          <p:cNvPr id="3" name="Content Placeholder 2"/>
          <p:cNvSpPr>
            <a:spLocks noGrp="1"/>
          </p:cNvSpPr>
          <p:nvPr>
            <p:ph idx="1"/>
          </p:nvPr>
        </p:nvSpPr>
        <p:spPr/>
        <p:txBody>
          <a:bodyPr>
            <a:normAutofit lnSpcReduction="10000"/>
          </a:bodyPr>
          <a:lstStyle/>
          <a:p>
            <a:r>
              <a:rPr lang="en-US" dirty="0" smtClean="0"/>
              <a:t>To </a:t>
            </a:r>
            <a:r>
              <a:rPr lang="en-US" dirty="0"/>
              <a:t>minimize cost implies a simple design</a:t>
            </a:r>
          </a:p>
          <a:p>
            <a:r>
              <a:rPr lang="en-US" dirty="0"/>
              <a:t>To maximize performance implies complex design or sophisticated technology</a:t>
            </a:r>
          </a:p>
          <a:p>
            <a:r>
              <a:rPr lang="en-US" dirty="0"/>
              <a:t>Time to market matters!  Implies simple design and great secrecy</a:t>
            </a:r>
          </a:p>
          <a:p>
            <a:r>
              <a:rPr lang="en-US" dirty="0" smtClean="0"/>
              <a:t>Time </a:t>
            </a:r>
            <a:r>
              <a:rPr lang="en-US" dirty="0"/>
              <a:t>to productivity!  Implies need complete vertical solutions in place</a:t>
            </a:r>
          </a:p>
          <a:p>
            <a:r>
              <a:rPr lang="en-US" dirty="0" smtClean="0"/>
              <a:t>Don’t </a:t>
            </a:r>
            <a:r>
              <a:rPr lang="en-US" dirty="0"/>
              <a:t>mess up – requires simulation, QA, quantification</a:t>
            </a:r>
          </a:p>
          <a:p>
            <a:endParaRPr lang="en-US" dirty="0"/>
          </a:p>
        </p:txBody>
      </p:sp>
    </p:spTree>
    <p:extLst>
      <p:ext uri="{BB962C8B-B14F-4D97-AF65-F5344CB8AC3E}">
        <p14:creationId xmlns:p14="http://schemas.microsoft.com/office/powerpoint/2010/main" val="263227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Trends</a:t>
            </a:r>
            <a:endParaRPr lang="en-US" dirty="0"/>
          </a:p>
        </p:txBody>
      </p:sp>
      <p:sp>
        <p:nvSpPr>
          <p:cNvPr id="3" name="Content Placeholder 2"/>
          <p:cNvSpPr>
            <a:spLocks noGrp="1"/>
          </p:cNvSpPr>
          <p:nvPr>
            <p:ph idx="1"/>
          </p:nvPr>
        </p:nvSpPr>
        <p:spPr/>
        <p:txBody>
          <a:bodyPr>
            <a:normAutofit lnSpcReduction="10000"/>
          </a:bodyPr>
          <a:lstStyle/>
          <a:p>
            <a:r>
              <a:rPr lang="en-US" dirty="0"/>
              <a:t>In 1943, Thomas Watson predicted “I think there is a world market for maybe five computers."  </a:t>
            </a:r>
            <a:endParaRPr lang="en-US" dirty="0" smtClean="0"/>
          </a:p>
          <a:p>
            <a:pPr lvl="1"/>
            <a:r>
              <a:rPr lang="en-US" dirty="0" smtClean="0"/>
              <a:t>(</a:t>
            </a:r>
            <a:r>
              <a:rPr lang="en-US" dirty="0"/>
              <a:t>The IBM PC was an “undercover” project and saved the company)</a:t>
            </a:r>
          </a:p>
          <a:p>
            <a:r>
              <a:rPr lang="en-US" dirty="0" smtClean="0"/>
              <a:t>In </a:t>
            </a:r>
            <a:r>
              <a:rPr lang="en-US" dirty="0"/>
              <a:t>the 70’s and 80’s IBM pursued the high-speed Josephson Junction, spending $2 billion, before scrapping it and using CMOS like everyone else.</a:t>
            </a:r>
          </a:p>
          <a:p>
            <a:endParaRPr lang="en-US" dirty="0"/>
          </a:p>
        </p:txBody>
      </p:sp>
    </p:spTree>
    <p:extLst>
      <p:ext uri="{BB962C8B-B14F-4D97-AF65-F5344CB8AC3E}">
        <p14:creationId xmlns:p14="http://schemas.microsoft.com/office/powerpoint/2010/main" val="75919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Trends</a:t>
            </a:r>
            <a:endParaRPr lang="en-US" dirty="0"/>
          </a:p>
        </p:txBody>
      </p:sp>
      <p:sp>
        <p:nvSpPr>
          <p:cNvPr id="3" name="Content Placeholder 2"/>
          <p:cNvSpPr>
            <a:spLocks noGrp="1"/>
          </p:cNvSpPr>
          <p:nvPr>
            <p:ph idx="1"/>
          </p:nvPr>
        </p:nvSpPr>
        <p:spPr>
          <a:xfrm>
            <a:off x="457200" y="1600200"/>
            <a:ext cx="8458200" cy="4800600"/>
          </a:xfrm>
        </p:spPr>
        <p:txBody>
          <a:bodyPr>
            <a:normAutofit fontScale="77500" lnSpcReduction="20000"/>
          </a:bodyPr>
          <a:lstStyle/>
          <a:p>
            <a:pPr lvl="0"/>
            <a:r>
              <a:rPr lang="en-US" dirty="0"/>
              <a:t>Memory use by programs growing by a factor of 1.5 to 2 per year.  </a:t>
            </a:r>
            <a:endParaRPr lang="en-US" dirty="0" smtClean="0"/>
          </a:p>
          <a:p>
            <a:pPr lvl="1"/>
            <a:r>
              <a:rPr lang="en-US" dirty="0" smtClean="0"/>
              <a:t>Lesson</a:t>
            </a:r>
            <a:r>
              <a:rPr lang="en-US" dirty="0"/>
              <a:t>: don’t make your word size or address space too small!</a:t>
            </a:r>
          </a:p>
          <a:p>
            <a:r>
              <a:rPr lang="en-US" dirty="0"/>
              <a:t> </a:t>
            </a:r>
            <a:r>
              <a:rPr lang="en-US" dirty="0" smtClean="0"/>
              <a:t>Replacement </a:t>
            </a:r>
            <a:r>
              <a:rPr lang="en-US" dirty="0"/>
              <a:t>of assembly by </a:t>
            </a:r>
            <a:r>
              <a:rPr lang="en-US" dirty="0" smtClean="0"/>
              <a:t>HLL’s</a:t>
            </a:r>
          </a:p>
          <a:p>
            <a:pPr lvl="1"/>
            <a:r>
              <a:rPr lang="en-US" dirty="0" smtClean="0"/>
              <a:t>Lesson</a:t>
            </a:r>
            <a:r>
              <a:rPr lang="en-US" dirty="0"/>
              <a:t>: compilers are critical!</a:t>
            </a:r>
          </a:p>
          <a:p>
            <a:r>
              <a:rPr lang="en-US" dirty="0"/>
              <a:t> </a:t>
            </a:r>
            <a:r>
              <a:rPr lang="en-US" dirty="0" smtClean="0"/>
              <a:t>Growing </a:t>
            </a:r>
            <a:r>
              <a:rPr lang="en-US" dirty="0"/>
              <a:t>demand on </a:t>
            </a:r>
            <a:r>
              <a:rPr lang="en-US" dirty="0" smtClean="0"/>
              <a:t>multimedia</a:t>
            </a:r>
          </a:p>
          <a:p>
            <a:pPr lvl="1"/>
            <a:r>
              <a:rPr lang="en-US" dirty="0" smtClean="0"/>
              <a:t>Lesson</a:t>
            </a:r>
            <a:r>
              <a:rPr lang="en-US" dirty="0"/>
              <a:t>:  Design for high-speed graphic interfaces.</a:t>
            </a:r>
          </a:p>
          <a:p>
            <a:r>
              <a:rPr lang="en-US" dirty="0"/>
              <a:t> </a:t>
            </a:r>
            <a:r>
              <a:rPr lang="en-US" dirty="0" smtClean="0"/>
              <a:t>Growing </a:t>
            </a:r>
            <a:r>
              <a:rPr lang="en-US" dirty="0"/>
              <a:t>demand for networking. </a:t>
            </a:r>
            <a:endParaRPr lang="en-US" dirty="0" smtClean="0"/>
          </a:p>
          <a:p>
            <a:pPr lvl="1"/>
            <a:r>
              <a:rPr lang="en-US" dirty="0" smtClean="0"/>
              <a:t>Lesson</a:t>
            </a:r>
            <a:r>
              <a:rPr lang="en-US" dirty="0"/>
              <a:t>:  Also design for high-speed </a:t>
            </a:r>
            <a:r>
              <a:rPr lang="en-US" dirty="0" smtClean="0"/>
              <a:t>I/O</a:t>
            </a:r>
            <a:endParaRPr lang="en-US" dirty="0"/>
          </a:p>
          <a:p>
            <a:r>
              <a:rPr lang="en-US" dirty="0"/>
              <a:t> </a:t>
            </a:r>
            <a:r>
              <a:rPr lang="en-US" dirty="0" smtClean="0"/>
              <a:t>Growing </a:t>
            </a:r>
            <a:r>
              <a:rPr lang="en-US" dirty="0"/>
              <a:t>demand for simplicity in attaching I/O </a:t>
            </a:r>
            <a:r>
              <a:rPr lang="en-US" dirty="0" smtClean="0"/>
              <a:t>devices</a:t>
            </a:r>
          </a:p>
          <a:p>
            <a:pPr lvl="1"/>
            <a:r>
              <a:rPr lang="en-US" dirty="0" smtClean="0"/>
              <a:t>Lesson: Rise </a:t>
            </a:r>
            <a:r>
              <a:rPr lang="en-US" dirty="0"/>
              <a:t>of USB, perhaps </a:t>
            </a:r>
            <a:r>
              <a:rPr lang="en-US" dirty="0" err="1"/>
              <a:t>Firewire</a:t>
            </a:r>
            <a:r>
              <a:rPr lang="en-US" dirty="0"/>
              <a:t> next</a:t>
            </a:r>
            <a:r>
              <a:rPr lang="en-US" dirty="0" smtClean="0"/>
              <a:t>?</a:t>
            </a:r>
          </a:p>
          <a:p>
            <a:r>
              <a:rPr lang="en-US" dirty="0" smtClean="0"/>
              <a:t>Growing demand for mobile computing</a:t>
            </a:r>
          </a:p>
          <a:p>
            <a:pPr lvl="1"/>
            <a:r>
              <a:rPr lang="en-US" dirty="0" smtClean="0"/>
              <a:t>Lesson: Need ability to adapt to low power scenarios</a:t>
            </a:r>
            <a:endParaRPr lang="en-US" dirty="0"/>
          </a:p>
          <a:p>
            <a:endParaRPr lang="en-US" dirty="0"/>
          </a:p>
        </p:txBody>
      </p:sp>
    </p:spTree>
    <p:extLst>
      <p:ext uri="{BB962C8B-B14F-4D97-AF65-F5344CB8AC3E}">
        <p14:creationId xmlns:p14="http://schemas.microsoft.com/office/powerpoint/2010/main" val="2255462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Trends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IC density is increasing at close to </a:t>
            </a:r>
            <a:r>
              <a:rPr lang="en-US" dirty="0" smtClean="0"/>
              <a:t>35% </a:t>
            </a:r>
            <a:r>
              <a:rPr lang="en-US" dirty="0"/>
              <a:t>per year, while the die size is also increasing at close to 15% per year.  This results in transistor count increasing at </a:t>
            </a:r>
            <a:r>
              <a:rPr lang="en-US" dirty="0" smtClean="0"/>
              <a:t>40-55% </a:t>
            </a:r>
            <a:r>
              <a:rPr lang="en-US" dirty="0"/>
              <a:t>per year.  Factors into a lower future cost for developing the same chip!</a:t>
            </a:r>
          </a:p>
          <a:p>
            <a:r>
              <a:rPr lang="en-US" dirty="0"/>
              <a:t> </a:t>
            </a:r>
            <a:r>
              <a:rPr lang="en-US" dirty="0" smtClean="0"/>
              <a:t>Semiconductor </a:t>
            </a:r>
            <a:r>
              <a:rPr lang="en-US" dirty="0"/>
              <a:t>DRAM density increasing around </a:t>
            </a:r>
            <a:r>
              <a:rPr lang="en-US" dirty="0" smtClean="0"/>
              <a:t>40</a:t>
            </a:r>
            <a:r>
              <a:rPr lang="en-US" dirty="0"/>
              <a:t>% per year, bandwidth and latency also improving.</a:t>
            </a:r>
          </a:p>
          <a:p>
            <a:r>
              <a:rPr lang="en-US" dirty="0"/>
              <a:t> </a:t>
            </a:r>
            <a:r>
              <a:rPr lang="en-US" dirty="0" smtClean="0"/>
              <a:t>Disk </a:t>
            </a:r>
            <a:r>
              <a:rPr lang="en-US" dirty="0"/>
              <a:t>technology increasing at an astounding rate, about </a:t>
            </a:r>
            <a:r>
              <a:rPr lang="en-US" dirty="0" smtClean="0"/>
              <a:t>30-100% </a:t>
            </a:r>
            <a:r>
              <a:rPr lang="en-US" dirty="0"/>
              <a:t>per </a:t>
            </a:r>
            <a:r>
              <a:rPr lang="en-US" dirty="0" smtClean="0"/>
              <a:t>year</a:t>
            </a:r>
            <a:endParaRPr lang="en-US" dirty="0"/>
          </a:p>
        </p:txBody>
      </p:sp>
    </p:spTree>
    <p:extLst>
      <p:ext uri="{BB962C8B-B14F-4D97-AF65-F5344CB8AC3E}">
        <p14:creationId xmlns:p14="http://schemas.microsoft.com/office/powerpoint/2010/main" val="2549915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 Hard Drive Capacity</a:t>
            </a:r>
            <a:endParaRPr lang="en-US" dirty="0"/>
          </a:p>
        </p:txBody>
      </p:sp>
      <p:pic>
        <p:nvPicPr>
          <p:cNvPr id="4" name="Content Placeholder 3" descr="File:Hard drive capacity over time.sv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70866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763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vs. Latency</a:t>
            </a:r>
            <a:endParaRPr lang="en-US" dirty="0"/>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400" y="1371600"/>
            <a:ext cx="4953000" cy="498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955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Chip Production</a:t>
            </a:r>
          </a:p>
        </p:txBody>
      </p:sp>
      <p:sp>
        <p:nvSpPr>
          <p:cNvPr id="92163" name="Rectangle 3"/>
          <p:cNvSpPr>
            <a:spLocks noGrp="1" noChangeArrowheads="1"/>
          </p:cNvSpPr>
          <p:nvPr>
            <p:ph type="body" idx="1"/>
          </p:nvPr>
        </p:nvSpPr>
        <p:spPr>
          <a:xfrm>
            <a:off x="2895600" y="1371600"/>
            <a:ext cx="5913438" cy="4114800"/>
          </a:xfrm>
        </p:spPr>
        <p:txBody>
          <a:bodyPr>
            <a:normAutofit/>
          </a:bodyPr>
          <a:lstStyle/>
          <a:p>
            <a:r>
              <a:rPr lang="en-US" sz="2800" dirty="0"/>
              <a:t>Ingot of purified silicon – 1 meter long, sliced into thin wafers</a:t>
            </a:r>
          </a:p>
          <a:p>
            <a:r>
              <a:rPr lang="en-US" sz="2800" dirty="0"/>
              <a:t>Chips are etched – much like photography</a:t>
            </a:r>
          </a:p>
          <a:p>
            <a:pPr lvl="1"/>
            <a:r>
              <a:rPr lang="en-US" sz="2400" dirty="0"/>
              <a:t>UV light through multiple masks</a:t>
            </a:r>
          </a:p>
          <a:p>
            <a:pPr lvl="1"/>
            <a:r>
              <a:rPr lang="en-US" sz="2400" dirty="0"/>
              <a:t>Circuits laid down through mask</a:t>
            </a:r>
          </a:p>
          <a:p>
            <a:r>
              <a:rPr lang="en-US" sz="2800" dirty="0"/>
              <a:t>Process takes about 3 months</a:t>
            </a:r>
          </a:p>
          <a:p>
            <a:pPr>
              <a:buFont typeface="Monotype Sorts" pitchFamily="2" charset="2"/>
              <a:buNone/>
            </a:pPr>
            <a:endParaRPr lang="en-US" sz="2800" dirty="0"/>
          </a:p>
          <a:p>
            <a:endParaRPr lang="en-US" sz="2800" dirty="0"/>
          </a:p>
        </p:txBody>
      </p:sp>
      <p:pic>
        <p:nvPicPr>
          <p:cNvPr id="92165" name="Picture 5" descr="Photo Credit: Peter Ginter"/>
          <p:cNvPicPr>
            <a:picLocks noChangeAspect="1" noChangeArrowheads="1"/>
          </p:cNvPicPr>
          <p:nvPr/>
        </p:nvPicPr>
        <p:blipFill>
          <a:blip r:embed="rId3" cstate="print"/>
          <a:srcRect/>
          <a:stretch>
            <a:fillRect/>
          </a:stretch>
        </p:blipFill>
        <p:spPr bwMode="auto">
          <a:xfrm>
            <a:off x="304800" y="2819400"/>
            <a:ext cx="2503488" cy="3668713"/>
          </a:xfrm>
          <a:prstGeom prst="rect">
            <a:avLst/>
          </a:prstGeom>
          <a:noFill/>
        </p:spPr>
      </p:pic>
      <p:grpSp>
        <p:nvGrpSpPr>
          <p:cNvPr id="2" name="Group 10"/>
          <p:cNvGrpSpPr>
            <a:grpSpLocks/>
          </p:cNvGrpSpPr>
          <p:nvPr/>
        </p:nvGrpSpPr>
        <p:grpSpPr bwMode="auto">
          <a:xfrm>
            <a:off x="2955925" y="5222875"/>
            <a:ext cx="3521075" cy="822325"/>
            <a:chOff x="1862" y="3290"/>
            <a:chExt cx="2218" cy="518"/>
          </a:xfrm>
        </p:grpSpPr>
        <p:sp>
          <p:nvSpPr>
            <p:cNvPr id="92168" name="Line 8"/>
            <p:cNvSpPr>
              <a:spLocks noChangeShapeType="1"/>
            </p:cNvSpPr>
            <p:nvPr/>
          </p:nvSpPr>
          <p:spPr bwMode="auto">
            <a:xfrm>
              <a:off x="2976" y="3600"/>
              <a:ext cx="1104" cy="0"/>
            </a:xfrm>
            <a:prstGeom prst="line">
              <a:avLst/>
            </a:prstGeom>
            <a:noFill/>
            <a:ln w="38100">
              <a:solidFill>
                <a:srgbClr val="FF0000"/>
              </a:solidFill>
              <a:round/>
              <a:headEnd/>
              <a:tailEnd type="triangle" w="med" len="med"/>
            </a:ln>
            <a:effectLst/>
          </p:spPr>
          <p:txBody>
            <a:bodyPr/>
            <a:lstStyle/>
            <a:p>
              <a:endParaRPr lang="en-US"/>
            </a:p>
          </p:txBody>
        </p:sp>
        <p:sp>
          <p:nvSpPr>
            <p:cNvPr id="92169" name="Text Box 9"/>
            <p:cNvSpPr txBox="1">
              <a:spLocks noChangeArrowheads="1"/>
            </p:cNvSpPr>
            <p:nvPr/>
          </p:nvSpPr>
          <p:spPr bwMode="auto">
            <a:xfrm>
              <a:off x="1862" y="3290"/>
              <a:ext cx="1193" cy="518"/>
            </a:xfrm>
            <a:prstGeom prst="rect">
              <a:avLst/>
            </a:prstGeom>
            <a:noFill/>
            <a:ln w="9525">
              <a:noFill/>
              <a:miter lim="800000"/>
              <a:headEnd/>
              <a:tailEnd/>
            </a:ln>
            <a:effectLst/>
          </p:spPr>
          <p:txBody>
            <a:bodyPr wrap="none">
              <a:spAutoFit/>
            </a:bodyPr>
            <a:lstStyle/>
            <a:p>
              <a:r>
                <a:rPr lang="en-US">
                  <a:solidFill>
                    <a:schemeClr val="hlink"/>
                  </a:solidFill>
                </a:rPr>
                <a:t>View of</a:t>
              </a:r>
            </a:p>
            <a:p>
              <a:r>
                <a:rPr lang="en-US">
                  <a:solidFill>
                    <a:schemeClr val="hlink"/>
                  </a:solidFill>
                </a:rPr>
                <a:t>Cross-Section</a:t>
              </a:r>
            </a:p>
          </p:txBody>
        </p:sp>
      </p:grpSp>
      <p:pic>
        <p:nvPicPr>
          <p:cNvPr id="2052" name="Picture 4" descr="euvl cpu wafer"/>
          <p:cNvPicPr>
            <a:picLocks noChangeAspect="1" noChangeArrowheads="1"/>
          </p:cNvPicPr>
          <p:nvPr/>
        </p:nvPicPr>
        <p:blipFill>
          <a:blip r:embed="rId4" cstate="print"/>
          <a:srcRect/>
          <a:stretch>
            <a:fillRect/>
          </a:stretch>
        </p:blipFill>
        <p:spPr bwMode="auto">
          <a:xfrm>
            <a:off x="6705600" y="4648200"/>
            <a:ext cx="1981200" cy="2040637"/>
          </a:xfrm>
          <a:prstGeom prst="rect">
            <a:avLst/>
          </a:prstGeom>
          <a:noFill/>
        </p:spPr>
      </p:pic>
    </p:spTree>
    <p:extLst>
      <p:ext uri="{BB962C8B-B14F-4D97-AF65-F5344CB8AC3E}">
        <p14:creationId xmlns:p14="http://schemas.microsoft.com/office/powerpoint/2010/main" val="2926300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Pace of Development</a:t>
            </a:r>
            <a:endParaRPr lang="en-US" dirty="0"/>
          </a:p>
        </p:txBody>
      </p:sp>
      <p:sp>
        <p:nvSpPr>
          <p:cNvPr id="3" name="Content Placeholder 2"/>
          <p:cNvSpPr>
            <a:spLocks noGrp="1"/>
          </p:cNvSpPr>
          <p:nvPr>
            <p:ph idx="1"/>
          </p:nvPr>
        </p:nvSpPr>
        <p:spPr/>
        <p:txBody>
          <a:bodyPr>
            <a:normAutofit/>
          </a:bodyPr>
          <a:lstStyle/>
          <a:p>
            <a:r>
              <a:rPr lang="en-US" dirty="0" smtClean="0"/>
              <a:t>IBM </a:t>
            </a:r>
            <a:r>
              <a:rPr lang="en-US" dirty="0"/>
              <a:t>7094 </a:t>
            </a:r>
            <a:r>
              <a:rPr lang="en-US" dirty="0" smtClean="0"/>
              <a:t>released in 1965</a:t>
            </a:r>
          </a:p>
          <a:p>
            <a:pPr lvl="1"/>
            <a:r>
              <a:rPr lang="en-US" dirty="0" smtClean="0"/>
              <a:t>Featured interrupts</a:t>
            </a:r>
          </a:p>
          <a:p>
            <a:pPr lvl="1"/>
            <a:r>
              <a:rPr lang="en-US" dirty="0" smtClean="0"/>
              <a:t>Could </a:t>
            </a:r>
            <a:r>
              <a:rPr lang="en-US" dirty="0"/>
              <a:t>add floating point numbers at </a:t>
            </a:r>
            <a:r>
              <a:rPr lang="en-US" dirty="0" smtClean="0"/>
              <a:t>350,000 </a:t>
            </a:r>
            <a:r>
              <a:rPr lang="en-US" dirty="0"/>
              <a:t>instructions per </a:t>
            </a:r>
            <a:r>
              <a:rPr lang="en-US" dirty="0" smtClean="0"/>
              <a:t>second</a:t>
            </a:r>
          </a:p>
          <a:p>
            <a:pPr lvl="1"/>
            <a:r>
              <a:rPr lang="en-US" dirty="0" smtClean="0"/>
              <a:t>Standard </a:t>
            </a:r>
            <a:r>
              <a:rPr lang="en-US" dirty="0"/>
              <a:t>32K of </a:t>
            </a:r>
            <a:r>
              <a:rPr lang="en-US" dirty="0" smtClean="0"/>
              <a:t>core </a:t>
            </a:r>
            <a:r>
              <a:rPr lang="en-US" dirty="0"/>
              <a:t>memory in 36 bit </a:t>
            </a:r>
            <a:r>
              <a:rPr lang="en-US" dirty="0" smtClean="0"/>
              <a:t>words</a:t>
            </a:r>
          </a:p>
          <a:p>
            <a:pPr lvl="1"/>
            <a:r>
              <a:rPr lang="en-US" dirty="0" smtClean="0"/>
              <a:t>Occupied </a:t>
            </a:r>
            <a:r>
              <a:rPr lang="en-US" dirty="0"/>
              <a:t>an entire air conditioned </a:t>
            </a:r>
            <a:r>
              <a:rPr lang="en-US" dirty="0" smtClean="0"/>
              <a:t>room</a:t>
            </a:r>
          </a:p>
          <a:p>
            <a:pPr lvl="1"/>
            <a:r>
              <a:rPr lang="en-US" dirty="0" smtClean="0"/>
              <a:t>System </a:t>
            </a:r>
            <a:r>
              <a:rPr lang="en-US" dirty="0"/>
              <a:t>cost </a:t>
            </a:r>
            <a:r>
              <a:rPr lang="en-US" dirty="0" smtClean="0"/>
              <a:t>of about </a:t>
            </a:r>
            <a:r>
              <a:rPr lang="en-US" dirty="0"/>
              <a:t>$3.5 </a:t>
            </a:r>
            <a:r>
              <a:rPr lang="en-US" dirty="0" smtClean="0"/>
              <a:t>million</a:t>
            </a:r>
            <a:endParaRPr lang="en-US" dirty="0"/>
          </a:p>
        </p:txBody>
      </p:sp>
    </p:spTree>
    <p:extLst>
      <p:ext uri="{BB962C8B-B14F-4D97-AF65-F5344CB8AC3E}">
        <p14:creationId xmlns:p14="http://schemas.microsoft.com/office/powerpoint/2010/main" val="1960742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Yield</a:t>
            </a:r>
            <a:endParaRPr lang="en-US" dirty="0"/>
          </a:p>
        </p:txBody>
      </p:sp>
      <p:pic>
        <p:nvPicPr>
          <p:cNvPr id="4" name="Picture 3" descr="p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362200"/>
            <a:ext cx="663575" cy="7588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127375"/>
            <a:ext cx="663575" cy="758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886200"/>
            <a:ext cx="663575" cy="758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4651375"/>
            <a:ext cx="663575" cy="758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362200"/>
            <a:ext cx="663575" cy="758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3127375"/>
            <a:ext cx="663575" cy="758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3886200"/>
            <a:ext cx="663575" cy="758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4651375"/>
            <a:ext cx="663575" cy="7588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2362200"/>
            <a:ext cx="663575" cy="758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127375"/>
            <a:ext cx="663575" cy="758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886200"/>
            <a:ext cx="663575" cy="758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651375"/>
            <a:ext cx="663575" cy="758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362200"/>
            <a:ext cx="663575" cy="7588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127375"/>
            <a:ext cx="663575" cy="7588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886200"/>
            <a:ext cx="663575" cy="7588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4651375"/>
            <a:ext cx="663575" cy="7588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p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365375"/>
            <a:ext cx="1330325" cy="15208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p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886200"/>
            <a:ext cx="1330325" cy="15208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p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3325" y="2362200"/>
            <a:ext cx="1330325" cy="15208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p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3325" y="3886200"/>
            <a:ext cx="1330325" cy="1520825"/>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23"/>
          <p:cNvSpPr>
            <a:spLocks noChangeArrowheads="1"/>
          </p:cNvSpPr>
          <p:nvPr/>
        </p:nvSpPr>
        <p:spPr bwMode="auto">
          <a:xfrm>
            <a:off x="1447800" y="5486400"/>
            <a:ext cx="2743200" cy="6096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a:t>13/16 working chips</a:t>
            </a:r>
          </a:p>
          <a:p>
            <a:pPr algn="ctr"/>
            <a:r>
              <a:rPr lang="en-US"/>
              <a:t>81.25% yield</a:t>
            </a:r>
          </a:p>
        </p:txBody>
      </p:sp>
      <p:sp>
        <p:nvSpPr>
          <p:cNvPr id="25" name="AutoShape 24"/>
          <p:cNvSpPr>
            <a:spLocks noChangeArrowheads="1"/>
          </p:cNvSpPr>
          <p:nvPr/>
        </p:nvSpPr>
        <p:spPr bwMode="auto">
          <a:xfrm>
            <a:off x="4953000" y="5486400"/>
            <a:ext cx="2743200" cy="6096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a:t>1/4 working chips</a:t>
            </a:r>
          </a:p>
          <a:p>
            <a:pPr algn="ctr"/>
            <a:r>
              <a:rPr lang="en-US"/>
              <a:t>25.0% yield</a:t>
            </a:r>
          </a:p>
        </p:txBody>
      </p:sp>
      <p:grpSp>
        <p:nvGrpSpPr>
          <p:cNvPr id="26" name="Group 25"/>
          <p:cNvGrpSpPr>
            <a:grpSpLocks/>
          </p:cNvGrpSpPr>
          <p:nvPr/>
        </p:nvGrpSpPr>
        <p:grpSpPr bwMode="auto">
          <a:xfrm>
            <a:off x="1447800" y="2362200"/>
            <a:ext cx="2057400" cy="3048000"/>
            <a:chOff x="912" y="1200"/>
            <a:chExt cx="1296" cy="1920"/>
          </a:xfrm>
        </p:grpSpPr>
        <p:sp>
          <p:nvSpPr>
            <p:cNvPr id="45" name="Rectangle 44"/>
            <p:cNvSpPr>
              <a:spLocks noChangeArrowheads="1"/>
            </p:cNvSpPr>
            <p:nvPr/>
          </p:nvSpPr>
          <p:spPr bwMode="auto">
            <a:xfrm>
              <a:off x="912" y="2160"/>
              <a:ext cx="432" cy="480"/>
            </a:xfrm>
            <a:prstGeom prst="rect">
              <a:avLst/>
            </a:prstGeom>
            <a:solidFill>
              <a:schemeClr val="tx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6" name="Rectangle 45"/>
            <p:cNvSpPr>
              <a:spLocks noChangeArrowheads="1"/>
            </p:cNvSpPr>
            <p:nvPr/>
          </p:nvSpPr>
          <p:spPr bwMode="auto">
            <a:xfrm>
              <a:off x="1776" y="2640"/>
              <a:ext cx="432" cy="480"/>
            </a:xfrm>
            <a:prstGeom prst="rect">
              <a:avLst/>
            </a:prstGeom>
            <a:solidFill>
              <a:schemeClr val="tx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7" name="Rectangle 46"/>
            <p:cNvSpPr>
              <a:spLocks noChangeArrowheads="1"/>
            </p:cNvSpPr>
            <p:nvPr/>
          </p:nvSpPr>
          <p:spPr bwMode="auto">
            <a:xfrm>
              <a:off x="1776" y="1200"/>
              <a:ext cx="432" cy="480"/>
            </a:xfrm>
            <a:prstGeom prst="rect">
              <a:avLst/>
            </a:prstGeom>
            <a:solidFill>
              <a:schemeClr val="tx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27" name="Group 26"/>
          <p:cNvGrpSpPr>
            <a:grpSpLocks/>
          </p:cNvGrpSpPr>
          <p:nvPr/>
        </p:nvGrpSpPr>
        <p:grpSpPr bwMode="auto">
          <a:xfrm>
            <a:off x="1524002" y="2362202"/>
            <a:ext cx="1928815" cy="2805116"/>
            <a:chOff x="960" y="1200"/>
            <a:chExt cx="1215" cy="1767"/>
          </a:xfrm>
        </p:grpSpPr>
        <p:sp>
          <p:nvSpPr>
            <p:cNvPr id="41" name="Text Box 30"/>
            <p:cNvSpPr txBox="1">
              <a:spLocks noChangeArrowheads="1"/>
            </p:cNvSpPr>
            <p:nvPr/>
          </p:nvSpPr>
          <p:spPr bwMode="auto">
            <a:xfrm>
              <a:off x="960" y="2304"/>
              <a:ext cx="2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rgbClr val="FF0000"/>
                  </a:solidFill>
                  <a:sym typeface="Wingdings" pitchFamily="2" charset="2"/>
                </a:rPr>
                <a:t></a:t>
              </a:r>
            </a:p>
          </p:txBody>
        </p:sp>
        <p:sp>
          <p:nvSpPr>
            <p:cNvPr id="42" name="Text Box 31"/>
            <p:cNvSpPr txBox="1">
              <a:spLocks noChangeArrowheads="1"/>
            </p:cNvSpPr>
            <p:nvPr/>
          </p:nvSpPr>
          <p:spPr bwMode="auto">
            <a:xfrm>
              <a:off x="1920" y="2736"/>
              <a:ext cx="2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rgbClr val="FF0000"/>
                  </a:solidFill>
                  <a:sym typeface="Wingdings" pitchFamily="2" charset="2"/>
                </a:rPr>
                <a:t></a:t>
              </a:r>
            </a:p>
          </p:txBody>
        </p:sp>
        <p:sp>
          <p:nvSpPr>
            <p:cNvPr id="43" name="Text Box 32"/>
            <p:cNvSpPr txBox="1">
              <a:spLocks noChangeArrowheads="1"/>
            </p:cNvSpPr>
            <p:nvPr/>
          </p:nvSpPr>
          <p:spPr bwMode="auto">
            <a:xfrm>
              <a:off x="1776" y="1200"/>
              <a:ext cx="2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rgbClr val="FF0000"/>
                  </a:solidFill>
                  <a:sym typeface="Wingdings" pitchFamily="2" charset="2"/>
                </a:rPr>
                <a:t></a:t>
              </a:r>
            </a:p>
          </p:txBody>
        </p:sp>
        <p:sp>
          <p:nvSpPr>
            <p:cNvPr id="44" name="Text Box 33"/>
            <p:cNvSpPr txBox="1">
              <a:spLocks noChangeArrowheads="1"/>
            </p:cNvSpPr>
            <p:nvPr/>
          </p:nvSpPr>
          <p:spPr bwMode="auto">
            <a:xfrm>
              <a:off x="1968" y="1488"/>
              <a:ext cx="2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rgbClr val="FF0000"/>
                  </a:solidFill>
                  <a:sym typeface="Wingdings" pitchFamily="2" charset="2"/>
                </a:rPr>
                <a:t></a:t>
              </a:r>
            </a:p>
          </p:txBody>
        </p:sp>
      </p:grpSp>
      <p:grpSp>
        <p:nvGrpSpPr>
          <p:cNvPr id="28" name="Group 27"/>
          <p:cNvGrpSpPr>
            <a:grpSpLocks/>
          </p:cNvGrpSpPr>
          <p:nvPr/>
        </p:nvGrpSpPr>
        <p:grpSpPr bwMode="auto">
          <a:xfrm>
            <a:off x="3124200" y="1447800"/>
            <a:ext cx="2089150" cy="1447800"/>
            <a:chOff x="1968" y="624"/>
            <a:chExt cx="1316" cy="912"/>
          </a:xfrm>
        </p:grpSpPr>
        <p:sp>
          <p:nvSpPr>
            <p:cNvPr id="38" name="Text Box 35"/>
            <p:cNvSpPr txBox="1">
              <a:spLocks noChangeArrowheads="1"/>
            </p:cNvSpPr>
            <p:nvPr/>
          </p:nvSpPr>
          <p:spPr bwMode="auto">
            <a:xfrm>
              <a:off x="2256" y="624"/>
              <a:ext cx="10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dirty="0"/>
                <a:t>Manufacturing</a:t>
              </a:r>
            </a:p>
            <a:p>
              <a:pPr algn="ctr"/>
              <a:r>
                <a:rPr lang="en-US" dirty="0"/>
                <a:t>Defects</a:t>
              </a:r>
            </a:p>
          </p:txBody>
        </p:sp>
        <p:sp>
          <p:nvSpPr>
            <p:cNvPr id="39" name="Line 36"/>
            <p:cNvSpPr>
              <a:spLocks noChangeShapeType="1"/>
            </p:cNvSpPr>
            <p:nvPr/>
          </p:nvSpPr>
          <p:spPr bwMode="auto">
            <a:xfrm flipH="1">
              <a:off x="1968" y="864"/>
              <a:ext cx="336" cy="384"/>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0" name="Line 37"/>
            <p:cNvSpPr>
              <a:spLocks noChangeShapeType="1"/>
            </p:cNvSpPr>
            <p:nvPr/>
          </p:nvSpPr>
          <p:spPr bwMode="auto">
            <a:xfrm flipH="1">
              <a:off x="2112" y="912"/>
              <a:ext cx="288" cy="624"/>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29" name="Group 28"/>
          <p:cNvGrpSpPr>
            <a:grpSpLocks/>
          </p:cNvGrpSpPr>
          <p:nvPr/>
        </p:nvGrpSpPr>
        <p:grpSpPr bwMode="auto">
          <a:xfrm>
            <a:off x="4953000" y="2362200"/>
            <a:ext cx="2667000" cy="3048000"/>
            <a:chOff x="3120" y="1200"/>
            <a:chExt cx="1680" cy="1920"/>
          </a:xfrm>
        </p:grpSpPr>
        <p:sp>
          <p:nvSpPr>
            <p:cNvPr id="35" name="Rectangle 34"/>
            <p:cNvSpPr>
              <a:spLocks noChangeArrowheads="1"/>
            </p:cNvSpPr>
            <p:nvPr/>
          </p:nvSpPr>
          <p:spPr bwMode="auto">
            <a:xfrm>
              <a:off x="3120" y="2160"/>
              <a:ext cx="816" cy="960"/>
            </a:xfrm>
            <a:prstGeom prst="rect">
              <a:avLst/>
            </a:prstGeom>
            <a:solidFill>
              <a:schemeClr val="tx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6" name="Rectangle 35"/>
            <p:cNvSpPr>
              <a:spLocks noChangeArrowheads="1"/>
            </p:cNvSpPr>
            <p:nvPr/>
          </p:nvSpPr>
          <p:spPr bwMode="auto">
            <a:xfrm>
              <a:off x="3936" y="2160"/>
              <a:ext cx="864" cy="960"/>
            </a:xfrm>
            <a:prstGeom prst="rect">
              <a:avLst/>
            </a:prstGeom>
            <a:solidFill>
              <a:schemeClr val="tx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7" name="Rectangle 36"/>
            <p:cNvSpPr>
              <a:spLocks noChangeArrowheads="1"/>
            </p:cNvSpPr>
            <p:nvPr/>
          </p:nvSpPr>
          <p:spPr bwMode="auto">
            <a:xfrm>
              <a:off x="3936" y="1200"/>
              <a:ext cx="864" cy="960"/>
            </a:xfrm>
            <a:prstGeom prst="rect">
              <a:avLst/>
            </a:prstGeom>
            <a:solidFill>
              <a:schemeClr val="tx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30" name="Group 29"/>
          <p:cNvGrpSpPr>
            <a:grpSpLocks/>
          </p:cNvGrpSpPr>
          <p:nvPr/>
        </p:nvGrpSpPr>
        <p:grpSpPr bwMode="auto">
          <a:xfrm>
            <a:off x="5029205" y="2362202"/>
            <a:ext cx="1928815" cy="2805116"/>
            <a:chOff x="3168" y="1200"/>
            <a:chExt cx="1215" cy="1767"/>
          </a:xfrm>
        </p:grpSpPr>
        <p:sp>
          <p:nvSpPr>
            <p:cNvPr id="31" name="Text Box 43"/>
            <p:cNvSpPr txBox="1">
              <a:spLocks noChangeArrowheads="1"/>
            </p:cNvSpPr>
            <p:nvPr/>
          </p:nvSpPr>
          <p:spPr bwMode="auto">
            <a:xfrm>
              <a:off x="3168" y="2304"/>
              <a:ext cx="2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rgbClr val="FF0000"/>
                  </a:solidFill>
                  <a:sym typeface="Wingdings" pitchFamily="2" charset="2"/>
                </a:rPr>
                <a:t></a:t>
              </a:r>
            </a:p>
          </p:txBody>
        </p:sp>
        <p:sp>
          <p:nvSpPr>
            <p:cNvPr id="32" name="Text Box 44"/>
            <p:cNvSpPr txBox="1">
              <a:spLocks noChangeArrowheads="1"/>
            </p:cNvSpPr>
            <p:nvPr/>
          </p:nvSpPr>
          <p:spPr bwMode="auto">
            <a:xfrm>
              <a:off x="4128" y="2736"/>
              <a:ext cx="2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rgbClr val="FF0000"/>
                  </a:solidFill>
                  <a:sym typeface="Wingdings" pitchFamily="2" charset="2"/>
                </a:rPr>
                <a:t></a:t>
              </a:r>
            </a:p>
          </p:txBody>
        </p:sp>
        <p:sp>
          <p:nvSpPr>
            <p:cNvPr id="33" name="Text Box 45"/>
            <p:cNvSpPr txBox="1">
              <a:spLocks noChangeArrowheads="1"/>
            </p:cNvSpPr>
            <p:nvPr/>
          </p:nvSpPr>
          <p:spPr bwMode="auto">
            <a:xfrm>
              <a:off x="3984" y="1200"/>
              <a:ext cx="2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rgbClr val="FF0000"/>
                  </a:solidFill>
                  <a:sym typeface="Wingdings" pitchFamily="2" charset="2"/>
                </a:rPr>
                <a:t></a:t>
              </a:r>
            </a:p>
          </p:txBody>
        </p:sp>
        <p:sp>
          <p:nvSpPr>
            <p:cNvPr id="34" name="Text Box 46"/>
            <p:cNvSpPr txBox="1">
              <a:spLocks noChangeArrowheads="1"/>
            </p:cNvSpPr>
            <p:nvPr/>
          </p:nvSpPr>
          <p:spPr bwMode="auto">
            <a:xfrm>
              <a:off x="4176" y="1488"/>
              <a:ext cx="2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solidFill>
                    <a:srgbClr val="FF0000"/>
                  </a:solidFill>
                  <a:sym typeface="Wingdings" pitchFamily="2" charset="2"/>
                </a:rPr>
                <a:t></a:t>
              </a:r>
            </a:p>
          </p:txBody>
        </p:sp>
      </p:grpSp>
      <p:sp>
        <p:nvSpPr>
          <p:cNvPr id="48" name="TextBox 47"/>
          <p:cNvSpPr txBox="1"/>
          <p:nvPr/>
        </p:nvSpPr>
        <p:spPr>
          <a:xfrm>
            <a:off x="2773984" y="6368534"/>
            <a:ext cx="3374578" cy="369332"/>
          </a:xfrm>
          <a:prstGeom prst="rect">
            <a:avLst/>
          </a:prstGeom>
          <a:noFill/>
        </p:spPr>
        <p:txBody>
          <a:bodyPr wrap="none" rtlCol="0">
            <a:spAutoFit/>
          </a:bodyPr>
          <a:lstStyle/>
          <a:p>
            <a:r>
              <a:rPr lang="en-US" dirty="0" smtClean="0"/>
              <a:t>Size Matters!  (of the die, anyway)</a:t>
            </a:r>
            <a:endParaRPr lang="en-US" dirty="0"/>
          </a:p>
        </p:txBody>
      </p:sp>
    </p:spTree>
    <p:extLst>
      <p:ext uri="{BB962C8B-B14F-4D97-AF65-F5344CB8AC3E}">
        <p14:creationId xmlns:p14="http://schemas.microsoft.com/office/powerpoint/2010/main" val="3566591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194399838"/>
              </p:ext>
            </p:extLst>
          </p:nvPr>
        </p:nvGraphicFramePr>
        <p:xfrm>
          <a:off x="1295400" y="1524000"/>
          <a:ext cx="6088566" cy="685800"/>
        </p:xfrm>
        <a:graphic>
          <a:graphicData uri="http://schemas.openxmlformats.org/presentationml/2006/ole">
            <mc:AlternateContent xmlns:mc="http://schemas.openxmlformats.org/markup-compatibility/2006">
              <mc:Choice xmlns:v="urn:schemas-microsoft-com:vml" Requires="v">
                <p:oleObj spid="_x0000_s2129" name="Equation" r:id="rId4" imgW="3466800" imgH="393480" progId="Equation.3">
                  <p:embed/>
                </p:oleObj>
              </mc:Choice>
              <mc:Fallback>
                <p:oleObj name="Equation" r:id="rId4" imgW="3466800" imgH="393480" progId="Equation.3">
                  <p:embed/>
                  <p:pic>
                    <p:nvPicPr>
                      <p:cNvPr id="0" name="Object 1"/>
                      <p:cNvPicPr>
                        <a:picLocks noChangeAspect="1" noChangeArrowheads="1"/>
                      </p:cNvPicPr>
                      <p:nvPr/>
                    </p:nvPicPr>
                    <p:blipFill>
                      <a:blip r:embed="rId5"/>
                      <a:srcRect/>
                      <a:stretch>
                        <a:fillRect/>
                      </a:stretch>
                    </p:blipFill>
                    <p:spPr bwMode="auto">
                      <a:xfrm>
                        <a:off x="1295400" y="1524000"/>
                        <a:ext cx="6088566" cy="6858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268708919"/>
              </p:ext>
            </p:extLst>
          </p:nvPr>
        </p:nvGraphicFramePr>
        <p:xfrm>
          <a:off x="1524000" y="2743200"/>
          <a:ext cx="5389418" cy="801130"/>
        </p:xfrm>
        <a:graphic>
          <a:graphicData uri="http://schemas.openxmlformats.org/presentationml/2006/ole">
            <mc:AlternateContent xmlns:mc="http://schemas.openxmlformats.org/markup-compatibility/2006">
              <mc:Choice xmlns:v="urn:schemas-microsoft-com:vml" Requires="v">
                <p:oleObj spid="_x0000_s2130" name="Equation" r:id="rId6" imgW="2819400" imgH="419100" progId="Equation.3">
                  <p:embed/>
                </p:oleObj>
              </mc:Choice>
              <mc:Fallback>
                <p:oleObj name="Equation" r:id="rId6" imgW="2819400" imgH="4191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743200"/>
                        <a:ext cx="5389418" cy="801130"/>
                      </a:xfrm>
                      <a:prstGeom prst="rect">
                        <a:avLst/>
                      </a:prstGeom>
                      <a:noFill/>
                    </p:spPr>
                  </p:pic>
                </p:oleObj>
              </mc:Fallback>
            </mc:AlternateContent>
          </a:graphicData>
        </a:graphic>
      </p:graphicFrame>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499242840"/>
              </p:ext>
            </p:extLst>
          </p:nvPr>
        </p:nvGraphicFramePr>
        <p:xfrm>
          <a:off x="840441" y="4114800"/>
          <a:ext cx="7463117" cy="685800"/>
        </p:xfrm>
        <a:graphic>
          <a:graphicData uri="http://schemas.openxmlformats.org/presentationml/2006/ole">
            <mc:AlternateContent xmlns:mc="http://schemas.openxmlformats.org/markup-compatibility/2006">
              <mc:Choice xmlns:v="urn:schemas-microsoft-com:vml" Requires="v">
                <p:oleObj spid="_x0000_s2131" name="Equation" r:id="rId8" imgW="5283200" imgH="482600" progId="Equation.3">
                  <p:embed/>
                </p:oleObj>
              </mc:Choice>
              <mc:Fallback>
                <p:oleObj name="Equation" r:id="rId8" imgW="5283200" imgH="4826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0441" y="4114800"/>
                        <a:ext cx="7463117" cy="685800"/>
                      </a:xfrm>
                      <a:prstGeom prst="rect">
                        <a:avLst/>
                      </a:prstGeom>
                      <a:noFill/>
                    </p:spPr>
                  </p:pic>
                </p:oleObj>
              </mc:Fallback>
            </mc:AlternateContent>
          </a:graphicData>
        </a:graphic>
      </p:graphicFrame>
      <p:cxnSp>
        <p:nvCxnSpPr>
          <p:cNvPr id="13" name="Straight Arrow Connector 12"/>
          <p:cNvCxnSpPr/>
          <p:nvPr/>
        </p:nvCxnSpPr>
        <p:spPr>
          <a:xfrm flipH="1">
            <a:off x="2209800" y="1828800"/>
            <a:ext cx="762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2"/>
          </p:cNvCxnSpPr>
          <p:nvPr/>
        </p:nvCxnSpPr>
        <p:spPr>
          <a:xfrm flipH="1">
            <a:off x="1981200" y="3544330"/>
            <a:ext cx="2237509" cy="646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3971332430"/>
              </p:ext>
            </p:extLst>
          </p:nvPr>
        </p:nvGraphicFramePr>
        <p:xfrm>
          <a:off x="838200" y="5105400"/>
          <a:ext cx="6927980" cy="685800"/>
        </p:xfrm>
        <a:graphic>
          <a:graphicData uri="http://schemas.openxmlformats.org/presentationml/2006/ole">
            <mc:AlternateContent xmlns:mc="http://schemas.openxmlformats.org/markup-compatibility/2006">
              <mc:Choice xmlns:v="urn:schemas-microsoft-com:vml" Requires="v">
                <p:oleObj spid="_x0000_s2132" name="Equation" r:id="rId10" imgW="4711700" imgH="469900" progId="Equation.3">
                  <p:embed/>
                </p:oleObj>
              </mc:Choice>
              <mc:Fallback>
                <p:oleObj name="Equation" r:id="rId10" imgW="4711700" imgH="4699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5105400"/>
                        <a:ext cx="6927980" cy="685800"/>
                      </a:xfrm>
                      <a:prstGeom prst="rect">
                        <a:avLst/>
                      </a:prstGeom>
                      <a:noFill/>
                    </p:spPr>
                  </p:pic>
                </p:oleObj>
              </mc:Fallback>
            </mc:AlternateContent>
          </a:graphicData>
        </a:graphic>
      </p:graphicFrame>
      <p:cxnSp>
        <p:nvCxnSpPr>
          <p:cNvPr id="28" name="Straight Connector 27"/>
          <p:cNvCxnSpPr/>
          <p:nvPr/>
        </p:nvCxnSpPr>
        <p:spPr>
          <a:xfrm>
            <a:off x="5943600" y="3544330"/>
            <a:ext cx="2590800" cy="646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534400" y="41910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828800" y="4800600"/>
            <a:ext cx="6705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714500" y="5029200"/>
            <a:ext cx="1143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446146" y="6211669"/>
            <a:ext cx="3585708" cy="646331"/>
          </a:xfrm>
          <a:prstGeom prst="rect">
            <a:avLst/>
          </a:prstGeom>
        </p:spPr>
        <p:txBody>
          <a:bodyPr wrap="square">
            <a:spAutoFit/>
          </a:bodyPr>
          <a:lstStyle/>
          <a:p>
            <a:pPr algn="ctr"/>
            <a:r>
              <a:rPr lang="en-US" dirty="0" smtClean="0">
                <a:latin typeface="Calibri" pitchFamily="34" charset="0"/>
                <a:cs typeface="Times New Roman" pitchFamily="18" charset="0"/>
              </a:rPr>
              <a:t>Complexity of manufacturing; a typical</a:t>
            </a:r>
            <a:r>
              <a:rPr lang="en-US" dirty="0" smtClean="0">
                <a:latin typeface="Times New Roman" pitchFamily="18" charset="0"/>
                <a:cs typeface="Times New Roman" pitchFamily="18" charset="0"/>
              </a:rPr>
              <a:t> </a:t>
            </a:r>
            <a:r>
              <a:rPr lang="en-US" dirty="0" smtClean="0">
                <a:latin typeface="Symbol" pitchFamily="18" charset="2"/>
              </a:rPr>
              <a:t>a</a:t>
            </a:r>
            <a:r>
              <a:rPr lang="en-US" dirty="0" smtClean="0"/>
              <a:t> </a:t>
            </a:r>
            <a:r>
              <a:rPr lang="en-US" dirty="0"/>
              <a:t>= </a:t>
            </a:r>
            <a:r>
              <a:rPr lang="en-US" dirty="0" smtClean="0"/>
              <a:t>4</a:t>
            </a:r>
            <a:endParaRPr lang="en-US" dirty="0"/>
          </a:p>
        </p:txBody>
      </p:sp>
      <p:cxnSp>
        <p:nvCxnSpPr>
          <p:cNvPr id="38" name="Straight Arrow Connector 37"/>
          <p:cNvCxnSpPr/>
          <p:nvPr/>
        </p:nvCxnSpPr>
        <p:spPr>
          <a:xfrm flipH="1" flipV="1">
            <a:off x="5715000" y="57912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33400" y="6211668"/>
            <a:ext cx="3048000" cy="646331"/>
          </a:xfrm>
          <a:prstGeom prst="rect">
            <a:avLst/>
          </a:prstGeom>
          <a:noFill/>
        </p:spPr>
        <p:txBody>
          <a:bodyPr wrap="square" rtlCol="0">
            <a:spAutoFit/>
          </a:bodyPr>
          <a:lstStyle/>
          <a:p>
            <a:r>
              <a:rPr lang="en-US" dirty="0" smtClean="0"/>
              <a:t>Wafers completely bad so no testing. Assume 100%</a:t>
            </a:r>
            <a:endParaRPr lang="en-US" dirty="0"/>
          </a:p>
        </p:txBody>
      </p:sp>
      <p:cxnSp>
        <p:nvCxnSpPr>
          <p:cNvPr id="41" name="Straight Arrow Connector 40"/>
          <p:cNvCxnSpPr/>
          <p:nvPr/>
        </p:nvCxnSpPr>
        <p:spPr>
          <a:xfrm flipV="1">
            <a:off x="1524000" y="5638800"/>
            <a:ext cx="762000" cy="5728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736354" y="6301409"/>
            <a:ext cx="1671291" cy="369332"/>
          </a:xfrm>
          <a:prstGeom prst="rect">
            <a:avLst/>
          </a:prstGeom>
          <a:noFill/>
        </p:spPr>
        <p:txBody>
          <a:bodyPr wrap="none" rtlCol="0">
            <a:spAutoFit/>
          </a:bodyPr>
          <a:lstStyle/>
          <a:p>
            <a:r>
              <a:rPr lang="en-US" dirty="0" smtClean="0"/>
              <a:t>0.4/cm</a:t>
            </a:r>
            <a:r>
              <a:rPr lang="en-US" baseline="30000" dirty="0" smtClean="0"/>
              <a:t>2</a:t>
            </a:r>
            <a:r>
              <a:rPr lang="en-US" dirty="0"/>
              <a:t> </a:t>
            </a:r>
            <a:r>
              <a:rPr lang="en-US" dirty="0" smtClean="0"/>
              <a:t>in 2006</a:t>
            </a:r>
            <a:endParaRPr lang="en-US" dirty="0"/>
          </a:p>
        </p:txBody>
      </p:sp>
      <p:cxnSp>
        <p:nvCxnSpPr>
          <p:cNvPr id="44" name="Straight Arrow Connector 43"/>
          <p:cNvCxnSpPr/>
          <p:nvPr/>
        </p:nvCxnSpPr>
        <p:spPr>
          <a:xfrm flipV="1">
            <a:off x="4724400" y="5410200"/>
            <a:ext cx="304800" cy="8014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28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Sizes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0.25u </a:t>
            </a:r>
            <a:r>
              <a:rPr lang="en-US" dirty="0"/>
              <a:t>Pentium II = 105 mm</a:t>
            </a:r>
            <a:r>
              <a:rPr lang="en-US" baseline="30000" dirty="0"/>
              <a:t>2</a:t>
            </a:r>
            <a:endParaRPr lang="en-US" dirty="0"/>
          </a:p>
          <a:p>
            <a:r>
              <a:rPr lang="en-US" dirty="0" smtClean="0"/>
              <a:t>0.25u </a:t>
            </a:r>
            <a:r>
              <a:rPr lang="en-US" dirty="0"/>
              <a:t>PPC 604e = 47.3 mm</a:t>
            </a:r>
            <a:r>
              <a:rPr lang="en-US" baseline="30000" dirty="0"/>
              <a:t>2</a:t>
            </a:r>
            <a:endParaRPr lang="en-US" dirty="0"/>
          </a:p>
          <a:p>
            <a:r>
              <a:rPr lang="en-US" dirty="0" smtClean="0"/>
              <a:t>0.18u </a:t>
            </a:r>
            <a:r>
              <a:rPr lang="en-US" dirty="0"/>
              <a:t>Pentium 4: 217 mm</a:t>
            </a:r>
            <a:r>
              <a:rPr lang="en-US" baseline="30000" dirty="0"/>
              <a:t>2</a:t>
            </a:r>
            <a:endParaRPr lang="en-US" dirty="0"/>
          </a:p>
          <a:p>
            <a:r>
              <a:rPr lang="en-US" dirty="0" smtClean="0"/>
              <a:t>0.18u </a:t>
            </a:r>
            <a:r>
              <a:rPr lang="en-US" dirty="0" err="1"/>
              <a:t>Transmeta</a:t>
            </a:r>
            <a:r>
              <a:rPr lang="en-US" dirty="0"/>
              <a:t> TM5600 88 </a:t>
            </a:r>
            <a:r>
              <a:rPr lang="en-US" dirty="0" smtClean="0"/>
              <a:t>mm</a:t>
            </a:r>
            <a:r>
              <a:rPr lang="en-US" baseline="30000" dirty="0" smtClean="0"/>
              <a:t>2</a:t>
            </a:r>
            <a:endParaRPr lang="en-US" dirty="0"/>
          </a:p>
          <a:p>
            <a:r>
              <a:rPr lang="en-US" dirty="0" smtClean="0"/>
              <a:t>0.90u VIA C7M 30mm</a:t>
            </a:r>
            <a:r>
              <a:rPr lang="en-US" baseline="30000" dirty="0" smtClean="0"/>
              <a:t>2</a:t>
            </a:r>
            <a:endParaRPr lang="en-US" dirty="0" smtClean="0"/>
          </a:p>
          <a:p>
            <a:r>
              <a:rPr lang="en-US" dirty="0" smtClean="0"/>
              <a:t>0.065u Athlon X2 (Brisbane) 118 mm</a:t>
            </a:r>
            <a:r>
              <a:rPr lang="en-US" baseline="30000" dirty="0" smtClean="0"/>
              <a:t>2</a:t>
            </a:r>
            <a:endParaRPr lang="en-US" dirty="0" smtClean="0"/>
          </a:p>
          <a:p>
            <a:r>
              <a:rPr lang="en-US" dirty="0" smtClean="0"/>
              <a:t>0.065u Core 2 Due (Conroe) 143 mm</a:t>
            </a:r>
            <a:r>
              <a:rPr lang="en-US" baseline="30000" dirty="0" smtClean="0"/>
              <a:t>2</a:t>
            </a:r>
            <a:endParaRPr lang="en-US" dirty="0" smtClean="0"/>
          </a:p>
          <a:p>
            <a:r>
              <a:rPr lang="en-US" dirty="0" smtClean="0"/>
              <a:t>0.045u Atom 230: 26 mm</a:t>
            </a:r>
            <a:r>
              <a:rPr lang="en-US" baseline="30000" dirty="0" smtClean="0"/>
              <a:t>2</a:t>
            </a:r>
          </a:p>
          <a:p>
            <a:endParaRPr lang="en-US" baseline="30000" dirty="0"/>
          </a:p>
          <a:p>
            <a:r>
              <a:rPr lang="en-US" dirty="0"/>
              <a:t>The diameter of wafers has increased from 200mm (8 inch) in 1993 to 300mm today (12 </a:t>
            </a:r>
            <a:r>
              <a:rPr lang="en-US" dirty="0" smtClean="0"/>
              <a:t>inch) with some resistance going to 450 mm</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656051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per die</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book has some examples of computing the die yield for various wafer and die sizes. </a:t>
            </a:r>
            <a:endParaRPr lang="en-US" dirty="0" smtClean="0"/>
          </a:p>
          <a:p>
            <a:r>
              <a:rPr lang="en-US" dirty="0" smtClean="0"/>
              <a:t>For </a:t>
            </a:r>
            <a:r>
              <a:rPr lang="en-US" dirty="0"/>
              <a:t>a designer, the wafer yield, cost, and defects are all determined by the manufacturing process. </a:t>
            </a:r>
            <a:endParaRPr lang="en-US" dirty="0" smtClean="0"/>
          </a:p>
          <a:p>
            <a:r>
              <a:rPr lang="en-US" dirty="0" smtClean="0"/>
              <a:t>The </a:t>
            </a:r>
            <a:r>
              <a:rPr lang="en-US" dirty="0"/>
              <a:t>designer has control over the die area.  </a:t>
            </a:r>
            <a:endParaRPr lang="en-US" dirty="0" smtClean="0"/>
          </a:p>
          <a:p>
            <a:pPr lvl="1"/>
            <a:r>
              <a:rPr lang="en-US" dirty="0" smtClean="0"/>
              <a:t>If </a:t>
            </a:r>
            <a:r>
              <a:rPr lang="en-US" dirty="0"/>
              <a:t>alpha is typically 4</a:t>
            </a:r>
            <a:r>
              <a:rPr lang="en-US" dirty="0" smtClean="0"/>
              <a:t>, </a:t>
            </a:r>
            <a:r>
              <a:rPr lang="en-US" dirty="0"/>
              <a:t>then this means that the </a:t>
            </a:r>
            <a:r>
              <a:rPr lang="en-US" dirty="0" err="1"/>
              <a:t>die_yield</a:t>
            </a:r>
            <a:r>
              <a:rPr lang="en-US" dirty="0"/>
              <a:t> is proportional to (</a:t>
            </a:r>
            <a:r>
              <a:rPr lang="en-US" dirty="0" err="1"/>
              <a:t>Die_Area</a:t>
            </a:r>
            <a:r>
              <a:rPr lang="en-US" dirty="0" smtClean="0"/>
              <a:t>)</a:t>
            </a:r>
            <a:r>
              <a:rPr lang="en-US" baseline="30000" dirty="0" smtClean="0"/>
              <a:t>-4</a:t>
            </a:r>
            <a:r>
              <a:rPr lang="en-US" dirty="0" smtClean="0"/>
              <a:t>.    </a:t>
            </a:r>
            <a:r>
              <a:rPr lang="en-US" dirty="0"/>
              <a:t>Plugging this in to the equation for die cost gives us:</a:t>
            </a:r>
          </a:p>
          <a:p>
            <a:pPr marL="0" indent="0">
              <a:buNone/>
            </a:pPr>
            <a:r>
              <a:rPr lang="en-US" dirty="0"/>
              <a:t> </a:t>
            </a:r>
          </a:p>
          <a:p>
            <a:endParaRPr lang="en-US" dirty="0" smtClean="0"/>
          </a:p>
          <a:p>
            <a:r>
              <a:rPr lang="en-US" dirty="0" smtClean="0"/>
              <a:t>Size </a:t>
            </a:r>
            <a:r>
              <a:rPr lang="en-US" dirty="0"/>
              <a:t>matters!</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602157005"/>
              </p:ext>
            </p:extLst>
          </p:nvPr>
        </p:nvGraphicFramePr>
        <p:xfrm>
          <a:off x="2667000" y="4572000"/>
          <a:ext cx="4200525" cy="533400"/>
        </p:xfrm>
        <a:graphic>
          <a:graphicData uri="http://schemas.openxmlformats.org/presentationml/2006/ole">
            <mc:AlternateContent xmlns:mc="http://schemas.openxmlformats.org/markup-compatibility/2006">
              <mc:Choice xmlns:v="urn:schemas-microsoft-com:vml" Requires="v">
                <p:oleObj spid="_x0000_s3091" name="Equation" r:id="rId3" imgW="1803400" imgH="228600" progId="Equation.3">
                  <p:embed/>
                </p:oleObj>
              </mc:Choice>
              <mc:Fallback>
                <p:oleObj name="Equation" r:id="rId3" imgW="18034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572000"/>
                        <a:ext cx="4200525" cy="533400"/>
                      </a:xfrm>
                      <a:prstGeom prst="rect">
                        <a:avLst/>
                      </a:prstGeom>
                      <a:noFill/>
                    </p:spPr>
                  </p:pic>
                </p:oleObj>
              </mc:Fallback>
            </mc:AlternateContent>
          </a:graphicData>
        </a:graphic>
      </p:graphicFrame>
    </p:spTree>
    <p:extLst>
      <p:ext uri="{BB962C8B-B14F-4D97-AF65-F5344CB8AC3E}">
        <p14:creationId xmlns:p14="http://schemas.microsoft.com/office/powerpoint/2010/main" val="2166395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Problem</a:t>
            </a:r>
            <a:endParaRPr lang="en-US" dirty="0"/>
          </a:p>
        </p:txBody>
      </p:sp>
      <p:sp>
        <p:nvSpPr>
          <p:cNvPr id="3" name="Content Placeholder 2"/>
          <p:cNvSpPr>
            <a:spLocks noGrp="1"/>
          </p:cNvSpPr>
          <p:nvPr>
            <p:ph idx="1"/>
          </p:nvPr>
        </p:nvSpPr>
        <p:spPr/>
        <p:txBody>
          <a:bodyPr/>
          <a:lstStyle/>
          <a:p>
            <a:r>
              <a:rPr lang="en-US" dirty="0" smtClean="0"/>
              <a:t>Optimize price/performance ratio</a:t>
            </a:r>
          </a:p>
          <a:p>
            <a:r>
              <a:rPr lang="en-US" dirty="0" smtClean="0"/>
              <a:t>Conflicting goals due to interactions between components</a:t>
            </a:r>
          </a:p>
          <a:p>
            <a:pPr lvl="1"/>
            <a:r>
              <a:rPr lang="en-US" dirty="0" smtClean="0"/>
              <a:t>If adding a new feature, die size goes up, number of defects goes up and fewer dies per wafer, may need more testing, power usage may increase requiring larger battery or heat sink, etc…</a:t>
            </a:r>
            <a:endParaRPr lang="en-US" dirty="0"/>
          </a:p>
        </p:txBody>
      </p:sp>
    </p:spTree>
    <p:extLst>
      <p:ext uri="{BB962C8B-B14F-4D97-AF65-F5344CB8AC3E}">
        <p14:creationId xmlns:p14="http://schemas.microsoft.com/office/powerpoint/2010/main" val="2795428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Performance</a:t>
            </a:r>
            <a:endParaRPr lang="en-US" dirty="0"/>
          </a:p>
        </p:txBody>
      </p:sp>
      <p:sp>
        <p:nvSpPr>
          <p:cNvPr id="3" name="Content Placeholder 2"/>
          <p:cNvSpPr>
            <a:spLocks noGrp="1"/>
          </p:cNvSpPr>
          <p:nvPr>
            <p:ph idx="1"/>
          </p:nvPr>
        </p:nvSpPr>
        <p:spPr/>
        <p:txBody>
          <a:bodyPr>
            <a:normAutofit lnSpcReduction="10000"/>
          </a:bodyPr>
          <a:lstStyle/>
          <a:p>
            <a:r>
              <a:rPr lang="en-US" dirty="0" smtClean="0"/>
              <a:t>What does it mean to say one computer is faster than another?</a:t>
            </a:r>
          </a:p>
          <a:p>
            <a:pPr lvl="1"/>
            <a:r>
              <a:rPr lang="en-US" dirty="0" smtClean="0"/>
              <a:t>Historically, advertisers and consumers have used clock speed.  2Ghz vs. 1Ghz means the first is twice as fast as the second?</a:t>
            </a:r>
          </a:p>
          <a:p>
            <a:pPr lvl="1"/>
            <a:r>
              <a:rPr lang="en-US" dirty="0" smtClean="0"/>
              <a:t>Pentium 4E in 2004</a:t>
            </a:r>
          </a:p>
          <a:p>
            <a:pPr lvl="2"/>
            <a:r>
              <a:rPr lang="en-US" dirty="0" smtClean="0"/>
              <a:t>Whopping 3.6 </a:t>
            </a:r>
            <a:r>
              <a:rPr lang="en-US" dirty="0" err="1" smtClean="0"/>
              <a:t>Ghz</a:t>
            </a:r>
            <a:r>
              <a:rPr lang="en-US" dirty="0" smtClean="0"/>
              <a:t>!</a:t>
            </a:r>
          </a:p>
          <a:p>
            <a:pPr lvl="2"/>
            <a:r>
              <a:rPr lang="en-US" dirty="0" smtClean="0"/>
              <a:t>31 stage integer pipeline!</a:t>
            </a:r>
          </a:p>
          <a:p>
            <a:pPr lvl="1"/>
            <a:r>
              <a:rPr lang="en-US" dirty="0" smtClean="0"/>
              <a:t>Core i5 750 in 2010</a:t>
            </a:r>
          </a:p>
          <a:p>
            <a:pPr lvl="2"/>
            <a:r>
              <a:rPr lang="en-US" dirty="0" smtClean="0"/>
              <a:t>Only 2.66 </a:t>
            </a:r>
            <a:r>
              <a:rPr lang="en-US" dirty="0" err="1" smtClean="0"/>
              <a:t>Ghz</a:t>
            </a:r>
            <a:endParaRPr lang="en-US" dirty="0"/>
          </a:p>
        </p:txBody>
      </p:sp>
    </p:spTree>
    <p:extLst>
      <p:ext uri="{BB962C8B-B14F-4D97-AF65-F5344CB8AC3E}">
        <p14:creationId xmlns:p14="http://schemas.microsoft.com/office/powerpoint/2010/main" val="881986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Time – A Better Metric</a:t>
            </a:r>
            <a:endParaRPr lang="en-US" dirty="0"/>
          </a:p>
        </p:txBody>
      </p:sp>
      <p:sp>
        <p:nvSpPr>
          <p:cNvPr id="3" name="Content Placeholder 2"/>
          <p:cNvSpPr>
            <a:spLocks noGrp="1"/>
          </p:cNvSpPr>
          <p:nvPr>
            <p:ph idx="1"/>
          </p:nvPr>
        </p:nvSpPr>
        <p:spPr/>
        <p:txBody>
          <a:bodyPr/>
          <a:lstStyle/>
          <a:p>
            <a:r>
              <a:rPr lang="en-US" dirty="0" smtClean="0"/>
              <a:t>Compare two machines, X and Y, on the same task:</a:t>
            </a:r>
          </a:p>
          <a:p>
            <a:endParaRPr lang="en-US" dirty="0"/>
          </a:p>
          <a:p>
            <a:endParaRPr lang="en-US" dirty="0" smtClean="0"/>
          </a:p>
          <a:p>
            <a:r>
              <a:rPr lang="en-US" dirty="0"/>
              <a:t>Another metric sometimes used is performance, which is just the reciprocal of execution time:</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724990064"/>
              </p:ext>
            </p:extLst>
          </p:nvPr>
        </p:nvGraphicFramePr>
        <p:xfrm>
          <a:off x="2743200" y="2514600"/>
          <a:ext cx="2909455" cy="762000"/>
        </p:xfrm>
        <a:graphic>
          <a:graphicData uri="http://schemas.openxmlformats.org/presentationml/2006/ole">
            <mc:AlternateContent xmlns:mc="http://schemas.openxmlformats.org/markup-compatibility/2006">
              <mc:Choice xmlns:v="urn:schemas-microsoft-com:vml" Requires="v">
                <p:oleObj spid="_x0000_s4127" name="Equation" r:id="rId3" imgW="1600200" imgH="419100" progId="Equation.3">
                  <p:embed/>
                </p:oleObj>
              </mc:Choice>
              <mc:Fallback>
                <p:oleObj name="Equation" r:id="rId3" imgW="16002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514600"/>
                        <a:ext cx="2909455" cy="7620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314282564"/>
              </p:ext>
            </p:extLst>
          </p:nvPr>
        </p:nvGraphicFramePr>
        <p:xfrm>
          <a:off x="2743200" y="5562600"/>
          <a:ext cx="4192732" cy="685800"/>
        </p:xfrm>
        <a:graphic>
          <a:graphicData uri="http://schemas.openxmlformats.org/presentationml/2006/ole">
            <mc:AlternateContent xmlns:mc="http://schemas.openxmlformats.org/markup-compatibility/2006">
              <mc:Choice xmlns:v="urn:schemas-microsoft-com:vml" Requires="v">
                <p:oleObj spid="_x0000_s4128" name="Equation" r:id="rId5" imgW="2565400" imgH="419100" progId="Equation.3">
                  <p:embed/>
                </p:oleObj>
              </mc:Choice>
              <mc:Fallback>
                <p:oleObj name="Equation" r:id="rId5" imgW="2565400" imgH="4191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5562600"/>
                        <a:ext cx="4192732" cy="685800"/>
                      </a:xfrm>
                      <a:prstGeom prst="rect">
                        <a:avLst/>
                      </a:prstGeom>
                      <a:noFill/>
                    </p:spPr>
                  </p:pic>
                </p:oleObj>
              </mc:Fallback>
            </mc:AlternateContent>
          </a:graphicData>
        </a:graphic>
      </p:graphicFrame>
    </p:spTree>
    <p:extLst>
      <p:ext uri="{BB962C8B-B14F-4D97-AF65-F5344CB8AC3E}">
        <p14:creationId xmlns:p14="http://schemas.microsoft.com/office/powerpoint/2010/main" val="238184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Execution Time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More difficult than it seems to measure execution time</a:t>
            </a:r>
          </a:p>
          <a:p>
            <a:pPr lvl="1"/>
            <a:r>
              <a:rPr lang="en-US" i="1" dirty="0"/>
              <a:t>Wall-clock time, response time, </a:t>
            </a:r>
            <a:r>
              <a:rPr lang="en-US" dirty="0"/>
              <a:t>or</a:t>
            </a:r>
            <a:r>
              <a:rPr lang="en-US" i="1" dirty="0"/>
              <a:t> elapsed time</a:t>
            </a:r>
            <a:r>
              <a:rPr lang="en-US" dirty="0"/>
              <a:t> -  Total time to complete a task.  Note the system might be waiting on I/O, performing multiple tasks, OS activities, etc.</a:t>
            </a:r>
          </a:p>
          <a:p>
            <a:pPr lvl="1"/>
            <a:r>
              <a:rPr lang="en-US" i="1" dirty="0"/>
              <a:t>CPU time</a:t>
            </a:r>
            <a:r>
              <a:rPr lang="en-US" dirty="0"/>
              <a:t> – Only the time spent computing in the CPU, not waiting for I/O.  This includes time spent in the OS and time spent in user processes.</a:t>
            </a:r>
          </a:p>
          <a:p>
            <a:pPr lvl="1"/>
            <a:r>
              <a:rPr lang="en-US" i="1" dirty="0"/>
              <a:t>System CPU Time </a:t>
            </a:r>
            <a:r>
              <a:rPr lang="en-US" dirty="0"/>
              <a:t>– Portion of CPU time spent performing OS related tasks.</a:t>
            </a:r>
          </a:p>
          <a:p>
            <a:pPr lvl="1"/>
            <a:r>
              <a:rPr lang="en-US" i="1" dirty="0"/>
              <a:t>User CPU Time </a:t>
            </a:r>
            <a:r>
              <a:rPr lang="en-US" dirty="0"/>
              <a:t>– Portion of CPU time spent performing user related tasks.</a:t>
            </a:r>
          </a:p>
          <a:p>
            <a:endParaRPr lang="en-US" dirty="0"/>
          </a:p>
        </p:txBody>
      </p:sp>
    </p:spTree>
    <p:extLst>
      <p:ext uri="{BB962C8B-B14F-4D97-AF65-F5344CB8AC3E}">
        <p14:creationId xmlns:p14="http://schemas.microsoft.com/office/powerpoint/2010/main" val="536735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programs should we run?</a:t>
            </a:r>
            <a:endParaRPr lang="en-US" dirty="0"/>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pPr lvl="0"/>
            <a:r>
              <a:rPr lang="en-US" dirty="0"/>
              <a:t>Real Programs – Run the programs users will use.  Examples are compilers, office tools, etc. </a:t>
            </a:r>
            <a:endParaRPr lang="en-US" dirty="0" smtClean="0"/>
          </a:p>
          <a:p>
            <a:pPr lvl="1"/>
            <a:r>
              <a:rPr lang="en-US" dirty="0" smtClean="0"/>
              <a:t>Unfortunately </a:t>
            </a:r>
            <a:r>
              <a:rPr lang="en-US" dirty="0"/>
              <a:t>there is a porting problem among different architectures, so it might not be a fair comparison if the same software is coded differently.</a:t>
            </a:r>
          </a:p>
          <a:p>
            <a:r>
              <a:rPr lang="en-US" dirty="0"/>
              <a:t> </a:t>
            </a:r>
            <a:r>
              <a:rPr lang="en-US" dirty="0" smtClean="0"/>
              <a:t>Kernels </a:t>
            </a:r>
            <a:r>
              <a:rPr lang="en-US" dirty="0"/>
              <a:t>– These are small, intensive, key pieces from real programs that are run repeatedly to evaluate </a:t>
            </a:r>
            <a:r>
              <a:rPr lang="en-US" dirty="0" smtClean="0"/>
              <a:t>performance.</a:t>
            </a:r>
          </a:p>
          <a:p>
            <a:pPr lvl="1"/>
            <a:r>
              <a:rPr lang="en-US" dirty="0" smtClean="0"/>
              <a:t>Examples </a:t>
            </a:r>
            <a:r>
              <a:rPr lang="en-US" dirty="0"/>
              <a:t>include Livermore Loops and </a:t>
            </a:r>
            <a:r>
              <a:rPr lang="en-US" dirty="0" err="1"/>
              <a:t>Linpack</a:t>
            </a:r>
            <a:r>
              <a:rPr lang="en-US" dirty="0"/>
              <a:t>.  </a:t>
            </a:r>
            <a:r>
              <a:rPr lang="en-US" dirty="0" smtClean="0"/>
              <a:t>Here </a:t>
            </a:r>
            <a:r>
              <a:rPr lang="en-US" dirty="0"/>
              <a:t>is a code fragment from Livermore Loops:</a:t>
            </a:r>
          </a:p>
          <a:p>
            <a:endParaRPr lang="en-US" dirty="0"/>
          </a:p>
        </p:txBody>
      </p:sp>
      <p:sp>
        <p:nvSpPr>
          <p:cNvPr id="4" name="Rectangle 3"/>
          <p:cNvSpPr/>
          <p:nvPr/>
        </p:nvSpPr>
        <p:spPr>
          <a:xfrm>
            <a:off x="1981200" y="5589104"/>
            <a:ext cx="5257800" cy="1015663"/>
          </a:xfrm>
          <a:prstGeom prst="rect">
            <a:avLst/>
          </a:prstGeom>
        </p:spPr>
        <p:txBody>
          <a:bodyPr wrap="square">
            <a:spAutoFit/>
          </a:bodyPr>
          <a:lstStyle/>
          <a:p>
            <a:r>
              <a:rPr lang="en-US" sz="1200" b="1" dirty="0">
                <a:latin typeface="Courier New" pitchFamily="49" charset="0"/>
                <a:cs typeface="Courier New" pitchFamily="49" charset="0"/>
              </a:rPr>
              <a:t>for (l=1; l&lt;=loop; l++) {</a:t>
            </a:r>
          </a:p>
          <a:p>
            <a:r>
              <a:rPr lang="en-US" sz="1200" b="1" dirty="0">
                <a:latin typeface="Courier New" pitchFamily="49" charset="0"/>
                <a:cs typeface="Courier New" pitchFamily="49" charset="0"/>
              </a:rPr>
              <a:t>	for (k=0; k&lt;n; k++) {</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x[k</a:t>
            </a:r>
            <a:r>
              <a:rPr lang="en-US" sz="1200" b="1" dirty="0">
                <a:latin typeface="Courier New" pitchFamily="49" charset="0"/>
                <a:cs typeface="Courier New" pitchFamily="49" charset="0"/>
              </a:rPr>
              <a:t>] = q + y[k] * (r*z[k+10]+t*z[k+11]);</a:t>
            </a:r>
          </a:p>
          <a:p>
            <a:r>
              <a:rPr lang="en-US" sz="1200" b="1" dirty="0">
                <a:latin typeface="Courier New" pitchFamily="49" charset="0"/>
                <a:cs typeface="Courier New" pitchFamily="49" charset="0"/>
              </a:rPr>
              <a:t>	}</a:t>
            </a:r>
          </a:p>
          <a:p>
            <a:r>
              <a:rPr lang="en-US" sz="1200" b="1" dirty="0">
                <a:latin typeface="Courier New" pitchFamily="49" charset="0"/>
                <a:cs typeface="Courier New" pitchFamily="49" charset="0"/>
              </a:rPr>
              <a:t>}</a:t>
            </a:r>
          </a:p>
        </p:txBody>
      </p:sp>
    </p:spTree>
    <p:extLst>
      <p:ext uri="{BB962C8B-B14F-4D97-AF65-F5344CB8AC3E}">
        <p14:creationId xmlns:p14="http://schemas.microsoft.com/office/powerpoint/2010/main" val="3671304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Toy </a:t>
            </a:r>
            <a:r>
              <a:rPr lang="en-US" dirty="0" smtClean="0"/>
              <a:t>benchmarks  - this </a:t>
            </a:r>
            <a:r>
              <a:rPr lang="en-US" dirty="0"/>
              <a:t>includes small problems like quicksort, sieve of </a:t>
            </a:r>
            <a:r>
              <a:rPr lang="en-US" dirty="0" err="1"/>
              <a:t>eratosthenes</a:t>
            </a:r>
            <a:r>
              <a:rPr lang="en-US" dirty="0"/>
              <a:t>, etc</a:t>
            </a:r>
            <a:r>
              <a:rPr lang="en-US" dirty="0" smtClean="0"/>
              <a:t>.</a:t>
            </a:r>
          </a:p>
          <a:p>
            <a:pPr lvl="1"/>
            <a:r>
              <a:rPr lang="en-US" dirty="0" smtClean="0"/>
              <a:t>They </a:t>
            </a:r>
            <a:r>
              <a:rPr lang="en-US" dirty="0"/>
              <a:t>are best saved for CS201 programming assignments!</a:t>
            </a:r>
          </a:p>
          <a:p>
            <a:pPr lvl="0"/>
            <a:r>
              <a:rPr lang="en-US" dirty="0"/>
              <a:t>Synthetic benchmarks -  These are similar to kernels, but try to match the average frequency of operations and operands of a large set or </a:t>
            </a:r>
            <a:r>
              <a:rPr lang="en-US" dirty="0" smtClean="0"/>
              <a:t>programs.</a:t>
            </a:r>
          </a:p>
          <a:p>
            <a:pPr lvl="1"/>
            <a:r>
              <a:rPr lang="en-US" dirty="0" smtClean="0"/>
              <a:t>Examples: Whetstone </a:t>
            </a:r>
            <a:r>
              <a:rPr lang="en-US" dirty="0"/>
              <a:t>and </a:t>
            </a:r>
            <a:r>
              <a:rPr lang="en-US" dirty="0" smtClean="0"/>
              <a:t>Dhrystone</a:t>
            </a:r>
          </a:p>
          <a:p>
            <a:pPr lvl="1"/>
            <a:r>
              <a:rPr lang="en-US" dirty="0" smtClean="0"/>
              <a:t>The </a:t>
            </a:r>
            <a:r>
              <a:rPr lang="en-US" dirty="0"/>
              <a:t>problem is no user really runs these either.  Programs typically reside entirely in cache and don’t test the entire system performance!</a:t>
            </a:r>
          </a:p>
          <a:p>
            <a:endParaRPr lang="en-US" dirty="0"/>
          </a:p>
        </p:txBody>
      </p:sp>
    </p:spTree>
    <p:extLst>
      <p:ext uri="{BB962C8B-B14F-4D97-AF65-F5344CB8AC3E}">
        <p14:creationId xmlns:p14="http://schemas.microsoft.com/office/powerpoint/2010/main" val="2182670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laptop</a:t>
            </a:r>
            <a:endParaRPr lang="en-US" dirty="0"/>
          </a:p>
        </p:txBody>
      </p:sp>
      <p:sp>
        <p:nvSpPr>
          <p:cNvPr id="3" name="Content Placeholder 2"/>
          <p:cNvSpPr>
            <a:spLocks noGrp="1"/>
          </p:cNvSpPr>
          <p:nvPr>
            <p:ph idx="1"/>
          </p:nvPr>
        </p:nvSpPr>
        <p:spPr/>
        <p:txBody>
          <a:bodyPr/>
          <a:lstStyle/>
          <a:p>
            <a:r>
              <a:rPr lang="en-US" dirty="0" smtClean="0"/>
              <a:t>Fujitsu Lifebook T4220 purchased in 2008</a:t>
            </a:r>
          </a:p>
          <a:p>
            <a:pPr lvl="1"/>
            <a:r>
              <a:rPr lang="en-US" dirty="0" smtClean="0"/>
              <a:t>16 GFLOPS (we’ll see later this is not a particularly good benchmark)</a:t>
            </a:r>
            <a:endParaRPr lang="en-US" dirty="0"/>
          </a:p>
          <a:p>
            <a:pPr lvl="1"/>
            <a:r>
              <a:rPr lang="en-US" dirty="0"/>
              <a:t>Standard </a:t>
            </a:r>
            <a:r>
              <a:rPr lang="en-US" dirty="0" smtClean="0"/>
              <a:t>2GB </a:t>
            </a:r>
            <a:r>
              <a:rPr lang="en-US" dirty="0"/>
              <a:t>of core memory in </a:t>
            </a:r>
            <a:r>
              <a:rPr lang="en-US" dirty="0" smtClean="0"/>
              <a:t>64 </a:t>
            </a:r>
            <a:r>
              <a:rPr lang="en-US" dirty="0"/>
              <a:t>bit words</a:t>
            </a:r>
          </a:p>
          <a:p>
            <a:pPr lvl="1"/>
            <a:r>
              <a:rPr lang="en-US" dirty="0" smtClean="0"/>
              <a:t>Occupies 12” by 9” by 1.5” space</a:t>
            </a:r>
          </a:p>
          <a:p>
            <a:pPr lvl="1"/>
            <a:r>
              <a:rPr lang="en-US" dirty="0" smtClean="0"/>
              <a:t>System </a:t>
            </a:r>
            <a:r>
              <a:rPr lang="en-US" dirty="0"/>
              <a:t>cost of about </a:t>
            </a:r>
            <a:r>
              <a:rPr lang="en-US" dirty="0" smtClean="0"/>
              <a:t>$2,000</a:t>
            </a:r>
            <a:endParaRPr lang="en-US" dirty="0"/>
          </a:p>
          <a:p>
            <a:endParaRPr lang="en-US" dirty="0" smtClean="0"/>
          </a:p>
          <a:p>
            <a:endParaRPr lang="en-US" dirty="0"/>
          </a:p>
        </p:txBody>
      </p:sp>
    </p:spTree>
    <p:extLst>
      <p:ext uri="{BB962C8B-B14F-4D97-AF65-F5344CB8AC3E}">
        <p14:creationId xmlns:p14="http://schemas.microsoft.com/office/powerpoint/2010/main" val="2922621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Benchmark Suites -  These are a collection of benchmarks together in an attempt to measure the performance of processors with a variety of </a:t>
            </a:r>
            <a:r>
              <a:rPr lang="en-US" dirty="0" smtClean="0"/>
              <a:t>applications.</a:t>
            </a:r>
          </a:p>
          <a:p>
            <a:pPr lvl="1"/>
            <a:r>
              <a:rPr lang="en-US" dirty="0" smtClean="0"/>
              <a:t>Suffers </a:t>
            </a:r>
            <a:r>
              <a:rPr lang="en-US" dirty="0"/>
              <a:t>from problems of OS support, compiler quality, system components, </a:t>
            </a:r>
            <a:r>
              <a:rPr lang="en-US" dirty="0" smtClean="0"/>
              <a:t>etc.</a:t>
            </a:r>
          </a:p>
          <a:p>
            <a:pPr lvl="1"/>
            <a:r>
              <a:rPr lang="en-US" dirty="0" smtClean="0"/>
              <a:t>Suites </a:t>
            </a:r>
            <a:r>
              <a:rPr lang="en-US" dirty="0"/>
              <a:t>such as </a:t>
            </a:r>
            <a:r>
              <a:rPr lang="en-US" dirty="0" err="1" smtClean="0"/>
              <a:t>CrystalMark</a:t>
            </a:r>
            <a:r>
              <a:rPr lang="en-US" dirty="0" smtClean="0"/>
              <a:t> or the </a:t>
            </a:r>
            <a:r>
              <a:rPr lang="en-US" dirty="0"/>
              <a:t>SPEC </a:t>
            </a:r>
            <a:r>
              <a:rPr lang="en-US" dirty="0" smtClean="0"/>
              <a:t>(</a:t>
            </a:r>
            <a:r>
              <a:rPr lang="en-US" dirty="0" smtClean="0">
                <a:hlinkClick r:id="rId2"/>
              </a:rPr>
              <a:t>www.spec.org</a:t>
            </a:r>
            <a:r>
              <a:rPr lang="en-US" dirty="0" smtClean="0"/>
              <a:t>) benchmark </a:t>
            </a:r>
            <a:r>
              <a:rPr lang="en-US" dirty="0"/>
              <a:t>seem to be required for the industry today, even if the results may be somewhat meaningless</a:t>
            </a:r>
            <a:r>
              <a:rPr lang="en-US" dirty="0" smtClean="0"/>
              <a:t>.</a:t>
            </a:r>
          </a:p>
          <a:p>
            <a:pPr lvl="1"/>
            <a:r>
              <a:rPr lang="en-US" dirty="0">
                <a:hlinkClick r:id="rId3"/>
              </a:rPr>
              <a:t>http://www.spec.org/cpu2006/results/cpu2006.html</a:t>
            </a:r>
            <a:endParaRPr lang="en-US" dirty="0"/>
          </a:p>
          <a:p>
            <a:endParaRPr lang="en-US" dirty="0"/>
          </a:p>
        </p:txBody>
      </p:sp>
    </p:spTree>
    <p:extLst>
      <p:ext uri="{BB962C8B-B14F-4D97-AF65-F5344CB8AC3E}">
        <p14:creationId xmlns:p14="http://schemas.microsoft.com/office/powerpoint/2010/main" val="3764452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2704"/>
            <a:ext cx="616913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155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Programs in SPECint92 and SPECfp92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0529371"/>
              </p:ext>
            </p:extLst>
          </p:nvPr>
        </p:nvGraphicFramePr>
        <p:xfrm>
          <a:off x="1828800" y="1371600"/>
          <a:ext cx="5623560" cy="2133600"/>
        </p:xfrm>
        <a:graphic>
          <a:graphicData uri="http://schemas.openxmlformats.org/drawingml/2006/table">
            <a:tbl>
              <a:tblPr>
                <a:tableStyleId>{5C22544A-7EE6-4342-B048-85BDC9FD1C3A}</a:tableStyleId>
              </a:tblPr>
              <a:tblGrid>
                <a:gridCol w="1405890"/>
                <a:gridCol w="1405890"/>
                <a:gridCol w="1405890"/>
                <a:gridCol w="1405890"/>
              </a:tblGrid>
              <a:tr h="0">
                <a:tc>
                  <a:txBody>
                    <a:bodyPr/>
                    <a:lstStyle/>
                    <a:p>
                      <a:pPr marL="0" marR="0">
                        <a:spcBef>
                          <a:spcPts val="0"/>
                        </a:spcBef>
                        <a:spcAft>
                          <a:spcPts val="0"/>
                        </a:spcAft>
                      </a:pPr>
                      <a:r>
                        <a:rPr lang="en-US" sz="1400" b="1" dirty="0">
                          <a:effectLst/>
                        </a:rPr>
                        <a:t>Benchmark</a:t>
                      </a:r>
                      <a:endParaRPr lang="en-US" sz="1400" b="1" dirty="0">
                        <a:effectLst/>
                        <a:latin typeface="Times New Roman"/>
                        <a:ea typeface="Times New Roman"/>
                      </a:endParaRPr>
                    </a:p>
                  </a:txBody>
                  <a:tcPr marL="68580" marR="68580" marT="0" marB="0"/>
                </a:tc>
                <a:tc>
                  <a:txBody>
                    <a:bodyPr/>
                    <a:lstStyle/>
                    <a:p>
                      <a:pPr marL="0" marR="0">
                        <a:spcBef>
                          <a:spcPts val="0"/>
                        </a:spcBef>
                        <a:spcAft>
                          <a:spcPts val="0"/>
                        </a:spcAft>
                      </a:pPr>
                      <a:r>
                        <a:rPr lang="en-US" sz="1400" b="1" dirty="0">
                          <a:effectLst/>
                        </a:rPr>
                        <a:t>Source</a:t>
                      </a:r>
                      <a:endParaRPr lang="en-US" sz="1400" b="1" dirty="0">
                        <a:effectLst/>
                        <a:latin typeface="Times New Roman"/>
                        <a:ea typeface="Times New Roman"/>
                      </a:endParaRPr>
                    </a:p>
                  </a:txBody>
                  <a:tcPr marL="68580" marR="68580" marT="0" marB="0"/>
                </a:tc>
                <a:tc>
                  <a:txBody>
                    <a:bodyPr/>
                    <a:lstStyle/>
                    <a:p>
                      <a:pPr marL="0" marR="0">
                        <a:spcBef>
                          <a:spcPts val="0"/>
                        </a:spcBef>
                        <a:spcAft>
                          <a:spcPts val="0"/>
                        </a:spcAft>
                      </a:pPr>
                      <a:r>
                        <a:rPr lang="en-US" sz="1400" b="1" dirty="0">
                          <a:effectLst/>
                        </a:rPr>
                        <a:t>Lines of Code</a:t>
                      </a:r>
                      <a:endParaRPr lang="en-US" sz="1400" b="1" dirty="0">
                        <a:effectLst/>
                        <a:latin typeface="Times New Roman"/>
                        <a:ea typeface="Times New Roman"/>
                      </a:endParaRPr>
                    </a:p>
                  </a:txBody>
                  <a:tcPr marL="68580" marR="68580" marT="0" marB="0"/>
                </a:tc>
                <a:tc>
                  <a:txBody>
                    <a:bodyPr/>
                    <a:lstStyle/>
                    <a:p>
                      <a:pPr marL="0" marR="0">
                        <a:spcBef>
                          <a:spcPts val="0"/>
                        </a:spcBef>
                        <a:spcAft>
                          <a:spcPts val="0"/>
                        </a:spcAft>
                      </a:pPr>
                      <a:r>
                        <a:rPr lang="en-US" sz="1400" b="1" dirty="0">
                          <a:effectLst/>
                        </a:rPr>
                        <a:t>Description</a:t>
                      </a:r>
                      <a:endParaRPr lang="en-US" sz="1400" b="1" dirty="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1400">
                          <a:effectLst/>
                        </a:rPr>
                        <a:t>Espresso</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dirty="0">
                          <a:effectLst/>
                        </a:rPr>
                        <a:t>C</a:t>
                      </a:r>
                      <a:endParaRPr lang="en-US" sz="1400" dirty="0">
                        <a:effectLst/>
                        <a:latin typeface="Times New Roman"/>
                        <a:ea typeface="Times New Roman"/>
                      </a:endParaRPr>
                    </a:p>
                  </a:txBody>
                  <a:tcPr marL="68580" marR="68580" marT="0" marB="0"/>
                </a:tc>
                <a:tc>
                  <a:txBody>
                    <a:bodyPr/>
                    <a:lstStyle/>
                    <a:p>
                      <a:pPr marL="0" marR="0">
                        <a:spcBef>
                          <a:spcPts val="0"/>
                        </a:spcBef>
                        <a:spcAft>
                          <a:spcPts val="0"/>
                        </a:spcAft>
                      </a:pPr>
                      <a:r>
                        <a:rPr lang="en-US" sz="1400">
                          <a:effectLst/>
                        </a:rPr>
                        <a:t>13500</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a:effectLst/>
                        </a:rPr>
                        <a:t>Minimize Boolean functions.</a:t>
                      </a:r>
                      <a:endParaRPr lang="en-US" sz="140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1400">
                          <a:effectLst/>
                        </a:rPr>
                        <a:t>Li</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a:effectLst/>
                        </a:rPr>
                        <a:t>C</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a:effectLst/>
                        </a:rPr>
                        <a:t>7413</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a:effectLst/>
                        </a:rPr>
                        <a:t>Lisp interpreter that solves 8 queens problem</a:t>
                      </a:r>
                      <a:endParaRPr lang="en-US" sz="140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1400">
                          <a:effectLst/>
                        </a:rPr>
                        <a:t>Compress</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a:effectLst/>
                        </a:rPr>
                        <a:t>C</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a:effectLst/>
                        </a:rPr>
                        <a:t>1503</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a:effectLst/>
                        </a:rPr>
                        <a:t>LZ compression on a 1Mb file</a:t>
                      </a:r>
                      <a:endParaRPr lang="en-US" sz="140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1400">
                          <a:effectLst/>
                        </a:rPr>
                        <a:t>Gcc</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a:effectLst/>
                        </a:rPr>
                        <a:t>C</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a:effectLst/>
                        </a:rPr>
                        <a:t>83589</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dirty="0">
                          <a:effectLst/>
                        </a:rPr>
                        <a:t>GNU C Compiler</a:t>
                      </a:r>
                      <a:endParaRPr lang="en-US" sz="1400" dirty="0">
                        <a:effectLst/>
                        <a:latin typeface="Times New Roman"/>
                        <a:ea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12998129"/>
              </p:ext>
            </p:extLst>
          </p:nvPr>
        </p:nvGraphicFramePr>
        <p:xfrm>
          <a:off x="1828800" y="3733800"/>
          <a:ext cx="5623560" cy="2987040"/>
        </p:xfrm>
        <a:graphic>
          <a:graphicData uri="http://schemas.openxmlformats.org/drawingml/2006/table">
            <a:tbl>
              <a:tblPr>
                <a:tableStyleId>{5C22544A-7EE6-4342-B048-85BDC9FD1C3A}</a:tableStyleId>
              </a:tblPr>
              <a:tblGrid>
                <a:gridCol w="1405890"/>
                <a:gridCol w="1405890"/>
                <a:gridCol w="1405890"/>
                <a:gridCol w="1405890"/>
              </a:tblGrid>
              <a:tr h="0">
                <a:tc>
                  <a:txBody>
                    <a:bodyPr/>
                    <a:lstStyle/>
                    <a:p>
                      <a:pPr marL="0" marR="0">
                        <a:spcBef>
                          <a:spcPts val="0"/>
                        </a:spcBef>
                        <a:spcAft>
                          <a:spcPts val="0"/>
                        </a:spcAft>
                      </a:pPr>
                      <a:r>
                        <a:rPr lang="en-US" sz="1400" b="1" dirty="0">
                          <a:effectLst/>
                        </a:rPr>
                        <a:t>Benchmark</a:t>
                      </a:r>
                      <a:endParaRPr lang="en-US" sz="1400" b="1" dirty="0">
                        <a:effectLst/>
                        <a:latin typeface="Times New Roman"/>
                        <a:ea typeface="Times New Roman"/>
                      </a:endParaRPr>
                    </a:p>
                  </a:txBody>
                  <a:tcPr marL="68580" marR="68580" marT="0" marB="0"/>
                </a:tc>
                <a:tc>
                  <a:txBody>
                    <a:bodyPr/>
                    <a:lstStyle/>
                    <a:p>
                      <a:pPr marL="0" marR="0">
                        <a:spcBef>
                          <a:spcPts val="0"/>
                        </a:spcBef>
                        <a:spcAft>
                          <a:spcPts val="0"/>
                        </a:spcAft>
                      </a:pPr>
                      <a:r>
                        <a:rPr lang="en-US" sz="1400" b="1" dirty="0">
                          <a:effectLst/>
                        </a:rPr>
                        <a:t>Source</a:t>
                      </a:r>
                      <a:endParaRPr lang="en-US" sz="1400" b="1" dirty="0">
                        <a:effectLst/>
                        <a:latin typeface="Times New Roman"/>
                        <a:ea typeface="Times New Roman"/>
                      </a:endParaRPr>
                    </a:p>
                  </a:txBody>
                  <a:tcPr marL="68580" marR="68580" marT="0" marB="0"/>
                </a:tc>
                <a:tc>
                  <a:txBody>
                    <a:bodyPr/>
                    <a:lstStyle/>
                    <a:p>
                      <a:pPr marL="0" marR="0">
                        <a:spcBef>
                          <a:spcPts val="0"/>
                        </a:spcBef>
                        <a:spcAft>
                          <a:spcPts val="0"/>
                        </a:spcAft>
                      </a:pPr>
                      <a:r>
                        <a:rPr lang="en-US" sz="1400" b="1" dirty="0">
                          <a:effectLst/>
                        </a:rPr>
                        <a:t>Lines of Code</a:t>
                      </a:r>
                      <a:endParaRPr lang="en-US" sz="1400" b="1" dirty="0">
                        <a:effectLst/>
                        <a:latin typeface="Times New Roman"/>
                        <a:ea typeface="Times New Roman"/>
                      </a:endParaRPr>
                    </a:p>
                  </a:txBody>
                  <a:tcPr marL="68580" marR="68580" marT="0" marB="0"/>
                </a:tc>
                <a:tc>
                  <a:txBody>
                    <a:bodyPr/>
                    <a:lstStyle/>
                    <a:p>
                      <a:pPr marL="0" marR="0">
                        <a:spcBef>
                          <a:spcPts val="0"/>
                        </a:spcBef>
                        <a:spcAft>
                          <a:spcPts val="0"/>
                        </a:spcAft>
                      </a:pPr>
                      <a:r>
                        <a:rPr lang="en-US" sz="1400" b="1" dirty="0">
                          <a:effectLst/>
                        </a:rPr>
                        <a:t>Description</a:t>
                      </a:r>
                      <a:endParaRPr lang="en-US" sz="1400" b="1" dirty="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1400">
                          <a:effectLst/>
                        </a:rPr>
                        <a:t>Spice2g6</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a:effectLst/>
                        </a:rPr>
                        <a:t>FORTRAN</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a:effectLst/>
                        </a:rPr>
                        <a:t>18476</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a:effectLst/>
                        </a:rPr>
                        <a:t>Circuit simulation</a:t>
                      </a:r>
                      <a:endParaRPr lang="en-US" sz="140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1400">
                          <a:effectLst/>
                        </a:rPr>
                        <a:t>Alvinn</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a:effectLst/>
                        </a:rPr>
                        <a:t>C</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a:effectLst/>
                        </a:rPr>
                        <a:t>272</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a:effectLst/>
                        </a:rPr>
                        <a:t>Neural network training simulation</a:t>
                      </a:r>
                      <a:endParaRPr lang="en-US" sz="140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1400">
                          <a:effectLst/>
                        </a:rPr>
                        <a:t>Ear</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a:effectLst/>
                        </a:rPr>
                        <a:t>C</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a:effectLst/>
                        </a:rPr>
                        <a:t>4483</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a:effectLst/>
                        </a:rPr>
                        <a:t>Inner ear model that filters and detects various sounds</a:t>
                      </a:r>
                      <a:endParaRPr lang="en-US" sz="140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1400">
                          <a:effectLst/>
                        </a:rPr>
                        <a:t>Su2cor</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a:effectLst/>
                        </a:rPr>
                        <a:t>FORTRAN</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a:effectLst/>
                        </a:rPr>
                        <a:t>2514</a:t>
                      </a:r>
                      <a:endParaRPr lang="en-US" sz="1400">
                        <a:effectLst/>
                        <a:latin typeface="Times New Roman"/>
                        <a:ea typeface="Times New Roman"/>
                      </a:endParaRPr>
                    </a:p>
                  </a:txBody>
                  <a:tcPr marL="68580" marR="68580" marT="0" marB="0"/>
                </a:tc>
                <a:tc>
                  <a:txBody>
                    <a:bodyPr/>
                    <a:lstStyle/>
                    <a:p>
                      <a:pPr marL="0" marR="0">
                        <a:spcBef>
                          <a:spcPts val="0"/>
                        </a:spcBef>
                        <a:spcAft>
                          <a:spcPts val="0"/>
                        </a:spcAft>
                      </a:pPr>
                      <a:r>
                        <a:rPr lang="en-US" sz="1400" dirty="0">
                          <a:effectLst/>
                        </a:rPr>
                        <a:t>Compute masses of elementary particles from Quark-Gluon theory</a:t>
                      </a:r>
                      <a:endParaRPr lang="en-US" sz="14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74658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Problems</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sz="2800" dirty="0"/>
              <a:t>Benchmark mistakes</a:t>
            </a:r>
          </a:p>
          <a:p>
            <a:pPr lvl="1">
              <a:lnSpc>
                <a:spcPct val="90000"/>
              </a:lnSpc>
            </a:pPr>
            <a:r>
              <a:rPr lang="en-US" sz="2400" dirty="0"/>
              <a:t>Only average behavior represented in test workload</a:t>
            </a:r>
          </a:p>
          <a:p>
            <a:pPr lvl="1">
              <a:lnSpc>
                <a:spcPct val="90000"/>
              </a:lnSpc>
            </a:pPr>
            <a:r>
              <a:rPr lang="en-US" sz="2400" dirty="0"/>
              <a:t>Loading level controlled inappropriately</a:t>
            </a:r>
          </a:p>
          <a:p>
            <a:pPr lvl="1">
              <a:lnSpc>
                <a:spcPct val="90000"/>
              </a:lnSpc>
            </a:pPr>
            <a:r>
              <a:rPr lang="en-US" sz="2400" dirty="0"/>
              <a:t>Caching effects ignored</a:t>
            </a:r>
          </a:p>
          <a:p>
            <a:pPr lvl="1">
              <a:lnSpc>
                <a:spcPct val="90000"/>
              </a:lnSpc>
            </a:pPr>
            <a:r>
              <a:rPr lang="en-US" sz="2400" dirty="0"/>
              <a:t>Ignoring monitoring overhead</a:t>
            </a:r>
          </a:p>
          <a:p>
            <a:pPr lvl="1">
              <a:lnSpc>
                <a:spcPct val="90000"/>
              </a:lnSpc>
            </a:pPr>
            <a:r>
              <a:rPr lang="en-US" sz="2400" dirty="0"/>
              <a:t>Not ensuring same initial conditions</a:t>
            </a:r>
          </a:p>
          <a:p>
            <a:pPr lvl="1">
              <a:lnSpc>
                <a:spcPct val="90000"/>
              </a:lnSpc>
            </a:pPr>
            <a:r>
              <a:rPr lang="en-US" sz="2400" dirty="0"/>
              <a:t>Collecting too much data but doing too little analysis</a:t>
            </a:r>
          </a:p>
          <a:p>
            <a:pPr lvl="1">
              <a:lnSpc>
                <a:spcPct val="90000"/>
              </a:lnSpc>
            </a:pPr>
            <a:endParaRPr lang="en-US" sz="2400" dirty="0"/>
          </a:p>
          <a:p>
            <a:pPr>
              <a:lnSpc>
                <a:spcPct val="90000"/>
              </a:lnSpc>
            </a:pPr>
            <a:r>
              <a:rPr lang="en-US" sz="2800" dirty="0"/>
              <a:t>Benchmark tricks</a:t>
            </a:r>
          </a:p>
          <a:p>
            <a:pPr lvl="1">
              <a:lnSpc>
                <a:spcPct val="90000"/>
              </a:lnSpc>
            </a:pPr>
            <a:r>
              <a:rPr lang="en-US" sz="2400" dirty="0"/>
              <a:t>Compiler (soft)wired to optimize the workload</a:t>
            </a:r>
          </a:p>
          <a:p>
            <a:pPr lvl="1">
              <a:lnSpc>
                <a:spcPct val="90000"/>
              </a:lnSpc>
            </a:pPr>
            <a:r>
              <a:rPr lang="en-US" sz="2400" dirty="0"/>
              <a:t>Very small benchmarks used</a:t>
            </a:r>
          </a:p>
          <a:p>
            <a:pPr lvl="1">
              <a:lnSpc>
                <a:spcPct val="90000"/>
              </a:lnSpc>
            </a:pPr>
            <a:r>
              <a:rPr lang="en-US" sz="2400" dirty="0"/>
              <a:t>Benchmarks manually translated to optimize performance</a:t>
            </a:r>
          </a:p>
          <a:p>
            <a:endParaRPr lang="en-US" dirty="0"/>
          </a:p>
        </p:txBody>
      </p:sp>
    </p:spTree>
    <p:extLst>
      <p:ext uri="{BB962C8B-B14F-4D97-AF65-F5344CB8AC3E}">
        <p14:creationId xmlns:p14="http://schemas.microsoft.com/office/powerpoint/2010/main" val="13856861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Trick Example</a:t>
            </a:r>
            <a:endParaRPr lang="en-US" dirty="0"/>
          </a:p>
        </p:txBody>
      </p:sp>
      <p:sp>
        <p:nvSpPr>
          <p:cNvPr id="3" name="Content Placeholder 2"/>
          <p:cNvSpPr>
            <a:spLocks noGrp="1"/>
          </p:cNvSpPr>
          <p:nvPr>
            <p:ph idx="1"/>
          </p:nvPr>
        </p:nvSpPr>
        <p:spPr>
          <a:xfrm>
            <a:off x="457200" y="1600200"/>
            <a:ext cx="8382000" cy="5029200"/>
          </a:xfrm>
        </p:spPr>
        <p:txBody>
          <a:bodyPr>
            <a:normAutofit fontScale="92500" lnSpcReduction="10000"/>
          </a:bodyPr>
          <a:lstStyle/>
          <a:p>
            <a:r>
              <a:rPr lang="en-US" dirty="0" smtClean="0"/>
              <a:t>Certain </a:t>
            </a:r>
            <a:r>
              <a:rPr lang="en-US" dirty="0"/>
              <a:t>flags during compilation can have a huge effect on final execution </a:t>
            </a:r>
            <a:r>
              <a:rPr lang="en-US" dirty="0" smtClean="0"/>
              <a:t>time for some tests</a:t>
            </a:r>
          </a:p>
          <a:p>
            <a:pPr lvl="1"/>
            <a:r>
              <a:rPr lang="en-US" dirty="0" smtClean="0"/>
              <a:t>The </a:t>
            </a:r>
            <a:r>
              <a:rPr lang="en-US" dirty="0"/>
              <a:t>Whetstone loop contains the following expression:</a:t>
            </a:r>
          </a:p>
          <a:p>
            <a:pPr lvl="2"/>
            <a:r>
              <a:rPr lang="en-US" dirty="0" smtClean="0"/>
              <a:t>SQRT(EXP(X</a:t>
            </a:r>
            <a:r>
              <a:rPr lang="en-US" dirty="0"/>
              <a:t>))</a:t>
            </a:r>
          </a:p>
          <a:p>
            <a:pPr lvl="1"/>
            <a:r>
              <a:rPr lang="en-US" dirty="0" smtClean="0"/>
              <a:t>A </a:t>
            </a:r>
            <a:r>
              <a:rPr lang="en-US" dirty="0"/>
              <a:t>brief analysis yields:   </a:t>
            </a:r>
          </a:p>
          <a:p>
            <a:endParaRPr lang="en-US" dirty="0" smtClean="0"/>
          </a:p>
          <a:p>
            <a:r>
              <a:rPr lang="en-US" dirty="0"/>
              <a:t>It would be surprising to see such an optimization automatically performed by a compiler due to the expected rarity of encountering SQRT(EXP(X)).  Nevertheless, several compilers did perform this optimization!</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32551338"/>
              </p:ext>
            </p:extLst>
          </p:nvPr>
        </p:nvGraphicFramePr>
        <p:xfrm>
          <a:off x="1828800" y="3733800"/>
          <a:ext cx="3592286" cy="609600"/>
        </p:xfrm>
        <a:graphic>
          <a:graphicData uri="http://schemas.openxmlformats.org/presentationml/2006/ole">
            <mc:AlternateContent xmlns:mc="http://schemas.openxmlformats.org/markup-compatibility/2006">
              <mc:Choice xmlns:v="urn:schemas-microsoft-com:vml" Requires="v">
                <p:oleObj spid="_x0000_s6158" name="Equation" r:id="rId3" imgW="1574117" imgH="266584" progId="Equation.3">
                  <p:embed/>
                </p:oleObj>
              </mc:Choice>
              <mc:Fallback>
                <p:oleObj name="Equation" r:id="rId3" imgW="1574117" imgH="266584"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733800"/>
                        <a:ext cx="3592286" cy="609600"/>
                      </a:xfrm>
                      <a:prstGeom prst="rect">
                        <a:avLst/>
                      </a:prstGeom>
                      <a:noFill/>
                    </p:spPr>
                  </p:pic>
                </p:oleObj>
              </mc:Fallback>
            </mc:AlternateContent>
          </a:graphicData>
        </a:graphic>
      </p:graphicFrame>
    </p:spTree>
    <p:extLst>
      <p:ext uri="{BB962C8B-B14F-4D97-AF65-F5344CB8AC3E}">
        <p14:creationId xmlns:p14="http://schemas.microsoft.com/office/powerpoint/2010/main" val="8321755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Performance</a:t>
            </a:r>
            <a:endParaRPr lang="en-US" dirty="0"/>
          </a:p>
        </p:txBody>
      </p:sp>
      <p:sp>
        <p:nvSpPr>
          <p:cNvPr id="3" name="Content Placeholder 2"/>
          <p:cNvSpPr>
            <a:spLocks noGrp="1"/>
          </p:cNvSpPr>
          <p:nvPr>
            <p:ph idx="1"/>
          </p:nvPr>
        </p:nvSpPr>
        <p:spPr/>
        <p:txBody>
          <a:bodyPr/>
          <a:lstStyle/>
          <a:p>
            <a:r>
              <a:rPr lang="en-US" dirty="0"/>
              <a:t>The table lists the time in seconds that each computer requires to run a particular program.</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7709914"/>
              </p:ext>
            </p:extLst>
          </p:nvPr>
        </p:nvGraphicFramePr>
        <p:xfrm>
          <a:off x="1524000" y="3505200"/>
          <a:ext cx="5623560" cy="1219200"/>
        </p:xfrm>
        <a:graphic>
          <a:graphicData uri="http://schemas.openxmlformats.org/drawingml/2006/table">
            <a:tbl>
              <a:tblPr>
                <a:tableStyleId>{5C22544A-7EE6-4342-B048-85BDC9FD1C3A}</a:tableStyleId>
              </a:tblPr>
              <a:tblGrid>
                <a:gridCol w="1405890"/>
                <a:gridCol w="1405890"/>
                <a:gridCol w="1405890"/>
                <a:gridCol w="1405890"/>
              </a:tblGrid>
              <a:tr h="0">
                <a:tc>
                  <a:txBody>
                    <a:bodyPr/>
                    <a:lstStyle/>
                    <a:p>
                      <a:pPr marL="0" marR="0">
                        <a:spcBef>
                          <a:spcPts val="0"/>
                        </a:spcBef>
                        <a:spcAft>
                          <a:spcPts val="0"/>
                        </a:spcAft>
                      </a:pPr>
                      <a:r>
                        <a:rPr lang="en-US" sz="2000">
                          <a:effectLst/>
                        </a:rPr>
                        <a:t> </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Computer A</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Computer B</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Computer C</a:t>
                      </a:r>
                      <a:endParaRPr lang="en-US" sz="200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2000">
                          <a:effectLst/>
                        </a:rPr>
                        <a:t>Program P1</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1</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10</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20</a:t>
                      </a:r>
                      <a:endParaRPr lang="en-US" sz="200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2000">
                          <a:effectLst/>
                        </a:rPr>
                        <a:t>Program P2</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1000</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100</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20</a:t>
                      </a:r>
                      <a:endParaRPr lang="en-US" sz="200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2000">
                          <a:effectLst/>
                        </a:rPr>
                        <a:t>Total Time</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1001</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110</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rPr>
                        <a:t>40</a:t>
                      </a:r>
                      <a:endParaRPr lang="en-US" sz="2000" dirty="0">
                        <a:effectLst/>
                        <a:latin typeface="Times New Roman"/>
                        <a:ea typeface="Times New Roman"/>
                      </a:endParaRPr>
                    </a:p>
                  </a:txBody>
                  <a:tcPr marL="68580" marR="68580" marT="0" marB="0"/>
                </a:tc>
              </a:tr>
            </a:tbl>
          </a:graphicData>
        </a:graphic>
      </p:graphicFrame>
      <p:sp>
        <p:nvSpPr>
          <p:cNvPr id="5" name="Rectangle 4"/>
          <p:cNvSpPr/>
          <p:nvPr/>
        </p:nvSpPr>
        <p:spPr>
          <a:xfrm>
            <a:off x="1020417" y="5428565"/>
            <a:ext cx="7086600" cy="707886"/>
          </a:xfrm>
          <a:prstGeom prst="rect">
            <a:avLst/>
          </a:prstGeom>
        </p:spPr>
        <p:txBody>
          <a:bodyPr wrap="square">
            <a:spAutoFit/>
          </a:bodyPr>
          <a:lstStyle/>
          <a:p>
            <a:r>
              <a:rPr lang="en-US" sz="2000" dirty="0"/>
              <a:t>Which computer is better?  For P1, A is 10 times faster than B, but for P2 B is 10 times faster than A.  </a:t>
            </a:r>
          </a:p>
        </p:txBody>
      </p:sp>
    </p:spTree>
    <p:extLst>
      <p:ext uri="{BB962C8B-B14F-4D97-AF65-F5344CB8AC3E}">
        <p14:creationId xmlns:p14="http://schemas.microsoft.com/office/powerpoint/2010/main" val="21217714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Total Execution Time</a:t>
            </a:r>
            <a:br>
              <a:rPr lang="en-US" dirty="0" smtClean="0"/>
            </a:br>
            <a:r>
              <a:rPr lang="en-US" dirty="0" smtClean="0"/>
              <a:t>A consistent summary measure</a:t>
            </a:r>
            <a:endParaRPr lang="en-US" dirty="0"/>
          </a:p>
        </p:txBody>
      </p:sp>
      <p:sp>
        <p:nvSpPr>
          <p:cNvPr id="3" name="Content Placeholder 2"/>
          <p:cNvSpPr>
            <a:spLocks noGrp="1"/>
          </p:cNvSpPr>
          <p:nvPr>
            <p:ph idx="1"/>
          </p:nvPr>
        </p:nvSpPr>
        <p:spPr/>
        <p:txBody>
          <a:bodyPr/>
          <a:lstStyle/>
          <a:p>
            <a:r>
              <a:rPr lang="en-US" dirty="0" smtClean="0"/>
              <a:t>Simplest approach: compare relative performance in total execution time</a:t>
            </a:r>
          </a:p>
          <a:p>
            <a:r>
              <a:rPr lang="en-US" dirty="0"/>
              <a:t>So then B is 9.1 times faster than A (1001/110), while C is 2.75 times faster than B.  Of course this is all relative to the programs that are selected</a:t>
            </a:r>
            <a:r>
              <a:rPr lang="en-US" dirty="0" smtClean="0"/>
              <a:t>.</a:t>
            </a:r>
          </a:p>
          <a:p>
            <a:endParaRPr lang="en-US" dirty="0"/>
          </a:p>
          <a:p>
            <a:endParaRPr lang="en-US" dirty="0"/>
          </a:p>
        </p:txBody>
      </p:sp>
    </p:spTree>
    <p:extLst>
      <p:ext uri="{BB962C8B-B14F-4D97-AF65-F5344CB8AC3E}">
        <p14:creationId xmlns:p14="http://schemas.microsoft.com/office/powerpoint/2010/main" val="2851563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Total Execution Time Metrics</a:t>
            </a:r>
            <a:endParaRPr lang="en-US" dirty="0"/>
          </a:p>
        </p:txBody>
      </p:sp>
      <p:sp>
        <p:nvSpPr>
          <p:cNvPr id="3" name="Content Placeholder 2"/>
          <p:cNvSpPr>
            <a:spLocks noGrp="1"/>
          </p:cNvSpPr>
          <p:nvPr>
            <p:ph idx="1"/>
          </p:nvPr>
        </p:nvSpPr>
        <p:spPr/>
        <p:txBody>
          <a:bodyPr/>
          <a:lstStyle/>
          <a:p>
            <a:r>
              <a:rPr lang="en-US" dirty="0" smtClean="0"/>
              <a:t>Arithmetic mean</a:t>
            </a:r>
          </a:p>
          <a:p>
            <a:endParaRPr lang="en-US" dirty="0"/>
          </a:p>
          <a:p>
            <a:r>
              <a:rPr lang="en-US" dirty="0" smtClean="0"/>
              <a:t>Weighted arithmetic mean</a:t>
            </a:r>
          </a:p>
          <a:p>
            <a:endParaRPr lang="en-US" dirty="0"/>
          </a:p>
          <a:p>
            <a:r>
              <a:rPr lang="en-US" dirty="0" smtClean="0"/>
              <a:t>Normalize </a:t>
            </a:r>
            <a:r>
              <a:rPr lang="en-US" dirty="0"/>
              <a:t>the execution time with respect to some reference machine. </a:t>
            </a:r>
            <a:endParaRPr lang="en-US" dirty="0" smtClean="0"/>
          </a:p>
          <a:p>
            <a:pPr lvl="1"/>
            <a:r>
              <a:rPr lang="en-US" dirty="0" smtClean="0"/>
              <a:t>Geometric mean</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0104960"/>
              </p:ext>
            </p:extLst>
          </p:nvPr>
        </p:nvGraphicFramePr>
        <p:xfrm>
          <a:off x="4114800" y="1600200"/>
          <a:ext cx="1143000" cy="704589"/>
        </p:xfrm>
        <a:graphic>
          <a:graphicData uri="http://schemas.openxmlformats.org/presentationml/2006/ole">
            <mc:AlternateContent xmlns:mc="http://schemas.openxmlformats.org/markup-compatibility/2006">
              <mc:Choice xmlns:v="urn:schemas-microsoft-com:vml" Requires="v">
                <p:oleObj spid="_x0000_s8229" name="Equation" r:id="rId3" imgW="698197" imgH="431613" progId="Equation.3">
                  <p:embed/>
                </p:oleObj>
              </mc:Choice>
              <mc:Fallback>
                <p:oleObj name="Equation" r:id="rId3" imgW="698197" imgH="431613"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600200"/>
                        <a:ext cx="1143000" cy="704589"/>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925321585"/>
              </p:ext>
            </p:extLst>
          </p:nvPr>
        </p:nvGraphicFramePr>
        <p:xfrm>
          <a:off x="5715000" y="2667000"/>
          <a:ext cx="2099733" cy="762000"/>
        </p:xfrm>
        <a:graphic>
          <a:graphicData uri="http://schemas.openxmlformats.org/presentationml/2006/ole">
            <mc:AlternateContent xmlns:mc="http://schemas.openxmlformats.org/markup-compatibility/2006">
              <mc:Choice xmlns:v="urn:schemas-microsoft-com:vml" Requires="v">
                <p:oleObj spid="_x0000_s8230" name="Equation" r:id="rId5" imgW="1180588" imgH="431613" progId="Equation.3">
                  <p:embed/>
                </p:oleObj>
              </mc:Choice>
              <mc:Fallback>
                <p:oleObj name="Equation" r:id="rId5" imgW="1180588" imgH="431613"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667000"/>
                        <a:ext cx="2099733" cy="7620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637667458"/>
              </p:ext>
            </p:extLst>
          </p:nvPr>
        </p:nvGraphicFramePr>
        <p:xfrm>
          <a:off x="4114800" y="5257800"/>
          <a:ext cx="3600450" cy="762000"/>
        </p:xfrm>
        <a:graphic>
          <a:graphicData uri="http://schemas.openxmlformats.org/presentationml/2006/ole">
            <mc:AlternateContent xmlns:mc="http://schemas.openxmlformats.org/markup-compatibility/2006">
              <mc:Choice xmlns:v="urn:schemas-microsoft-com:vml" Requires="v">
                <p:oleObj spid="_x0000_s8231" name="Equation" r:id="rId7" imgW="1803400" imgH="381000" progId="Equation.3">
                  <p:embed/>
                </p:oleObj>
              </mc:Choice>
              <mc:Fallback>
                <p:oleObj name="Equation" r:id="rId7" imgW="1803400" imgH="3810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5257800"/>
                        <a:ext cx="3600450" cy="762000"/>
                      </a:xfrm>
                      <a:prstGeom prst="rect">
                        <a:avLst/>
                      </a:prstGeom>
                      <a:noFill/>
                    </p:spPr>
                  </p:pic>
                </p:oleObj>
              </mc:Fallback>
            </mc:AlternateContent>
          </a:graphicData>
        </a:graphic>
      </p:graphicFrame>
    </p:spTree>
    <p:extLst>
      <p:ext uri="{BB962C8B-B14F-4D97-AF65-F5344CB8AC3E}">
        <p14:creationId xmlns:p14="http://schemas.microsoft.com/office/powerpoint/2010/main" val="1339205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Mean</a:t>
            </a:r>
            <a:endParaRPr lang="en-US" dirty="0"/>
          </a:p>
        </p:txBody>
      </p:sp>
      <p:sp>
        <p:nvSpPr>
          <p:cNvPr id="3" name="Content Placeholder 2"/>
          <p:cNvSpPr>
            <a:spLocks noGrp="1"/>
          </p:cNvSpPr>
          <p:nvPr>
            <p:ph idx="1"/>
          </p:nvPr>
        </p:nvSpPr>
        <p:spPr/>
        <p:txBody>
          <a:bodyPr>
            <a:normAutofit lnSpcReduction="10000"/>
          </a:bodyPr>
          <a:lstStyle/>
          <a:p>
            <a:r>
              <a:rPr lang="en-US" dirty="0" smtClean="0"/>
              <a:t>For the previous example referenced to A:</a:t>
            </a:r>
          </a:p>
          <a:p>
            <a:r>
              <a:rPr lang="en-US" dirty="0" smtClean="0"/>
              <a:t>For A</a:t>
            </a:r>
          </a:p>
          <a:p>
            <a:endParaRPr lang="en-US" dirty="0" smtClean="0"/>
          </a:p>
          <a:p>
            <a:endParaRPr lang="en-US" dirty="0" smtClean="0"/>
          </a:p>
          <a:p>
            <a:r>
              <a:rPr lang="en-US" dirty="0" smtClean="0"/>
              <a:t>For B</a:t>
            </a:r>
          </a:p>
          <a:p>
            <a:endParaRPr lang="en-US" dirty="0" smtClean="0"/>
          </a:p>
          <a:p>
            <a:endParaRPr lang="en-US" dirty="0"/>
          </a:p>
          <a:p>
            <a:r>
              <a:rPr lang="en-US" dirty="0" smtClean="0"/>
              <a:t>For C</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46788124"/>
              </p:ext>
            </p:extLst>
          </p:nvPr>
        </p:nvGraphicFramePr>
        <p:xfrm>
          <a:off x="2438399" y="2362200"/>
          <a:ext cx="1873135" cy="990600"/>
        </p:xfrm>
        <a:graphic>
          <a:graphicData uri="http://schemas.openxmlformats.org/presentationml/2006/ole">
            <mc:AlternateContent xmlns:mc="http://schemas.openxmlformats.org/markup-compatibility/2006">
              <mc:Choice xmlns:v="urn:schemas-microsoft-com:vml" Requires="v">
                <p:oleObj spid="_x0000_s9253" name="Equation" r:id="rId4" imgW="990170" imgH="520474" progId="Equation.3">
                  <p:embed/>
                </p:oleObj>
              </mc:Choice>
              <mc:Fallback>
                <p:oleObj name="Equation" r:id="rId4" imgW="990170" imgH="520474"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399" y="2362200"/>
                        <a:ext cx="1873135" cy="9906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0011989"/>
              </p:ext>
            </p:extLst>
          </p:nvPr>
        </p:nvGraphicFramePr>
        <p:xfrm>
          <a:off x="2438400" y="3733800"/>
          <a:ext cx="1878676" cy="914400"/>
        </p:xfrm>
        <a:graphic>
          <a:graphicData uri="http://schemas.openxmlformats.org/presentationml/2006/ole">
            <mc:AlternateContent xmlns:mc="http://schemas.openxmlformats.org/markup-compatibility/2006">
              <mc:Choice xmlns:v="urn:schemas-microsoft-com:vml" Requires="v">
                <p:oleObj spid="_x0000_s9254" name="Equation" r:id="rId6" imgW="1079032" imgH="520474" progId="Equation.3">
                  <p:embed/>
                </p:oleObj>
              </mc:Choice>
              <mc:Fallback>
                <p:oleObj name="Equation" r:id="rId6" imgW="1079032" imgH="520474"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3733800"/>
                        <a:ext cx="1878676" cy="9144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458679640"/>
              </p:ext>
            </p:extLst>
          </p:nvPr>
        </p:nvGraphicFramePr>
        <p:xfrm>
          <a:off x="2438400" y="5334000"/>
          <a:ext cx="2087880" cy="838200"/>
        </p:xfrm>
        <a:graphic>
          <a:graphicData uri="http://schemas.openxmlformats.org/presentationml/2006/ole">
            <mc:AlternateContent xmlns:mc="http://schemas.openxmlformats.org/markup-compatibility/2006">
              <mc:Choice xmlns:v="urn:schemas-microsoft-com:vml" Requires="v">
                <p:oleObj spid="_x0000_s9255" name="Equation" r:id="rId8" imgW="1308100" imgH="520700" progId="Equation.3">
                  <p:embed/>
                </p:oleObj>
              </mc:Choice>
              <mc:Fallback>
                <p:oleObj name="Equation" r:id="rId8" imgW="1308100" imgH="5207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5334000"/>
                        <a:ext cx="2087880" cy="838200"/>
                      </a:xfrm>
                      <a:prstGeom prst="rect">
                        <a:avLst/>
                      </a:prstGeom>
                      <a:noFill/>
                    </p:spPr>
                  </p:pic>
                </p:oleObj>
              </mc:Fallback>
            </mc:AlternateContent>
          </a:graphicData>
        </a:graphic>
      </p:graphicFrame>
      <p:sp>
        <p:nvSpPr>
          <p:cNvPr id="10" name="Rectangle 9"/>
          <p:cNvSpPr/>
          <p:nvPr/>
        </p:nvSpPr>
        <p:spPr>
          <a:xfrm>
            <a:off x="5257800" y="5334000"/>
            <a:ext cx="3200400" cy="923330"/>
          </a:xfrm>
          <a:prstGeom prst="rect">
            <a:avLst/>
          </a:prstGeom>
        </p:spPr>
        <p:txBody>
          <a:bodyPr wrap="square">
            <a:spAutoFit/>
          </a:bodyPr>
          <a:lstStyle/>
          <a:p>
            <a:r>
              <a:rPr lang="en-US" dirty="0"/>
              <a:t>This says that the execution time of these programs on C is 0.63 of A and B.</a:t>
            </a:r>
          </a:p>
        </p:txBody>
      </p:sp>
    </p:spTree>
    <p:extLst>
      <p:ext uri="{BB962C8B-B14F-4D97-AF65-F5344CB8AC3E}">
        <p14:creationId xmlns:p14="http://schemas.microsoft.com/office/powerpoint/2010/main" val="12527659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Quantitative Principles of Computer Design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Take Advantage of Parallelism</a:t>
            </a:r>
          </a:p>
          <a:p>
            <a:pPr lvl="1"/>
            <a:r>
              <a:rPr lang="en-US" dirty="0" smtClean="0"/>
              <a:t>Instruction level, application level, system level</a:t>
            </a:r>
          </a:p>
          <a:p>
            <a:r>
              <a:rPr lang="en-US" dirty="0" smtClean="0"/>
              <a:t>Principle of Locality</a:t>
            </a:r>
          </a:p>
          <a:p>
            <a:pPr lvl="1"/>
            <a:r>
              <a:rPr lang="en-US" dirty="0" smtClean="0"/>
              <a:t>Temporal and spatial</a:t>
            </a:r>
          </a:p>
          <a:p>
            <a:r>
              <a:rPr lang="en-US" dirty="0" smtClean="0"/>
              <a:t>Focus on the Common Case</a:t>
            </a:r>
          </a:p>
          <a:p>
            <a:pPr lvl="1"/>
            <a:r>
              <a:rPr lang="en-US" dirty="0" smtClean="0"/>
              <a:t>In design, favor the frequent case over the infrequent case</a:t>
            </a:r>
          </a:p>
          <a:p>
            <a:pPr lvl="2"/>
            <a:r>
              <a:rPr lang="en-US" dirty="0" smtClean="0"/>
              <a:t>E.g. if adding two numbers rarely results in overflow, can improve performance by optimizing the more common case of no overflow</a:t>
            </a:r>
          </a:p>
          <a:p>
            <a:pPr lvl="3"/>
            <a:r>
              <a:rPr lang="en-US" dirty="0" smtClean="0"/>
              <a:t>Will be slower when overflow occurs, but rare so overall performance will be improved</a:t>
            </a:r>
            <a:endParaRPr lang="en-US" dirty="0"/>
          </a:p>
        </p:txBody>
      </p:sp>
    </p:spTree>
    <p:extLst>
      <p:ext uri="{BB962C8B-B14F-4D97-AF65-F5344CB8AC3E}">
        <p14:creationId xmlns:p14="http://schemas.microsoft.com/office/powerpoint/2010/main" val="1751247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a:t>
            </a:r>
          </a:p>
        </p:txBody>
      </p:sp>
      <p:sp>
        <p:nvSpPr>
          <p:cNvPr id="15363" name="Rectangle 3"/>
          <p:cNvSpPr>
            <a:spLocks noGrp="1" noChangeArrowheads="1"/>
          </p:cNvSpPr>
          <p:nvPr>
            <p:ph type="body" idx="1"/>
          </p:nvPr>
        </p:nvSpPr>
        <p:spPr/>
        <p:txBody>
          <a:bodyPr>
            <a:normAutofit lnSpcReduction="10000"/>
          </a:bodyPr>
          <a:lstStyle/>
          <a:p>
            <a:r>
              <a:rPr lang="en-US" dirty="0"/>
              <a:t>Transistors per inch square</a:t>
            </a:r>
          </a:p>
          <a:p>
            <a:pPr lvl="1"/>
            <a:r>
              <a:rPr lang="en-US" dirty="0"/>
              <a:t>Twice as many after ~1.5-2 years</a:t>
            </a:r>
          </a:p>
          <a:p>
            <a:r>
              <a:rPr lang="en-US" dirty="0"/>
              <a:t>Related trends</a:t>
            </a:r>
          </a:p>
          <a:p>
            <a:pPr lvl="1"/>
            <a:r>
              <a:rPr lang="en-US" dirty="0"/>
              <a:t>Processor performance</a:t>
            </a:r>
            <a:br>
              <a:rPr lang="en-US" dirty="0"/>
            </a:br>
            <a:r>
              <a:rPr lang="en-US" dirty="0"/>
              <a:t>Twice as fast after ~18 months</a:t>
            </a:r>
          </a:p>
          <a:p>
            <a:pPr lvl="1"/>
            <a:r>
              <a:rPr lang="en-US" dirty="0"/>
              <a:t>Memory capacity</a:t>
            </a:r>
            <a:br>
              <a:rPr lang="en-US" dirty="0"/>
            </a:br>
            <a:r>
              <a:rPr lang="en-US" dirty="0"/>
              <a:t>Twice as much in &lt;2 </a:t>
            </a:r>
            <a:r>
              <a:rPr lang="en-US" dirty="0" smtClean="0"/>
              <a:t>years</a:t>
            </a:r>
          </a:p>
          <a:p>
            <a:r>
              <a:rPr lang="en-US" dirty="0" smtClean="0"/>
              <a:t>Not a true law but an observation</a:t>
            </a:r>
          </a:p>
          <a:p>
            <a:pPr lvl="1"/>
            <a:r>
              <a:rPr lang="en-US" dirty="0" smtClean="0"/>
              <a:t>We’re getting close to hitting the physical limits</a:t>
            </a:r>
            <a:endParaRPr lang="en-US" dirty="0"/>
          </a:p>
        </p:txBody>
      </p:sp>
      <p:sp>
        <p:nvSpPr>
          <p:cNvPr id="2" name="Title 1"/>
          <p:cNvSpPr>
            <a:spLocks noGrp="1"/>
          </p:cNvSpPr>
          <p:nvPr>
            <p:ph type="title"/>
          </p:nvPr>
        </p:nvSpPr>
        <p:spPr/>
        <p:txBody>
          <a:bodyPr/>
          <a:lstStyle/>
          <a:p>
            <a:r>
              <a:rPr lang="en-US" dirty="0" smtClean="0"/>
              <a:t>Moore’s Law</a:t>
            </a:r>
            <a:endParaRPr lang="en-US" dirty="0"/>
          </a:p>
        </p:txBody>
      </p:sp>
    </p:spTree>
    <p:extLst>
      <p:ext uri="{BB962C8B-B14F-4D97-AF65-F5344CB8AC3E}">
        <p14:creationId xmlns:p14="http://schemas.microsoft.com/office/powerpoint/2010/main" val="3085743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Amdahl’s Law</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performance improvement to be gained from using some faster mode of execution is limited by the fraction of time the faster mode can be used</a:t>
            </a:r>
            <a:r>
              <a:rPr lang="en-US" dirty="0" smtClean="0"/>
              <a:t>.</a:t>
            </a:r>
          </a:p>
          <a:p>
            <a:endParaRPr lang="en-US" dirty="0"/>
          </a:p>
          <a:p>
            <a:r>
              <a:rPr lang="en-US" dirty="0"/>
              <a:t>Speedup = </a:t>
            </a:r>
            <a:r>
              <a:rPr lang="en-US" dirty="0" smtClean="0"/>
              <a:t>(Performance </a:t>
            </a:r>
            <a:r>
              <a:rPr lang="en-US" dirty="0"/>
              <a:t>for entire task using </a:t>
            </a:r>
            <a:r>
              <a:rPr lang="en-US" dirty="0" smtClean="0"/>
              <a:t>enhancement) </a:t>
            </a:r>
            <a:r>
              <a:rPr lang="en-US" dirty="0"/>
              <a:t>/ </a:t>
            </a:r>
            <a:r>
              <a:rPr lang="en-US" dirty="0" smtClean="0"/>
              <a:t>(Performance </a:t>
            </a:r>
            <a:r>
              <a:rPr lang="en-US" dirty="0"/>
              <a:t>for entire task without </a:t>
            </a:r>
            <a:r>
              <a:rPr lang="en-US" dirty="0" smtClean="0"/>
              <a:t>enhancement)</a:t>
            </a:r>
            <a:endParaRPr lang="en-US" dirty="0"/>
          </a:p>
          <a:p>
            <a:endParaRPr lang="en-US" dirty="0"/>
          </a:p>
          <a:p>
            <a:r>
              <a:rPr lang="en-US" dirty="0"/>
              <a:t>Another variant is based on the ratio of Execution </a:t>
            </a:r>
            <a:r>
              <a:rPr lang="en-US" dirty="0" smtClean="0"/>
              <a:t>times</a:t>
            </a:r>
            <a:r>
              <a:rPr lang="en-US" dirty="0"/>
              <a:t>, where </a:t>
            </a:r>
            <a:r>
              <a:rPr lang="en-US" dirty="0" smtClean="0"/>
              <a:t>Execution </a:t>
            </a:r>
            <a:r>
              <a:rPr lang="en-US" dirty="0"/>
              <a:t>time = 1/speedup.</a:t>
            </a:r>
          </a:p>
          <a:p>
            <a:endParaRPr lang="en-US" dirty="0" smtClean="0"/>
          </a:p>
          <a:p>
            <a:endParaRPr lang="en-US" dirty="0"/>
          </a:p>
          <a:p>
            <a:endParaRPr lang="en-US" dirty="0"/>
          </a:p>
        </p:txBody>
      </p:sp>
    </p:spTree>
    <p:extLst>
      <p:ext uri="{BB962C8B-B14F-4D97-AF65-F5344CB8AC3E}">
        <p14:creationId xmlns:p14="http://schemas.microsoft.com/office/powerpoint/2010/main" val="3011070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Speedup</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681860041"/>
              </p:ext>
            </p:extLst>
          </p:nvPr>
        </p:nvGraphicFramePr>
        <p:xfrm>
          <a:off x="2593975" y="1524000"/>
          <a:ext cx="3956050" cy="2492375"/>
        </p:xfrm>
        <a:graphic>
          <a:graphicData uri="http://schemas.openxmlformats.org/presentationml/2006/ole">
            <mc:AlternateContent xmlns:mc="http://schemas.openxmlformats.org/markup-compatibility/2006">
              <mc:Choice xmlns:v="urn:schemas-microsoft-com:vml" Requires="v">
                <p:oleObj spid="_x0000_s10268" name="Equation" r:id="rId4" imgW="2425680" imgH="1523880" progId="Equation.3">
                  <p:embed/>
                </p:oleObj>
              </mc:Choice>
              <mc:Fallback>
                <p:oleObj name="Equation" r:id="rId4" imgW="2425680" imgH="1523880" progId="Equation.3">
                  <p:embed/>
                  <p:pic>
                    <p:nvPicPr>
                      <p:cNvPr id="0" name="Object 1"/>
                      <p:cNvPicPr>
                        <a:picLocks noChangeAspect="1" noChangeArrowheads="1"/>
                      </p:cNvPicPr>
                      <p:nvPr/>
                    </p:nvPicPr>
                    <p:blipFill>
                      <a:blip r:embed="rId5"/>
                      <a:srcRect/>
                      <a:stretch>
                        <a:fillRect/>
                      </a:stretch>
                    </p:blipFill>
                    <p:spPr bwMode="auto">
                      <a:xfrm>
                        <a:off x="2593975" y="1524000"/>
                        <a:ext cx="3956050" cy="2492375"/>
                      </a:xfrm>
                      <a:prstGeom prst="rect">
                        <a:avLst/>
                      </a:prstGeom>
                      <a:noFill/>
                    </p:spPr>
                  </p:pic>
                </p:oleObj>
              </mc:Fallback>
            </mc:AlternateContent>
          </a:graphicData>
        </a:graphic>
      </p:graphicFrame>
      <p:sp>
        <p:nvSpPr>
          <p:cNvPr id="6" name="Rectangle 5"/>
          <p:cNvSpPr/>
          <p:nvPr/>
        </p:nvSpPr>
        <p:spPr>
          <a:xfrm>
            <a:off x="457200" y="4343400"/>
            <a:ext cx="8458200" cy="923330"/>
          </a:xfrm>
          <a:prstGeom prst="rect">
            <a:avLst/>
          </a:prstGeom>
        </p:spPr>
        <p:txBody>
          <a:bodyPr wrap="square">
            <a:spAutoFit/>
          </a:bodyPr>
          <a:lstStyle/>
          <a:p>
            <a:r>
              <a:rPr lang="en-US" dirty="0"/>
              <a:t>Fraction(enhanced) is just the fraction of time the enhancement can be used. For example, if a new enhancement is 20 times faster but can only be used 5% of the </a:t>
            </a:r>
            <a:r>
              <a:rPr lang="en-US" dirty="0" smtClean="0"/>
              <a:t>time:</a:t>
            </a:r>
            <a:endParaRPr lang="en-US" dirty="0"/>
          </a:p>
          <a:p>
            <a:endParaRPr lang="en-US" dirty="0"/>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528057531"/>
              </p:ext>
            </p:extLst>
          </p:nvPr>
        </p:nvGraphicFramePr>
        <p:xfrm>
          <a:off x="2667000" y="5275660"/>
          <a:ext cx="4308475" cy="960438"/>
        </p:xfrm>
        <a:graphic>
          <a:graphicData uri="http://schemas.openxmlformats.org/presentationml/2006/ole">
            <mc:AlternateContent xmlns:mc="http://schemas.openxmlformats.org/markup-compatibility/2006">
              <mc:Choice xmlns:v="urn:schemas-microsoft-com:vml" Requires="v">
                <p:oleObj spid="_x0000_s10269" name="Equation" r:id="rId6" imgW="2641320" imgH="583920" progId="Equation.3">
                  <p:embed/>
                </p:oleObj>
              </mc:Choice>
              <mc:Fallback>
                <p:oleObj name="Equation" r:id="rId6" imgW="2641320" imgH="583920" progId="Equation.3">
                  <p:embed/>
                  <p:pic>
                    <p:nvPicPr>
                      <p:cNvPr id="0" name="Object 3"/>
                      <p:cNvPicPr>
                        <a:picLocks noChangeAspect="1" noChangeArrowheads="1"/>
                      </p:cNvPicPr>
                      <p:nvPr/>
                    </p:nvPicPr>
                    <p:blipFill>
                      <a:blip r:embed="rId7"/>
                      <a:srcRect/>
                      <a:stretch>
                        <a:fillRect/>
                      </a:stretch>
                    </p:blipFill>
                    <p:spPr bwMode="auto">
                      <a:xfrm>
                        <a:off x="2667000" y="5275660"/>
                        <a:ext cx="4308475" cy="960438"/>
                      </a:xfrm>
                      <a:prstGeom prst="rect">
                        <a:avLst/>
                      </a:prstGeom>
                      <a:noFill/>
                    </p:spPr>
                  </p:pic>
                </p:oleObj>
              </mc:Fallback>
            </mc:AlternateContent>
          </a:graphicData>
        </a:graphic>
      </p:graphicFrame>
    </p:spTree>
    <p:extLst>
      <p:ext uri="{BB962C8B-B14F-4D97-AF65-F5344CB8AC3E}">
        <p14:creationId xmlns:p14="http://schemas.microsoft.com/office/powerpoint/2010/main" val="1643180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600201"/>
            <a:ext cx="8153400" cy="2438400"/>
          </a:xfrm>
        </p:spPr>
        <p:txBody>
          <a:bodyPr>
            <a:normAutofit fontScale="85000" lnSpcReduction="10000"/>
          </a:bodyPr>
          <a:lstStyle/>
          <a:p>
            <a:r>
              <a:rPr lang="en-US" dirty="0" smtClean="0"/>
              <a:t>Consider </a:t>
            </a:r>
            <a:r>
              <a:rPr lang="en-US" dirty="0"/>
              <a:t>a critical benchmark.  Floating Point Square Root is responsible for 20% of the execution time.  You could increase this operation by a factor of 10 via hardware.  Or at the same cost, you could make all FP instructions run 2 times faster, which accounts for 50% of the execution time.  Which is better?</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48421383"/>
              </p:ext>
            </p:extLst>
          </p:nvPr>
        </p:nvGraphicFramePr>
        <p:xfrm>
          <a:off x="990599" y="4572000"/>
          <a:ext cx="4158343" cy="1066800"/>
        </p:xfrm>
        <a:graphic>
          <a:graphicData uri="http://schemas.openxmlformats.org/presentationml/2006/ole">
            <mc:AlternateContent xmlns:mc="http://schemas.openxmlformats.org/markup-compatibility/2006">
              <mc:Choice xmlns:v="urn:schemas-microsoft-com:vml" Requires="v">
                <p:oleObj spid="_x0000_s11275" name="Equation" r:id="rId3" imgW="2425680" imgH="622080" progId="Equation.3">
                  <p:embed/>
                </p:oleObj>
              </mc:Choice>
              <mc:Fallback>
                <p:oleObj name="Equation" r:id="rId3" imgW="2425680" imgH="622080" progId="Equation.3">
                  <p:embed/>
                  <p:pic>
                    <p:nvPicPr>
                      <p:cNvPr id="0" name=""/>
                      <p:cNvPicPr/>
                      <p:nvPr/>
                    </p:nvPicPr>
                    <p:blipFill>
                      <a:blip r:embed="rId4"/>
                      <a:stretch>
                        <a:fillRect/>
                      </a:stretch>
                    </p:blipFill>
                    <p:spPr>
                      <a:xfrm>
                        <a:off x="990599" y="4572000"/>
                        <a:ext cx="4158343" cy="1066800"/>
                      </a:xfrm>
                      <a:prstGeom prst="rect">
                        <a:avLst/>
                      </a:prstGeom>
                    </p:spPr>
                  </p:pic>
                </p:oleObj>
              </mc:Fallback>
            </mc:AlternateContent>
          </a:graphicData>
        </a:graphic>
      </p:graphicFrame>
    </p:spTree>
    <p:extLst>
      <p:ext uri="{BB962C8B-B14F-4D97-AF65-F5344CB8AC3E}">
        <p14:creationId xmlns:p14="http://schemas.microsoft.com/office/powerpoint/2010/main" val="42809982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 Performance</a:t>
            </a:r>
            <a:endParaRPr lang="en-US" dirty="0"/>
          </a:p>
        </p:txBody>
      </p:sp>
      <p:sp>
        <p:nvSpPr>
          <p:cNvPr id="3" name="Content Placeholder 2"/>
          <p:cNvSpPr>
            <a:spLocks noGrp="1"/>
          </p:cNvSpPr>
          <p:nvPr>
            <p:ph idx="1"/>
          </p:nvPr>
        </p:nvSpPr>
        <p:spPr>
          <a:xfrm>
            <a:off x="381000" y="1600200"/>
            <a:ext cx="8458200" cy="4525963"/>
          </a:xfrm>
        </p:spPr>
        <p:txBody>
          <a:bodyPr>
            <a:normAutofit fontScale="85000" lnSpcReduction="10000"/>
          </a:bodyPr>
          <a:lstStyle/>
          <a:p>
            <a:r>
              <a:rPr lang="en-US" dirty="0"/>
              <a:t>All commercial computers are synchronous – they have a clock that “ticks” once per cycle</a:t>
            </a:r>
            <a:r>
              <a:rPr lang="en-US" dirty="0" smtClean="0"/>
              <a:t>.</a:t>
            </a:r>
          </a:p>
          <a:p>
            <a:pPr lvl="1"/>
            <a:r>
              <a:rPr lang="en-US" dirty="0" smtClean="0"/>
              <a:t>Usually </a:t>
            </a:r>
            <a:r>
              <a:rPr lang="en-US" dirty="0"/>
              <a:t>the cycle time is a constant, but it may vary (e.g. </a:t>
            </a:r>
            <a:r>
              <a:rPr lang="en-US" dirty="0" err="1"/>
              <a:t>SpeedStep</a:t>
            </a:r>
            <a:r>
              <a:rPr lang="en-US" dirty="0" smtClean="0"/>
              <a:t>).</a:t>
            </a:r>
          </a:p>
          <a:p>
            <a:pPr lvl="1"/>
            <a:r>
              <a:rPr lang="en-US" dirty="0" smtClean="0"/>
              <a:t>Duration </a:t>
            </a:r>
            <a:r>
              <a:rPr lang="en-US" dirty="0"/>
              <a:t>is usually on the order of nanoseconds, or more commonly the rate is expressed instead , e.g. 100 Mhz.  </a:t>
            </a:r>
            <a:endParaRPr lang="en-US" dirty="0" smtClean="0"/>
          </a:p>
          <a:p>
            <a:r>
              <a:rPr lang="en-US" dirty="0" smtClean="0"/>
              <a:t>CPU </a:t>
            </a:r>
            <a:r>
              <a:rPr lang="en-US" dirty="0"/>
              <a:t>time for a program can then be expressed two ways:</a:t>
            </a:r>
          </a:p>
          <a:p>
            <a:pPr lvl="1"/>
            <a:r>
              <a:rPr lang="en-US" dirty="0" smtClean="0"/>
              <a:t>CPU </a:t>
            </a:r>
            <a:r>
              <a:rPr lang="en-US" dirty="0"/>
              <a:t>Time = CPU clock cycles for a program * Clock cycle time</a:t>
            </a:r>
          </a:p>
          <a:p>
            <a:pPr marL="0" indent="0">
              <a:buNone/>
            </a:pPr>
            <a:r>
              <a:rPr lang="en-US" dirty="0"/>
              <a:t>	</a:t>
            </a:r>
            <a:r>
              <a:rPr lang="en-US" dirty="0" smtClean="0"/>
              <a:t>	or</a:t>
            </a:r>
            <a:endParaRPr lang="en-US" dirty="0"/>
          </a:p>
          <a:p>
            <a:pPr lvl="1"/>
            <a:r>
              <a:rPr lang="en-US" dirty="0"/>
              <a:t>CPU Time = CPU clock cycles for a program / Clock Rate</a:t>
            </a:r>
          </a:p>
          <a:p>
            <a:endParaRPr lang="en-US" dirty="0"/>
          </a:p>
        </p:txBody>
      </p:sp>
    </p:spTree>
    <p:extLst>
      <p:ext uri="{BB962C8B-B14F-4D97-AF65-F5344CB8AC3E}">
        <p14:creationId xmlns:p14="http://schemas.microsoft.com/office/powerpoint/2010/main" val="29046205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Cycles Per Instruction</a:t>
            </a:r>
            <a:endParaRPr lang="en-US" dirty="0"/>
          </a:p>
        </p:txBody>
      </p:sp>
      <p:sp>
        <p:nvSpPr>
          <p:cNvPr id="3" name="Content Placeholder 2"/>
          <p:cNvSpPr>
            <a:spLocks noGrp="1"/>
          </p:cNvSpPr>
          <p:nvPr>
            <p:ph idx="1"/>
          </p:nvPr>
        </p:nvSpPr>
        <p:spPr>
          <a:xfrm>
            <a:off x="457200" y="1447800"/>
            <a:ext cx="8305800" cy="4648200"/>
          </a:xfrm>
        </p:spPr>
        <p:txBody>
          <a:bodyPr>
            <a:noAutofit/>
          </a:bodyPr>
          <a:lstStyle/>
          <a:p>
            <a:r>
              <a:rPr lang="en-US" sz="2400" dirty="0" smtClean="0"/>
              <a:t>We </a:t>
            </a:r>
            <a:r>
              <a:rPr lang="en-US" sz="2400" dirty="0"/>
              <a:t>can count the number of instructions executed – the instruction path length or Instruction Count (IC).  Given IC and the number of clock cycles we can calculate the average number of clock cycles per instruction, or </a:t>
            </a:r>
            <a:r>
              <a:rPr lang="en-US" sz="2400" b="1" dirty="0" smtClean="0"/>
              <a:t>CPI</a:t>
            </a:r>
            <a:r>
              <a:rPr lang="en-US" sz="2400" dirty="0" smtClean="0"/>
              <a:t>:</a:t>
            </a:r>
          </a:p>
          <a:p>
            <a:pPr lvl="1"/>
            <a:r>
              <a:rPr lang="en-US" sz="2000" b="1" dirty="0" smtClean="0"/>
              <a:t>CPI</a:t>
            </a:r>
            <a:r>
              <a:rPr lang="en-US" sz="2000" dirty="0" smtClean="0"/>
              <a:t> </a:t>
            </a:r>
            <a:r>
              <a:rPr lang="en-US" sz="2000" dirty="0"/>
              <a:t>(Ave # clock cycles per </a:t>
            </a:r>
            <a:r>
              <a:rPr lang="en-US" sz="2000" dirty="0" err="1"/>
              <a:t>instr</a:t>
            </a:r>
            <a:r>
              <a:rPr lang="en-US" sz="2000" dirty="0"/>
              <a:t>) = CPU clock cycles for a program / IC</a:t>
            </a:r>
          </a:p>
          <a:p>
            <a:endParaRPr lang="en-US" sz="2400" dirty="0"/>
          </a:p>
          <a:p>
            <a:r>
              <a:rPr lang="en-US" sz="2400" dirty="0" smtClean="0"/>
              <a:t>With </a:t>
            </a:r>
            <a:r>
              <a:rPr lang="en-US" sz="2400" dirty="0"/>
              <a:t>a little algebraic manipulation we can use CPI to compute CPU Time:</a:t>
            </a:r>
          </a:p>
          <a:p>
            <a:pPr lvl="1"/>
            <a:r>
              <a:rPr lang="en-US" sz="2000" dirty="0" smtClean="0"/>
              <a:t>CPU </a:t>
            </a:r>
            <a:r>
              <a:rPr lang="en-US" sz="2000" dirty="0"/>
              <a:t>clock cycles for a program = CPI * IC</a:t>
            </a:r>
          </a:p>
          <a:p>
            <a:pPr marL="0" indent="0">
              <a:buNone/>
            </a:pPr>
            <a:r>
              <a:rPr lang="en-US" sz="2400" dirty="0"/>
              <a:t>	</a:t>
            </a:r>
            <a:r>
              <a:rPr lang="en-US" sz="1600" dirty="0"/>
              <a:t>	Substitute this </a:t>
            </a:r>
            <a:r>
              <a:rPr lang="en-US" sz="1600" dirty="0" smtClean="0"/>
              <a:t>in for CPU Time..</a:t>
            </a:r>
            <a:endParaRPr lang="en-US" sz="2400" dirty="0"/>
          </a:p>
          <a:p>
            <a:pPr lvl="1"/>
            <a:r>
              <a:rPr lang="en-US" sz="2000" dirty="0" smtClean="0"/>
              <a:t>CPU </a:t>
            </a:r>
            <a:r>
              <a:rPr lang="en-US" sz="2000" dirty="0"/>
              <a:t>Time =  CPI * IC * Clock Cycle Time</a:t>
            </a:r>
          </a:p>
          <a:p>
            <a:pPr marL="0" indent="0">
              <a:buNone/>
            </a:pPr>
            <a:r>
              <a:rPr lang="en-US" sz="2400" dirty="0"/>
              <a:t>		</a:t>
            </a:r>
            <a:r>
              <a:rPr lang="en-US" sz="1800" dirty="0" smtClean="0"/>
              <a:t>Or</a:t>
            </a:r>
          </a:p>
          <a:p>
            <a:pPr lvl="1"/>
            <a:r>
              <a:rPr lang="en-US" sz="2000" dirty="0" smtClean="0"/>
              <a:t>CPU </a:t>
            </a:r>
            <a:r>
              <a:rPr lang="en-US" sz="2000" dirty="0"/>
              <a:t>Time = CPI * IC / </a:t>
            </a:r>
            <a:r>
              <a:rPr lang="en-US" sz="2000" dirty="0" err="1" smtClean="0"/>
              <a:t>ClockRate</a:t>
            </a:r>
            <a:endParaRPr lang="en-US" sz="2000" dirty="0"/>
          </a:p>
        </p:txBody>
      </p:sp>
    </p:spTree>
    <p:extLst>
      <p:ext uri="{BB962C8B-B14F-4D97-AF65-F5344CB8AC3E}">
        <p14:creationId xmlns:p14="http://schemas.microsoft.com/office/powerpoint/2010/main" val="39741690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CPI</a:t>
            </a:r>
            <a:endParaRPr lang="en-US" dirty="0"/>
          </a:p>
        </p:txBody>
      </p:sp>
      <p:sp>
        <p:nvSpPr>
          <p:cNvPr id="3" name="Content Placeholder 2"/>
          <p:cNvSpPr>
            <a:spLocks noGrp="1"/>
          </p:cNvSpPr>
          <p:nvPr>
            <p:ph idx="1"/>
          </p:nvPr>
        </p:nvSpPr>
        <p:spPr/>
        <p:txBody>
          <a:bodyPr>
            <a:normAutofit/>
          </a:bodyPr>
          <a:lstStyle/>
          <a:p>
            <a:r>
              <a:rPr lang="en-US" sz="2800" dirty="0"/>
              <a:t>Unfortunately, CPI, IC, and the Clock Cycle Time are all subtly inter-related. </a:t>
            </a:r>
            <a:endParaRPr lang="en-US" sz="2800" dirty="0" smtClean="0"/>
          </a:p>
          <a:p>
            <a:pPr lvl="1"/>
            <a:r>
              <a:rPr lang="en-US" sz="2400" dirty="0" smtClean="0"/>
              <a:t>CPI </a:t>
            </a:r>
            <a:r>
              <a:rPr lang="en-US" sz="2400" dirty="0"/>
              <a:t>and cycle time depend on the instruction </a:t>
            </a:r>
            <a:r>
              <a:rPr lang="en-US" sz="2400" dirty="0" smtClean="0"/>
              <a:t>set</a:t>
            </a:r>
          </a:p>
          <a:p>
            <a:pPr lvl="1"/>
            <a:r>
              <a:rPr lang="en-US" sz="2400" dirty="0" smtClean="0"/>
              <a:t>The </a:t>
            </a:r>
            <a:r>
              <a:rPr lang="en-US" sz="2400" dirty="0"/>
              <a:t>instruction set depends on the </a:t>
            </a:r>
            <a:r>
              <a:rPr lang="en-US" sz="2400" dirty="0" smtClean="0"/>
              <a:t>hardware</a:t>
            </a:r>
          </a:p>
          <a:p>
            <a:pPr lvl="1"/>
            <a:r>
              <a:rPr lang="en-US" sz="2400" dirty="0" smtClean="0"/>
              <a:t>The </a:t>
            </a:r>
            <a:r>
              <a:rPr lang="en-US" sz="2400" dirty="0"/>
              <a:t>hardware impacts the cycle time, etc.  </a:t>
            </a:r>
          </a:p>
          <a:p>
            <a:r>
              <a:rPr lang="en-US" sz="2800" dirty="0"/>
              <a:t> </a:t>
            </a:r>
            <a:r>
              <a:rPr lang="en-US" sz="2800" dirty="0" smtClean="0"/>
              <a:t>Sometimes </a:t>
            </a:r>
            <a:r>
              <a:rPr lang="en-US" sz="2800" dirty="0"/>
              <a:t>CPI is more useful to deal with in terms of all individual instructions.  We can denote this by</a:t>
            </a:r>
            <a:r>
              <a:rPr lang="en-US" sz="2800" dirty="0" smtClean="0"/>
              <a:t>:</a:t>
            </a:r>
          </a:p>
          <a:p>
            <a:pPr lvl="1"/>
            <a:r>
              <a:rPr lang="en-US" sz="2400" dirty="0" smtClean="0"/>
              <a:t>CPU Time = </a:t>
            </a:r>
          </a:p>
          <a:p>
            <a:pPr marL="457200" lvl="1" indent="0">
              <a:buNone/>
            </a:pPr>
            <a:r>
              <a:rPr lang="en-US" sz="2400" dirty="0" smtClean="0"/>
              <a:t>and</a:t>
            </a:r>
          </a:p>
          <a:p>
            <a:pPr marL="457200" lvl="1" indent="0">
              <a:buNone/>
            </a:pPr>
            <a:r>
              <a:rPr lang="en-US" sz="2400" dirty="0" smtClean="0"/>
              <a:t>CPI Total=</a:t>
            </a:r>
            <a:endParaRPr lang="en-US" sz="2400" dirty="0"/>
          </a:p>
          <a:p>
            <a:endParaRPr lang="en-US" sz="28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660928299"/>
              </p:ext>
            </p:extLst>
          </p:nvPr>
        </p:nvGraphicFramePr>
        <p:xfrm>
          <a:off x="2887980" y="4724400"/>
          <a:ext cx="3368040" cy="685800"/>
        </p:xfrm>
        <a:graphic>
          <a:graphicData uri="http://schemas.openxmlformats.org/presentationml/2006/ole">
            <mc:AlternateContent xmlns:mc="http://schemas.openxmlformats.org/markup-compatibility/2006">
              <mc:Choice xmlns:v="urn:schemas-microsoft-com:vml" Requires="v">
                <p:oleObj spid="_x0000_s12307" name="Equation" r:id="rId4" imgW="2108200" imgH="431800" progId="Equation.3">
                  <p:embed/>
                </p:oleObj>
              </mc:Choice>
              <mc:Fallback>
                <p:oleObj name="Equation" r:id="rId4" imgW="2108200" imgH="4318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7980" y="4724400"/>
                        <a:ext cx="3368040" cy="6858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968243085"/>
              </p:ext>
            </p:extLst>
          </p:nvPr>
        </p:nvGraphicFramePr>
        <p:xfrm>
          <a:off x="2362200" y="5638800"/>
          <a:ext cx="2641600" cy="609600"/>
        </p:xfrm>
        <a:graphic>
          <a:graphicData uri="http://schemas.openxmlformats.org/presentationml/2006/ole">
            <mc:AlternateContent xmlns:mc="http://schemas.openxmlformats.org/markup-compatibility/2006">
              <mc:Choice xmlns:v="urn:schemas-microsoft-com:vml" Requires="v">
                <p:oleObj spid="_x0000_s12308" name="Equation" r:id="rId6" imgW="1854200" imgH="431800" progId="Equation.3">
                  <p:embed/>
                </p:oleObj>
              </mc:Choice>
              <mc:Fallback>
                <p:oleObj name="Equation" r:id="rId6" imgW="1854200" imgH="4318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638800"/>
                        <a:ext cx="2641600" cy="609600"/>
                      </a:xfrm>
                      <a:prstGeom prst="rect">
                        <a:avLst/>
                      </a:prstGeom>
                      <a:noFill/>
                    </p:spPr>
                  </p:pic>
                </p:oleObj>
              </mc:Fallback>
            </mc:AlternateContent>
          </a:graphicData>
        </a:graphic>
      </p:graphicFrame>
    </p:spTree>
    <p:extLst>
      <p:ext uri="{BB962C8B-B14F-4D97-AF65-F5344CB8AC3E}">
        <p14:creationId xmlns:p14="http://schemas.microsoft.com/office/powerpoint/2010/main" val="10364437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CPI Example</a:t>
            </a:r>
            <a:endParaRPr lang="en-US" dirty="0"/>
          </a:p>
        </p:txBody>
      </p:sp>
      <p:sp>
        <p:nvSpPr>
          <p:cNvPr id="3" name="Content Placeholder 2"/>
          <p:cNvSpPr>
            <a:spLocks noGrp="1"/>
          </p:cNvSpPr>
          <p:nvPr>
            <p:ph idx="1"/>
          </p:nvPr>
        </p:nvSpPr>
        <p:spPr/>
        <p:txBody>
          <a:bodyPr>
            <a:normAutofit fontScale="85000" lnSpcReduction="20000"/>
          </a:bodyPr>
          <a:lstStyle/>
          <a:p>
            <a:r>
              <a:rPr lang="en-US" dirty="0"/>
              <a:t>CPI is useful because it is measurable, unlike the nebulous “fraction of execution” in Amdahl’s equation.  Consider the previous example to compute the speedup of Floating Point Square Root:</a:t>
            </a:r>
          </a:p>
          <a:p>
            <a:r>
              <a:rPr lang="en-US" dirty="0"/>
              <a:t> </a:t>
            </a:r>
            <a:r>
              <a:rPr lang="en-US" dirty="0" smtClean="0"/>
              <a:t>Suppose </a:t>
            </a:r>
            <a:r>
              <a:rPr lang="en-US" dirty="0"/>
              <a:t>you run your program and as it runs collect the following data:</a:t>
            </a:r>
          </a:p>
          <a:p>
            <a:pPr lvl="1"/>
            <a:r>
              <a:rPr lang="en-US" dirty="0" smtClean="0"/>
              <a:t>100 </a:t>
            </a:r>
            <a:r>
              <a:rPr lang="en-US" dirty="0"/>
              <a:t>total instructions</a:t>
            </a:r>
          </a:p>
          <a:p>
            <a:pPr lvl="1"/>
            <a:r>
              <a:rPr lang="en-US" dirty="0" smtClean="0"/>
              <a:t>25 </a:t>
            </a:r>
            <a:r>
              <a:rPr lang="en-US" dirty="0"/>
              <a:t>of these instructions are floating point instructions</a:t>
            </a:r>
          </a:p>
          <a:p>
            <a:pPr lvl="1"/>
            <a:r>
              <a:rPr lang="en-US" dirty="0" smtClean="0"/>
              <a:t>2 </a:t>
            </a:r>
            <a:r>
              <a:rPr lang="en-US" dirty="0"/>
              <a:t>of these instructions are floating point square root</a:t>
            </a:r>
          </a:p>
          <a:p>
            <a:pPr lvl="1"/>
            <a:r>
              <a:rPr lang="en-US" dirty="0" smtClean="0"/>
              <a:t>100 </a:t>
            </a:r>
            <a:r>
              <a:rPr lang="en-US" dirty="0"/>
              <a:t>clock cycles were spent on floating point instructions</a:t>
            </a:r>
          </a:p>
          <a:p>
            <a:pPr lvl="2"/>
            <a:r>
              <a:rPr lang="en-US" dirty="0" smtClean="0"/>
              <a:t>40 </a:t>
            </a:r>
            <a:r>
              <a:rPr lang="en-US" dirty="0"/>
              <a:t>of these 100 cycles were spent on floating point square root</a:t>
            </a:r>
          </a:p>
          <a:p>
            <a:pPr lvl="2"/>
            <a:r>
              <a:rPr lang="en-US" dirty="0" smtClean="0"/>
              <a:t>100 </a:t>
            </a:r>
            <a:r>
              <a:rPr lang="en-US" dirty="0"/>
              <a:t>clock cycles were spent on non-floating point instructions</a:t>
            </a:r>
          </a:p>
          <a:p>
            <a:endParaRPr lang="en-US" dirty="0"/>
          </a:p>
        </p:txBody>
      </p:sp>
    </p:spTree>
    <p:extLst>
      <p:ext uri="{BB962C8B-B14F-4D97-AF65-F5344CB8AC3E}">
        <p14:creationId xmlns:p14="http://schemas.microsoft.com/office/powerpoint/2010/main" val="5878593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CPI Example</a:t>
            </a:r>
            <a:endParaRPr lang="en-US" dirty="0"/>
          </a:p>
        </p:txBody>
      </p:sp>
      <p:sp>
        <p:nvSpPr>
          <p:cNvPr id="3" name="Content Placeholder 2"/>
          <p:cNvSpPr>
            <a:spLocks noGrp="1"/>
          </p:cNvSpPr>
          <p:nvPr>
            <p:ph idx="1"/>
          </p:nvPr>
        </p:nvSpPr>
        <p:spPr/>
        <p:txBody>
          <a:bodyPr>
            <a:normAutofit fontScale="92500" lnSpcReduction="20000"/>
          </a:bodyPr>
          <a:lstStyle/>
          <a:p>
            <a:r>
              <a:rPr lang="en-US" dirty="0"/>
              <a:t>Frequency of FP operations = 25/100 = 0.25</a:t>
            </a:r>
          </a:p>
          <a:p>
            <a:r>
              <a:rPr lang="en-US" dirty="0" smtClean="0"/>
              <a:t>Frequency </a:t>
            </a:r>
            <a:r>
              <a:rPr lang="en-US" dirty="0"/>
              <a:t>of FPSQ operations = 2/100 = 0.02</a:t>
            </a:r>
          </a:p>
          <a:p>
            <a:r>
              <a:rPr lang="en-US" dirty="0" smtClean="0"/>
              <a:t>Ave </a:t>
            </a:r>
            <a:r>
              <a:rPr lang="en-US" dirty="0"/>
              <a:t>CPI of FP operations = 100 / 25 = 4</a:t>
            </a:r>
          </a:p>
          <a:p>
            <a:r>
              <a:rPr lang="en-US" dirty="0" smtClean="0"/>
              <a:t>Ave </a:t>
            </a:r>
            <a:r>
              <a:rPr lang="en-US" dirty="0"/>
              <a:t>CPI of FPSQ operations = 40 / 2 = 20</a:t>
            </a:r>
          </a:p>
          <a:p>
            <a:r>
              <a:rPr lang="en-US" dirty="0" smtClean="0"/>
              <a:t>Ave </a:t>
            </a:r>
            <a:r>
              <a:rPr lang="en-US" dirty="0"/>
              <a:t>CPI of non-FP operations = 100 / 75 = 1.33</a:t>
            </a:r>
          </a:p>
          <a:p>
            <a:pPr marL="0" indent="0">
              <a:buNone/>
            </a:pPr>
            <a:r>
              <a:rPr lang="en-US" dirty="0"/>
              <a:t> </a:t>
            </a:r>
          </a:p>
          <a:p>
            <a:r>
              <a:rPr lang="en-US" dirty="0"/>
              <a:t>If we could reduce the CPI of FPSQ by 10 (down to 2), or reduce the CPI of all FP operations by 2, which is better</a:t>
            </a:r>
            <a:r>
              <a:rPr lang="en-US" dirty="0" smtClean="0"/>
              <a:t>?</a:t>
            </a:r>
          </a:p>
          <a:p>
            <a:pPr lvl="1"/>
            <a:r>
              <a:rPr lang="en-US" dirty="0" smtClean="0"/>
              <a:t>Will calculate in class</a:t>
            </a:r>
            <a:endParaRPr lang="en-US" dirty="0"/>
          </a:p>
          <a:p>
            <a:endParaRPr lang="en-US" dirty="0"/>
          </a:p>
        </p:txBody>
      </p:sp>
    </p:spTree>
    <p:extLst>
      <p:ext uri="{BB962C8B-B14F-4D97-AF65-F5344CB8AC3E}">
        <p14:creationId xmlns:p14="http://schemas.microsoft.com/office/powerpoint/2010/main" val="18873518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Measuring Components of CPU Performance</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Cycle Time is easy to measure for an existing CPU (whatever frequency it is running at).</a:t>
            </a:r>
          </a:p>
          <a:p>
            <a:pPr lvl="0"/>
            <a:r>
              <a:rPr lang="en-US" dirty="0"/>
              <a:t>Cycle Time is hard to measure for a CPU in design!  The logic design, VLSI process, simulations, and timing analysis need to be done.  </a:t>
            </a:r>
          </a:p>
          <a:p>
            <a:pPr lvl="0"/>
            <a:r>
              <a:rPr lang="en-US" dirty="0"/>
              <a:t>IC – This is one thing that is relatively easy to measure, just count up the instructions.  This can be done with instruction trace, logging, or simulation tools.</a:t>
            </a:r>
          </a:p>
          <a:p>
            <a:pPr lvl="0"/>
            <a:r>
              <a:rPr lang="en-US" dirty="0"/>
              <a:t>CPI – This can be difficult to measure exactly because it depends on the processor organization as well as the instruction stream.  Pipelining and caching will affect the CPI, but it is possible to simulate the system in design and estimate the CPI.</a:t>
            </a:r>
          </a:p>
          <a:p>
            <a:endParaRPr lang="en-US" dirty="0"/>
          </a:p>
        </p:txBody>
      </p:sp>
    </p:spTree>
    <p:extLst>
      <p:ext uri="{BB962C8B-B14F-4D97-AF65-F5344CB8AC3E}">
        <p14:creationId xmlns:p14="http://schemas.microsoft.com/office/powerpoint/2010/main" val="36864574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on effect of locality</a:t>
            </a:r>
            <a:endParaRPr lang="en-U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553200" cy="470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604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228600"/>
            <a:ext cx="7772400" cy="1143000"/>
          </a:xfrm>
        </p:spPr>
        <p:txBody>
          <a:bodyPr/>
          <a:lstStyle/>
          <a:p>
            <a:r>
              <a:rPr lang="en-US"/>
              <a:t>The Shrinking Chip</a:t>
            </a:r>
          </a:p>
        </p:txBody>
      </p:sp>
      <p:sp>
        <p:nvSpPr>
          <p:cNvPr id="95235" name="Rectangle 3"/>
          <p:cNvSpPr>
            <a:spLocks noGrp="1" noChangeArrowheads="1"/>
          </p:cNvSpPr>
          <p:nvPr>
            <p:ph type="body" idx="1"/>
          </p:nvPr>
        </p:nvSpPr>
        <p:spPr>
          <a:xfrm>
            <a:off x="685800" y="1905000"/>
            <a:ext cx="4038600" cy="4114800"/>
          </a:xfrm>
        </p:spPr>
        <p:txBody>
          <a:bodyPr>
            <a:normAutofit fontScale="55000" lnSpcReduction="20000"/>
          </a:bodyPr>
          <a:lstStyle/>
          <a:p>
            <a:pPr>
              <a:lnSpc>
                <a:spcPct val="90000"/>
              </a:lnSpc>
            </a:pPr>
            <a:r>
              <a:rPr lang="en-US" dirty="0"/>
              <a:t>Human Hair: 100 microns wide</a:t>
            </a:r>
          </a:p>
          <a:p>
            <a:pPr lvl="1">
              <a:lnSpc>
                <a:spcPct val="90000"/>
              </a:lnSpc>
            </a:pPr>
            <a:r>
              <a:rPr lang="en-US" dirty="0"/>
              <a:t>1 micron is 1 millionth of a meter</a:t>
            </a:r>
          </a:p>
          <a:p>
            <a:pPr>
              <a:lnSpc>
                <a:spcPct val="90000"/>
              </a:lnSpc>
            </a:pPr>
            <a:r>
              <a:rPr lang="en-US" dirty="0"/>
              <a:t>Bacterium: 5 microns</a:t>
            </a:r>
          </a:p>
          <a:p>
            <a:pPr>
              <a:lnSpc>
                <a:spcPct val="90000"/>
              </a:lnSpc>
            </a:pPr>
            <a:r>
              <a:rPr lang="en-US" dirty="0"/>
              <a:t>Virus: 0.8 microns</a:t>
            </a:r>
          </a:p>
          <a:p>
            <a:pPr>
              <a:lnSpc>
                <a:spcPct val="90000"/>
              </a:lnSpc>
            </a:pPr>
            <a:r>
              <a:rPr lang="en-US" dirty="0"/>
              <a:t>Early microprocessors: 10-15 micron technology</a:t>
            </a:r>
          </a:p>
          <a:p>
            <a:pPr>
              <a:lnSpc>
                <a:spcPct val="90000"/>
              </a:lnSpc>
            </a:pPr>
            <a:r>
              <a:rPr lang="en-US" dirty="0"/>
              <a:t>1997:  0.35 Micron</a:t>
            </a:r>
          </a:p>
          <a:p>
            <a:pPr>
              <a:lnSpc>
                <a:spcPct val="90000"/>
              </a:lnSpc>
            </a:pPr>
            <a:r>
              <a:rPr lang="en-US" dirty="0"/>
              <a:t>1998:  0.25 Micron</a:t>
            </a:r>
          </a:p>
          <a:p>
            <a:pPr>
              <a:lnSpc>
                <a:spcPct val="90000"/>
              </a:lnSpc>
            </a:pPr>
            <a:r>
              <a:rPr lang="en-US" dirty="0"/>
              <a:t>1999:  0.18 Micron</a:t>
            </a:r>
          </a:p>
          <a:p>
            <a:pPr>
              <a:lnSpc>
                <a:spcPct val="90000"/>
              </a:lnSpc>
            </a:pPr>
            <a:r>
              <a:rPr lang="en-US" dirty="0"/>
              <a:t>2001:  0.13 </a:t>
            </a:r>
            <a:r>
              <a:rPr lang="en-US" dirty="0" smtClean="0"/>
              <a:t>Micron</a:t>
            </a:r>
          </a:p>
          <a:p>
            <a:pPr>
              <a:lnSpc>
                <a:spcPct val="90000"/>
              </a:lnSpc>
            </a:pPr>
            <a:r>
              <a:rPr lang="en-US" dirty="0" smtClean="0"/>
              <a:t>2003:  0.09 Micron</a:t>
            </a:r>
          </a:p>
          <a:p>
            <a:pPr>
              <a:lnSpc>
                <a:spcPct val="90000"/>
              </a:lnSpc>
            </a:pPr>
            <a:r>
              <a:rPr lang="en-US" dirty="0" smtClean="0"/>
              <a:t>2007:  0.065 Micron</a:t>
            </a:r>
          </a:p>
          <a:p>
            <a:pPr>
              <a:lnSpc>
                <a:spcPct val="90000"/>
              </a:lnSpc>
            </a:pPr>
            <a:r>
              <a:rPr lang="en-US" dirty="0" smtClean="0"/>
              <a:t>2009:  0.045 Micron</a:t>
            </a:r>
            <a:endParaRPr lang="en-US" dirty="0"/>
          </a:p>
          <a:p>
            <a:pPr>
              <a:lnSpc>
                <a:spcPct val="90000"/>
              </a:lnSpc>
            </a:pPr>
            <a:r>
              <a:rPr lang="en-US" dirty="0"/>
              <a:t>Physical limits believed to be around </a:t>
            </a:r>
            <a:r>
              <a:rPr lang="en-US" dirty="0" smtClean="0"/>
              <a:t>0.016 Microns, should reach it around 2018</a:t>
            </a:r>
            <a:endParaRPr lang="en-US" dirty="0"/>
          </a:p>
        </p:txBody>
      </p:sp>
      <p:pic>
        <p:nvPicPr>
          <p:cNvPr id="5122" name="Picture 2" descr="http://www.jus-rite.com/images/micron.gif"/>
          <p:cNvPicPr>
            <a:picLocks noChangeAspect="1" noChangeArrowheads="1"/>
          </p:cNvPicPr>
          <p:nvPr/>
        </p:nvPicPr>
        <p:blipFill>
          <a:blip r:embed="rId3" cstate="print"/>
          <a:srcRect/>
          <a:stretch>
            <a:fillRect/>
          </a:stretch>
        </p:blipFill>
        <p:spPr bwMode="auto">
          <a:xfrm>
            <a:off x="4800600" y="1676400"/>
            <a:ext cx="3954538" cy="3962401"/>
          </a:xfrm>
          <a:prstGeom prst="rect">
            <a:avLst/>
          </a:prstGeom>
          <a:noFill/>
        </p:spPr>
      </p:pic>
    </p:spTree>
    <p:extLst>
      <p:ext uri="{BB962C8B-B14F-4D97-AF65-F5344CB8AC3E}">
        <p14:creationId xmlns:p14="http://schemas.microsoft.com/office/powerpoint/2010/main" val="491042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Fallacies, Pitfalls</a:t>
            </a:r>
            <a:endParaRPr lang="en-US" dirty="0"/>
          </a:p>
        </p:txBody>
      </p:sp>
      <p:sp>
        <p:nvSpPr>
          <p:cNvPr id="3" name="Content Placeholder 2"/>
          <p:cNvSpPr>
            <a:spLocks noGrp="1"/>
          </p:cNvSpPr>
          <p:nvPr>
            <p:ph idx="1"/>
          </p:nvPr>
        </p:nvSpPr>
        <p:spPr/>
        <p:txBody>
          <a:bodyPr/>
          <a:lstStyle/>
          <a:p>
            <a:r>
              <a:rPr lang="en-US" dirty="0" smtClean="0"/>
              <a:t>Falling prey to Amdahl’s Law</a:t>
            </a:r>
          </a:p>
          <a:p>
            <a:pPr lvl="1"/>
            <a:r>
              <a:rPr lang="en-US" dirty="0" smtClean="0"/>
              <a:t>Should measure speedup before spending effort to enhance it</a:t>
            </a:r>
          </a:p>
          <a:p>
            <a:r>
              <a:rPr lang="en-US" dirty="0" smtClean="0"/>
              <a:t>Single point of failure</a:t>
            </a:r>
          </a:p>
          <a:p>
            <a:pPr lvl="1"/>
            <a:r>
              <a:rPr lang="en-US" dirty="0" smtClean="0"/>
              <a:t>E.g. single fan may limit reliability of the disk subsystem</a:t>
            </a:r>
          </a:p>
          <a:p>
            <a:r>
              <a:rPr lang="en-US" dirty="0" smtClean="0"/>
              <a:t>Fallacy: The cost of the processor dominates the cost of the system</a:t>
            </a:r>
            <a:endParaRPr lang="en-US" dirty="0"/>
          </a:p>
        </p:txBody>
      </p:sp>
    </p:spTree>
    <p:extLst>
      <p:ext uri="{BB962C8B-B14F-4D97-AF65-F5344CB8AC3E}">
        <p14:creationId xmlns:p14="http://schemas.microsoft.com/office/powerpoint/2010/main" val="36071265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Fallacies, Pitfalls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Fallacy: Benchmarks remain valid indefinitely</a:t>
            </a:r>
          </a:p>
          <a:p>
            <a:pPr lvl="1"/>
            <a:r>
              <a:rPr lang="en-US" dirty="0" smtClean="0"/>
              <a:t>Benchmark reverse engineering in compilers</a:t>
            </a:r>
          </a:p>
          <a:p>
            <a:r>
              <a:rPr lang="en-US" dirty="0" smtClean="0"/>
              <a:t>Fallacy: The rated mean time to failure of X is 1,200,000 hours or almost 140 years, so X will practically never fail</a:t>
            </a:r>
          </a:p>
          <a:p>
            <a:pPr lvl="1"/>
            <a:r>
              <a:rPr lang="en-US" dirty="0" smtClean="0"/>
              <a:t>More useful measure would be % of disks that fail</a:t>
            </a:r>
          </a:p>
          <a:p>
            <a:r>
              <a:rPr lang="en-US" dirty="0" smtClean="0"/>
              <a:t>Fallacy: Peak performance tracks observed performance</a:t>
            </a:r>
          </a:p>
          <a:p>
            <a:pPr lvl="1"/>
            <a:r>
              <a:rPr lang="en-US" dirty="0" smtClean="0"/>
              <a:t>Example: Alpha in 1994 announced as being capable of executing 1.2 </a:t>
            </a:r>
            <a:r>
              <a:rPr lang="en-US" dirty="0"/>
              <a:t>billion instructions per second at its 300 </a:t>
            </a:r>
            <a:r>
              <a:rPr lang="en-US" dirty="0" err="1"/>
              <a:t>Mhz</a:t>
            </a:r>
            <a:r>
              <a:rPr lang="en-US" dirty="0"/>
              <a:t> clock rate.</a:t>
            </a:r>
          </a:p>
          <a:p>
            <a:pPr lvl="1"/>
            <a:endParaRPr lang="en-US" dirty="0" smtClean="0"/>
          </a:p>
          <a:p>
            <a:endParaRPr lang="en-US" dirty="0"/>
          </a:p>
        </p:txBody>
      </p:sp>
    </p:spTree>
    <p:extLst>
      <p:ext uri="{BB962C8B-B14F-4D97-AF65-F5344CB8AC3E}">
        <p14:creationId xmlns:p14="http://schemas.microsoft.com/office/powerpoint/2010/main" val="29390952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Pitfalls</a:t>
            </a:r>
          </a:p>
        </p:txBody>
      </p:sp>
      <p:sp>
        <p:nvSpPr>
          <p:cNvPr id="3" name="Content Placeholder 2"/>
          <p:cNvSpPr>
            <a:spLocks noGrp="1"/>
          </p:cNvSpPr>
          <p:nvPr>
            <p:ph idx="1"/>
          </p:nvPr>
        </p:nvSpPr>
        <p:spPr/>
        <p:txBody>
          <a:bodyPr>
            <a:normAutofit/>
          </a:bodyPr>
          <a:lstStyle/>
          <a:p>
            <a:r>
              <a:rPr lang="en-US" dirty="0" smtClean="0"/>
              <a:t>Fault detection can lower availability</a:t>
            </a:r>
          </a:p>
          <a:p>
            <a:pPr lvl="1"/>
            <a:r>
              <a:rPr lang="en-US" dirty="0" smtClean="0"/>
              <a:t>Hardware has a lot of state that is not always critical to proper operation</a:t>
            </a:r>
          </a:p>
          <a:p>
            <a:pPr lvl="2"/>
            <a:r>
              <a:rPr lang="en-US" dirty="0" smtClean="0"/>
              <a:t>E.g. if cache </a:t>
            </a:r>
            <a:r>
              <a:rPr lang="en-US" dirty="0" err="1" smtClean="0"/>
              <a:t>prefetch</a:t>
            </a:r>
            <a:r>
              <a:rPr lang="en-US" dirty="0" smtClean="0"/>
              <a:t> fails, program will still work, but a fault detection mechanism could crash the program or raise errors that take time to process</a:t>
            </a:r>
          </a:p>
          <a:p>
            <a:pPr lvl="2"/>
            <a:r>
              <a:rPr lang="en-US" dirty="0" smtClean="0"/>
              <a:t>Less than 30% of operations on the critical path for Itanium 2</a:t>
            </a:r>
          </a:p>
        </p:txBody>
      </p:sp>
    </p:spTree>
    <p:extLst>
      <p:ext uri="{BB962C8B-B14F-4D97-AF65-F5344CB8AC3E}">
        <p14:creationId xmlns:p14="http://schemas.microsoft.com/office/powerpoint/2010/main" val="42501080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Pitfalls</a:t>
            </a:r>
          </a:p>
        </p:txBody>
      </p:sp>
      <p:sp>
        <p:nvSpPr>
          <p:cNvPr id="3" name="Content Placeholder 2"/>
          <p:cNvSpPr>
            <a:spLocks noGrp="1"/>
          </p:cNvSpPr>
          <p:nvPr>
            <p:ph idx="1"/>
          </p:nvPr>
        </p:nvSpPr>
        <p:spPr/>
        <p:txBody>
          <a:bodyPr>
            <a:normAutofit fontScale="55000" lnSpcReduction="20000"/>
          </a:bodyPr>
          <a:lstStyle/>
          <a:p>
            <a:r>
              <a:rPr lang="en-US" dirty="0" smtClean="0"/>
              <a:t>Fallacy: MIPS is a useful benchmark</a:t>
            </a:r>
          </a:p>
          <a:p>
            <a:endParaRPr lang="en-US" dirty="0" smtClean="0"/>
          </a:p>
          <a:p>
            <a:r>
              <a:rPr lang="en-US" dirty="0" smtClean="0"/>
              <a:t>Example: Say </a:t>
            </a:r>
            <a:r>
              <a:rPr lang="en-US" dirty="0"/>
              <a:t>multiply FP instruction requires 4 clock cycles.  However, instead of executing the FP multiply instruction, we could instead use a software floating point routine that used only Integer instructions. </a:t>
            </a:r>
            <a:endParaRPr lang="en-US" dirty="0" smtClean="0"/>
          </a:p>
          <a:p>
            <a:r>
              <a:rPr lang="en-US" dirty="0" smtClean="0"/>
              <a:t>Since </a:t>
            </a:r>
            <a:r>
              <a:rPr lang="en-US" dirty="0"/>
              <a:t>the integer instructions are simpler, they will require fewer clock cycles.  </a:t>
            </a:r>
            <a:r>
              <a:rPr lang="en-US" dirty="0" smtClean="0"/>
              <a:t>For </a:t>
            </a:r>
            <a:r>
              <a:rPr lang="en-US" dirty="0"/>
              <a:t>simplicity </a:t>
            </a:r>
            <a:r>
              <a:rPr lang="en-US" dirty="0" smtClean="0"/>
              <a:t>say that </a:t>
            </a:r>
            <a:r>
              <a:rPr lang="en-US" dirty="0"/>
              <a:t>each integer instruction requires 2 clock cycles and it takes 20 of them to implement the FP multiply.  Then for a 1 </a:t>
            </a:r>
            <a:r>
              <a:rPr lang="en-US" dirty="0" err="1"/>
              <a:t>Mhz</a:t>
            </a:r>
            <a:r>
              <a:rPr lang="en-US" dirty="0"/>
              <a:t> machine:</a:t>
            </a:r>
          </a:p>
          <a:p>
            <a:endParaRPr lang="en-US" dirty="0" smtClean="0"/>
          </a:p>
          <a:p>
            <a:pPr lvl="1"/>
            <a:r>
              <a:rPr lang="en-US" dirty="0" smtClean="0"/>
              <a:t>FP </a:t>
            </a:r>
            <a:r>
              <a:rPr lang="en-US" dirty="0"/>
              <a:t>Multiply  has a CPI of 4 </a:t>
            </a:r>
          </a:p>
          <a:p>
            <a:pPr lvl="1"/>
            <a:r>
              <a:rPr lang="en-US" dirty="0"/>
              <a:t>MIPS = 1 / 4 = 0.25</a:t>
            </a:r>
          </a:p>
          <a:p>
            <a:endParaRPr lang="en-US" dirty="0"/>
          </a:p>
          <a:p>
            <a:r>
              <a:rPr lang="en-US" dirty="0"/>
              <a:t>The software FP Multiply using integer instructions has a CPI of 2</a:t>
            </a:r>
          </a:p>
          <a:p>
            <a:pPr lvl="1"/>
            <a:r>
              <a:rPr lang="en-US" dirty="0"/>
              <a:t>MIPS = 1 / 2 = 0.50</a:t>
            </a:r>
          </a:p>
          <a:p>
            <a:endParaRPr lang="en-US" dirty="0"/>
          </a:p>
          <a:p>
            <a:r>
              <a:rPr lang="en-US" dirty="0"/>
              <a:t>The software version has higher MIPS! </a:t>
            </a:r>
            <a:r>
              <a:rPr lang="en-US" dirty="0" smtClean="0"/>
              <a:t>  Lost in the analysis is that it takes many more integer instructions than floating point instructions to do the same thing.</a:t>
            </a:r>
          </a:p>
          <a:p>
            <a:pPr lvl="1"/>
            <a:endParaRPr lang="en-US" dirty="0"/>
          </a:p>
        </p:txBody>
      </p:sp>
    </p:spTree>
    <p:extLst>
      <p:ext uri="{BB962C8B-B14F-4D97-AF65-F5344CB8AC3E}">
        <p14:creationId xmlns:p14="http://schemas.microsoft.com/office/powerpoint/2010/main" val="1957258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1547A6F-BFAB-4EB2-854B-EE1D71A98C3D}" type="slidenum">
              <a:rPr lang="en-US"/>
              <a:pPr/>
              <a:t>6</a:t>
            </a:fld>
            <a:endParaRPr lang="en-US"/>
          </a:p>
        </p:txBody>
      </p:sp>
      <p:sp>
        <p:nvSpPr>
          <p:cNvPr id="140290" name="Rectangle 2"/>
          <p:cNvSpPr>
            <a:spLocks noGrp="1" noChangeArrowheads="1"/>
          </p:cNvSpPr>
          <p:nvPr>
            <p:ph type="title"/>
          </p:nvPr>
        </p:nvSpPr>
        <p:spPr>
          <a:xfrm>
            <a:off x="533400" y="304800"/>
            <a:ext cx="7772400" cy="1143000"/>
          </a:xfrm>
        </p:spPr>
        <p:txBody>
          <a:bodyPr/>
          <a:lstStyle/>
          <a:p>
            <a:r>
              <a:rPr lang="en-US">
                <a:solidFill>
                  <a:schemeClr val="bg1"/>
                </a:solidFill>
              </a:rPr>
              <a:t>Size</a:t>
            </a:r>
          </a:p>
        </p:txBody>
      </p:sp>
      <p:pic>
        <p:nvPicPr>
          <p:cNvPr id="140291" name="Picture 3"/>
          <p:cNvPicPr>
            <a:picLocks noChangeAspect="1" noChangeArrowheads="1"/>
          </p:cNvPicPr>
          <p:nvPr/>
        </p:nvPicPr>
        <p:blipFill>
          <a:blip r:embed="rId2" cstate="print"/>
          <a:srcRect/>
          <a:stretch>
            <a:fillRect/>
          </a:stretch>
        </p:blipFill>
        <p:spPr bwMode="auto">
          <a:xfrm>
            <a:off x="838200" y="1524000"/>
            <a:ext cx="7620000" cy="4946650"/>
          </a:xfrm>
          <a:prstGeom prst="rect">
            <a:avLst/>
          </a:prstGeom>
          <a:noFill/>
        </p:spPr>
      </p:pic>
    </p:spTree>
    <p:extLst>
      <p:ext uri="{BB962C8B-B14F-4D97-AF65-F5344CB8AC3E}">
        <p14:creationId xmlns:p14="http://schemas.microsoft.com/office/powerpoint/2010/main" val="543876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a:t> </a:t>
            </a:r>
          </a:p>
        </p:txBody>
      </p:sp>
      <p:pic>
        <p:nvPicPr>
          <p:cNvPr id="1127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166813"/>
            <a:ext cx="8632825" cy="523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5"/>
          <p:cNvSpPr>
            <a:spLocks noGrp="1" noChangeArrowheads="1"/>
          </p:cNvSpPr>
          <p:nvPr>
            <p:ph type="title"/>
          </p:nvPr>
        </p:nvSpPr>
        <p:spPr/>
        <p:txBody>
          <a:bodyPr/>
          <a:lstStyle/>
          <a:p>
            <a:r>
              <a:rPr lang="en-US" sz="3200"/>
              <a:t>Performance Trend</a:t>
            </a:r>
          </a:p>
        </p:txBody>
      </p:sp>
    </p:spTree>
    <p:extLst>
      <p:ext uri="{BB962C8B-B14F-4D97-AF65-F5344CB8AC3E}">
        <p14:creationId xmlns:p14="http://schemas.microsoft.com/office/powerpoint/2010/main" val="134747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RISC vs. CISC</a:t>
            </a:r>
            <a:endParaRPr lang="en-US" dirty="0"/>
          </a:p>
        </p:txBody>
      </p:sp>
      <p:sp>
        <p:nvSpPr>
          <p:cNvPr id="3" name="Content Placeholder 2"/>
          <p:cNvSpPr>
            <a:spLocks noGrp="1"/>
          </p:cNvSpPr>
          <p:nvPr>
            <p:ph idx="1"/>
          </p:nvPr>
        </p:nvSpPr>
        <p:spPr/>
        <p:txBody>
          <a:bodyPr/>
          <a:lstStyle/>
          <a:p>
            <a:r>
              <a:rPr lang="en-US" dirty="0" smtClean="0"/>
              <a:t>Big debate in the 80’s</a:t>
            </a:r>
          </a:p>
          <a:p>
            <a:r>
              <a:rPr lang="en-US" dirty="0" smtClean="0"/>
              <a:t>Ideas from RISC won</a:t>
            </a:r>
          </a:p>
          <a:p>
            <a:pPr lvl="1"/>
            <a:r>
              <a:rPr lang="en-US" dirty="0" smtClean="0"/>
              <a:t>Although you don’t think of it as RISC, today’s Intel Architecture adopted many RISC ideas internally</a:t>
            </a:r>
            <a:endParaRPr lang="en-US" dirty="0"/>
          </a:p>
        </p:txBody>
      </p:sp>
    </p:spTree>
    <p:extLst>
      <p:ext uri="{BB962C8B-B14F-4D97-AF65-F5344CB8AC3E}">
        <p14:creationId xmlns:p14="http://schemas.microsoft.com/office/powerpoint/2010/main" val="2251894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for a Computer Designer</a:t>
            </a:r>
            <a:endParaRPr lang="en-US" dirty="0"/>
          </a:p>
        </p:txBody>
      </p:sp>
      <p:sp>
        <p:nvSpPr>
          <p:cNvPr id="3" name="Content Placeholder 2"/>
          <p:cNvSpPr>
            <a:spLocks noGrp="1"/>
          </p:cNvSpPr>
          <p:nvPr>
            <p:ph idx="1"/>
          </p:nvPr>
        </p:nvSpPr>
        <p:spPr/>
        <p:txBody>
          <a:bodyPr>
            <a:normAutofit fontScale="85000" lnSpcReduction="10000"/>
          </a:bodyPr>
          <a:lstStyle/>
          <a:p>
            <a:r>
              <a:rPr lang="en-US" dirty="0"/>
              <a:t>Instruction Set Architecture – The assembly instructions visible to a programmer</a:t>
            </a:r>
          </a:p>
          <a:p>
            <a:endParaRPr lang="en-US" dirty="0"/>
          </a:p>
          <a:p>
            <a:r>
              <a:rPr lang="en-US" dirty="0"/>
              <a:t>Organization – </a:t>
            </a:r>
            <a:r>
              <a:rPr lang="en-US" dirty="0" smtClean="0"/>
              <a:t>Mostly transparent to the programmer, but high-level </a:t>
            </a:r>
            <a:r>
              <a:rPr lang="en-US" dirty="0"/>
              <a:t>design aspects such as how much cache, replacement policies, cache mapping algorithm, bus structure, internal CPU design.</a:t>
            </a:r>
          </a:p>
          <a:p>
            <a:endParaRPr lang="en-US" dirty="0"/>
          </a:p>
          <a:p>
            <a:r>
              <a:rPr lang="en-US" dirty="0"/>
              <a:t>Computer Architecture – We’ll refer to this as instruction set design, organization of the hardware design, and the actual hardware itself. </a:t>
            </a:r>
          </a:p>
        </p:txBody>
      </p:sp>
    </p:spTree>
    <p:extLst>
      <p:ext uri="{BB962C8B-B14F-4D97-AF65-F5344CB8AC3E}">
        <p14:creationId xmlns:p14="http://schemas.microsoft.com/office/powerpoint/2010/main" val="1520103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3351</Words>
  <Application>Microsoft Office PowerPoint</Application>
  <PresentationFormat>On-screen Show (4:3)</PresentationFormat>
  <Paragraphs>452</Paragraphs>
  <Slides>53</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Office Theme</vt:lpstr>
      <vt:lpstr>Equation</vt:lpstr>
      <vt:lpstr>Fundamentals of Computer Design</vt:lpstr>
      <vt:lpstr>Rapid Pace of Development</vt:lpstr>
      <vt:lpstr>This laptop</vt:lpstr>
      <vt:lpstr>Moore’s Law</vt:lpstr>
      <vt:lpstr>The Shrinking Chip</vt:lpstr>
      <vt:lpstr>Size</vt:lpstr>
      <vt:lpstr>Performance Trend</vt:lpstr>
      <vt:lpstr>RISC vs. CISC</vt:lpstr>
      <vt:lpstr>Terms for a Computer Designer</vt:lpstr>
      <vt:lpstr>ISA for this class</vt:lpstr>
      <vt:lpstr>ISA for this class</vt:lpstr>
      <vt:lpstr>Other Design Factors</vt:lpstr>
      <vt:lpstr>Conflicting Requirements</vt:lpstr>
      <vt:lpstr>Technology Trends</vt:lpstr>
      <vt:lpstr>Current Trends</vt:lpstr>
      <vt:lpstr>Implementation Trends</vt:lpstr>
      <vt:lpstr>PC Hard Drive Capacity</vt:lpstr>
      <vt:lpstr>Bandwidth vs. Latency</vt:lpstr>
      <vt:lpstr>Chip Production</vt:lpstr>
      <vt:lpstr>Yield</vt:lpstr>
      <vt:lpstr>Costs</vt:lpstr>
      <vt:lpstr>Some Sizes</vt:lpstr>
      <vt:lpstr>Cost per die</vt:lpstr>
      <vt:lpstr>Optimization Problem</vt:lpstr>
      <vt:lpstr>Measuring Performance</vt:lpstr>
      <vt:lpstr>Execution Time – A Better Metric</vt:lpstr>
      <vt:lpstr>Measuring Execution Time</vt:lpstr>
      <vt:lpstr>What programs should we run?</vt:lpstr>
      <vt:lpstr>Benchmarks</vt:lpstr>
      <vt:lpstr>Benchmarks</vt:lpstr>
      <vt:lpstr>PowerPoint Presentation</vt:lpstr>
      <vt:lpstr>Programs in SPECint92 and SPECfp92</vt:lpstr>
      <vt:lpstr>Benchmark Problems</vt:lpstr>
      <vt:lpstr>Benchmark Trick Example</vt:lpstr>
      <vt:lpstr>Comparing Performance</vt:lpstr>
      <vt:lpstr>Total Execution Time A consistent summary measure</vt:lpstr>
      <vt:lpstr>Other Total Execution Time Metrics</vt:lpstr>
      <vt:lpstr>Geometric Mean</vt:lpstr>
      <vt:lpstr>Quantitative Principles of Computer Design</vt:lpstr>
      <vt:lpstr>Amdahl’s Law</vt:lpstr>
      <vt:lpstr>Speedup</vt:lpstr>
      <vt:lpstr>Example</vt:lpstr>
      <vt:lpstr>CPU Performance</vt:lpstr>
      <vt:lpstr>Cycles Per Instruction</vt:lpstr>
      <vt:lpstr>CPI</vt:lpstr>
      <vt:lpstr>CPI Example</vt:lpstr>
      <vt:lpstr>CPI Example</vt:lpstr>
      <vt:lpstr>Measuring Components of CPU Performance</vt:lpstr>
      <vt:lpstr>Example on effect of locality</vt:lpstr>
      <vt:lpstr>Common Fallacies, Pitfalls</vt:lpstr>
      <vt:lpstr>Common Fallacies, Pitfalls</vt:lpstr>
      <vt:lpstr>Common Fallacies, Pitfalls</vt:lpstr>
      <vt:lpstr>Common Fallacies, Pitfalls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Computer Design</dc:title>
  <dc:creator>Kenrick</dc:creator>
  <cp:lastModifiedBy>Kenrick</cp:lastModifiedBy>
  <cp:revision>33</cp:revision>
  <dcterms:created xsi:type="dcterms:W3CDTF">2006-08-16T00:00:00Z</dcterms:created>
  <dcterms:modified xsi:type="dcterms:W3CDTF">2010-08-23T08:46:35Z</dcterms:modified>
</cp:coreProperties>
</file>