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E72C2483-9564-422C-A352-563AC5765A5C}" type="datetimeFigureOut">
              <a:rPr lang="en-US" smtClean="0"/>
              <a:t>8/30/2009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034AA2E9-9BE8-4075-9FAA-7AC81AF2742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Pair Programming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Longer-Term Benefit to Pairing</a:t>
            </a:r>
            <a:endParaRPr lang="en-US" dirty="0"/>
          </a:p>
        </p:txBody>
      </p:sp>
      <p:sp>
        <p:nvSpPr>
          <p:cNvPr id="3" name="Content Placeholder 2"/>
          <p:cNvSpPr>
            <a:spLocks noGrp="1"/>
          </p:cNvSpPr>
          <p:nvPr>
            <p:ph idx="1"/>
          </p:nvPr>
        </p:nvSpPr>
        <p:spPr/>
        <p:txBody>
          <a:bodyPr>
            <a:normAutofit lnSpcReduction="10000"/>
          </a:bodyPr>
          <a:lstStyle/>
          <a:p>
            <a:r>
              <a:rPr lang="en-US" dirty="0" smtClean="0"/>
              <a:t>Knowledge and Information Migration</a:t>
            </a:r>
          </a:p>
          <a:p>
            <a:pPr lvl="1"/>
            <a:r>
              <a:rPr lang="en-US" dirty="0" smtClean="0"/>
              <a:t>Other programming pick up your good programming habits</a:t>
            </a:r>
          </a:p>
          <a:p>
            <a:pPr lvl="1"/>
            <a:r>
              <a:rPr lang="en-US" dirty="0" smtClean="0"/>
              <a:t>Sharing of techniques</a:t>
            </a:r>
          </a:p>
          <a:p>
            <a:pPr lvl="1"/>
            <a:r>
              <a:rPr lang="en-US" dirty="0" smtClean="0"/>
              <a:t>Compared to </a:t>
            </a:r>
            <a:r>
              <a:rPr lang="en-US" dirty="0" err="1" smtClean="0"/>
              <a:t>memetic</a:t>
            </a:r>
            <a:r>
              <a:rPr lang="en-US" dirty="0" smtClean="0"/>
              <a:t> evolution; best techniques survive, others die off</a:t>
            </a:r>
          </a:p>
          <a:p>
            <a:pPr lvl="1"/>
            <a:endParaRPr lang="en-US" dirty="0" smtClean="0"/>
          </a:p>
          <a:p>
            <a:pPr lvl="1"/>
            <a:r>
              <a:rPr lang="en-US" dirty="0" smtClean="0"/>
              <a:t>More people know how the same code works; avoids the closeted specialist and everyone becoming dependent on the specialist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Pairing is scary</a:t>
            </a:r>
          </a:p>
          <a:p>
            <a:pPr lvl="1"/>
            <a:r>
              <a:rPr lang="en-US" dirty="0" smtClean="0"/>
              <a:t>Takes some time to become comfortable with pair programming</a:t>
            </a:r>
          </a:p>
          <a:p>
            <a:pPr lvl="1"/>
            <a:r>
              <a:rPr lang="en-US" dirty="0" smtClean="0"/>
              <a:t>But quite a bit different from a traditional code review</a:t>
            </a:r>
          </a:p>
          <a:p>
            <a:r>
              <a:rPr lang="en-US" dirty="0" smtClean="0"/>
              <a:t>Third Alternative</a:t>
            </a:r>
          </a:p>
          <a:p>
            <a:pPr lvl="1"/>
            <a:r>
              <a:rPr lang="en-US" dirty="0" smtClean="0"/>
              <a:t>When an issue requires discussion, stop typing and both developers work on a way to overcome the obstacle via design, thinking</a:t>
            </a:r>
          </a:p>
          <a:p>
            <a:r>
              <a:rPr lang="en-US" dirty="0" smtClean="0"/>
              <a:t>The Pair</a:t>
            </a:r>
          </a:p>
          <a:p>
            <a:pPr lvl="1"/>
            <a:r>
              <a:rPr lang="en-US" dirty="0" smtClean="0"/>
              <a:t>Think of a couple – each pair has an identity</a:t>
            </a:r>
          </a:p>
          <a:p>
            <a:pPr lvl="1"/>
            <a:r>
              <a:rPr lang="en-US" dirty="0" smtClean="0"/>
              <a:t>It will be similar with your pairs, roles will change depending upon the pair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a:t>
            </a:r>
            <a:endParaRPr lang="en-US" dirty="0"/>
          </a:p>
        </p:txBody>
      </p:sp>
      <p:sp>
        <p:nvSpPr>
          <p:cNvPr id="3" name="Content Placeholder 2"/>
          <p:cNvSpPr>
            <a:spLocks noGrp="1"/>
          </p:cNvSpPr>
          <p:nvPr>
            <p:ph idx="1"/>
          </p:nvPr>
        </p:nvSpPr>
        <p:spPr/>
        <p:txBody>
          <a:bodyPr/>
          <a:lstStyle/>
          <a:p>
            <a:r>
              <a:rPr lang="en-US" dirty="0" smtClean="0"/>
              <a:t>Groups of Pairs</a:t>
            </a:r>
          </a:p>
          <a:p>
            <a:pPr lvl="1"/>
            <a:r>
              <a:rPr lang="en-US" dirty="0" smtClean="0"/>
              <a:t>If multiple pairs, ideally working in the same room</a:t>
            </a:r>
          </a:p>
          <a:p>
            <a:r>
              <a:rPr lang="en-US" dirty="0" smtClean="0"/>
              <a:t>Odd Man Out</a:t>
            </a:r>
          </a:p>
          <a:p>
            <a:pPr lvl="1"/>
            <a:r>
              <a:rPr lang="en-US" dirty="0" smtClean="0"/>
              <a:t>Use a rotating trio; two pair up while one does something independently</a:t>
            </a:r>
          </a:p>
          <a:p>
            <a:pPr lvl="2"/>
            <a:r>
              <a:rPr lang="en-US" dirty="0" smtClean="0"/>
              <a:t>Catch up on homework, design, take a break, etc.</a:t>
            </a:r>
          </a:p>
          <a:p>
            <a:pPr lvl="2"/>
            <a:r>
              <a:rPr lang="en-US" dirty="0" smtClean="0"/>
              <a:t>Third member could listen in and contribute</a:t>
            </a:r>
          </a:p>
          <a:p>
            <a:pPr lvl="2"/>
            <a:r>
              <a:rPr lang="en-US" dirty="0" smtClean="0"/>
              <a:t>Should be fresh and available to rotate in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Reading Each Other’s Signals</a:t>
            </a:r>
          </a:p>
          <a:p>
            <a:pPr lvl="1"/>
            <a:r>
              <a:rPr lang="en-US" dirty="0" smtClean="0"/>
              <a:t>Be aware of each other’s needs, e.g. when the copilot wants to take over.  The less conscious the transitions, the less impact on a pair’s production</a:t>
            </a:r>
          </a:p>
          <a:p>
            <a:r>
              <a:rPr lang="en-US" dirty="0" smtClean="0"/>
              <a:t>Giving up the “Wheel”</a:t>
            </a:r>
          </a:p>
          <a:p>
            <a:pPr lvl="1"/>
            <a:r>
              <a:rPr lang="en-US" dirty="0" smtClean="0"/>
              <a:t>As the driver, listen to your copilot</a:t>
            </a:r>
          </a:p>
          <a:p>
            <a:pPr lvl="1"/>
            <a:r>
              <a:rPr lang="en-US" dirty="0" smtClean="0"/>
              <a:t>Can ask the copilot to wait if you’re on a roll, but the copilot probably has a good reason to want to take over</a:t>
            </a:r>
          </a:p>
          <a:p>
            <a:pPr lvl="1"/>
            <a:r>
              <a:rPr lang="en-US" dirty="0" smtClean="0"/>
              <a:t>If copilot doesn’t ask to drive you might need to initiate the switch</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Font Size</a:t>
            </a:r>
          </a:p>
          <a:p>
            <a:pPr lvl="1"/>
            <a:r>
              <a:rPr lang="en-US" dirty="0" smtClean="0"/>
              <a:t>If a member prefers a larger size, use it</a:t>
            </a:r>
          </a:p>
          <a:p>
            <a:r>
              <a:rPr lang="en-US" dirty="0" smtClean="0"/>
              <a:t>Code Formatting</a:t>
            </a:r>
          </a:p>
          <a:p>
            <a:pPr lvl="1"/>
            <a:r>
              <a:rPr lang="en-US" dirty="0" smtClean="0"/>
              <a:t>Be consistent in some code format </a:t>
            </a:r>
          </a:p>
          <a:p>
            <a:pPr lvl="1"/>
            <a:r>
              <a:rPr lang="en-US" dirty="0" smtClean="0"/>
              <a:t>Team must agree on a style, stick to it, and forget about it</a:t>
            </a:r>
          </a:p>
          <a:p>
            <a:r>
              <a:rPr lang="en-US" dirty="0" smtClean="0"/>
              <a:t>Revision Control</a:t>
            </a:r>
          </a:p>
          <a:p>
            <a:pPr lvl="1"/>
            <a:r>
              <a:rPr lang="en-US" dirty="0" smtClean="0"/>
              <a:t>Use it</a:t>
            </a:r>
          </a:p>
          <a:p>
            <a:pPr lvl="1"/>
            <a:r>
              <a:rPr lang="en-US" dirty="0" smtClean="0"/>
              <a:t>Whoever checks the code in last must resolve any conflicts between the two versions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Mixing and Matching</a:t>
            </a:r>
          </a:p>
          <a:p>
            <a:pPr lvl="1"/>
            <a:r>
              <a:rPr lang="en-US" dirty="0" smtClean="0"/>
              <a:t>There will be people you prefer to pair with, which is fine, but don’t let it become an exclusive subgroup.</a:t>
            </a:r>
          </a:p>
          <a:p>
            <a:pPr lvl="1"/>
            <a:r>
              <a:rPr lang="en-US" dirty="0" smtClean="0"/>
              <a:t>Mixing up pairs lets ideas flow through the groups in </a:t>
            </a:r>
            <a:r>
              <a:rPr lang="en-US" dirty="0" err="1" smtClean="0"/>
              <a:t>pairwise</a:t>
            </a:r>
            <a:r>
              <a:rPr lang="en-US" dirty="0" smtClean="0"/>
              <a:t> fashions</a:t>
            </a:r>
          </a:p>
          <a:p>
            <a:pPr lvl="1"/>
            <a:r>
              <a:rPr lang="en-US" dirty="0" smtClean="0"/>
              <a:t>Frequent common pairing is OK, but don’t stop pairing with other team members</a:t>
            </a:r>
          </a:p>
          <a:p>
            <a:r>
              <a:rPr lang="en-US" dirty="0" smtClean="0"/>
              <a:t>Scheduling</a:t>
            </a:r>
          </a:p>
          <a:p>
            <a:pPr lvl="1"/>
            <a:r>
              <a:rPr lang="en-US" dirty="0" smtClean="0"/>
              <a:t>Find a weekly time to pair and treat it with the same time commitment as a class</a:t>
            </a:r>
          </a:p>
          <a:p>
            <a:pPr lvl="1"/>
            <a:r>
              <a:rPr lang="en-US" dirty="0" smtClean="0"/>
              <a:t>Reduces conflicts, doesn’t require recurring effort to schedule, makes estimation more accurate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all production code need to be written in pairs?</a:t>
            </a:r>
            <a:endParaRPr lang="en-US" dirty="0"/>
          </a:p>
        </p:txBody>
      </p:sp>
      <p:sp>
        <p:nvSpPr>
          <p:cNvPr id="3" name="Content Placeholder 2"/>
          <p:cNvSpPr>
            <a:spLocks noGrp="1"/>
          </p:cNvSpPr>
          <p:nvPr>
            <p:ph idx="1"/>
          </p:nvPr>
        </p:nvSpPr>
        <p:spPr/>
        <p:txBody>
          <a:bodyPr>
            <a:normAutofit fontScale="92500"/>
          </a:bodyPr>
          <a:lstStyle/>
          <a:p>
            <a:r>
              <a:rPr lang="en-US" dirty="0" smtClean="0"/>
              <a:t>Ideally, yes</a:t>
            </a:r>
          </a:p>
          <a:p>
            <a:pPr lvl="1"/>
            <a:r>
              <a:rPr lang="en-US" dirty="0" smtClean="0"/>
              <a:t>Possible in a full-time work environment</a:t>
            </a:r>
          </a:p>
          <a:p>
            <a:r>
              <a:rPr lang="en-US" dirty="0" smtClean="0"/>
              <a:t>Not as feasible in a classroom environment</a:t>
            </a:r>
          </a:p>
          <a:p>
            <a:pPr lvl="1"/>
            <a:r>
              <a:rPr lang="en-US" dirty="0" smtClean="0"/>
              <a:t>Different schedules may make it hard to meet consistently</a:t>
            </a:r>
          </a:p>
          <a:p>
            <a:pPr lvl="1"/>
            <a:r>
              <a:rPr lang="en-US" dirty="0" smtClean="0"/>
              <a:t>In this class you should strive for pair programming</a:t>
            </a:r>
          </a:p>
          <a:p>
            <a:pPr lvl="2"/>
            <a:r>
              <a:rPr lang="en-US" dirty="0" smtClean="0"/>
              <a:t>If not feasible to complete the project, it is permissible to write code individually BUT this code must be reviewed by another team member before being checked in and accepted as production code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Word</a:t>
            </a:r>
            <a:endParaRPr lang="en-US" dirty="0"/>
          </a:p>
        </p:txBody>
      </p:sp>
      <p:sp>
        <p:nvSpPr>
          <p:cNvPr id="3" name="Content Placeholder 2"/>
          <p:cNvSpPr>
            <a:spLocks noGrp="1"/>
          </p:cNvSpPr>
          <p:nvPr>
            <p:ph idx="1"/>
          </p:nvPr>
        </p:nvSpPr>
        <p:spPr/>
        <p:txBody>
          <a:bodyPr/>
          <a:lstStyle/>
          <a:p>
            <a:r>
              <a:rPr lang="en-US" dirty="0" smtClean="0"/>
              <a:t>Pairing is like skiing</a:t>
            </a:r>
          </a:p>
          <a:p>
            <a:pPr lvl="1"/>
            <a:r>
              <a:rPr lang="en-US" dirty="0" smtClean="0"/>
              <a:t>You can read about it, but until you get out on the slopes, you don’t really have a feel for it.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Pairing Exercise (if time)</a:t>
            </a:r>
            <a:endParaRPr lang="en-US" dirty="0"/>
          </a:p>
        </p:txBody>
      </p:sp>
      <p:sp>
        <p:nvSpPr>
          <p:cNvPr id="3" name="Content Placeholder 2"/>
          <p:cNvSpPr>
            <a:spLocks noGrp="1"/>
          </p:cNvSpPr>
          <p:nvPr>
            <p:ph idx="1"/>
          </p:nvPr>
        </p:nvSpPr>
        <p:spPr/>
        <p:txBody>
          <a:bodyPr/>
          <a:lstStyle/>
          <a:p>
            <a:r>
              <a:rPr lang="en-US" dirty="0" smtClean="0"/>
              <a:t>On paper, write a test for a piece of code that is supposed to find the largest element in an array, using the pair programming techniques we just described.  </a:t>
            </a:r>
          </a:p>
          <a:p>
            <a:r>
              <a:rPr lang="en-US" dirty="0" smtClean="0"/>
              <a:t>Write code to make the test pass.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 Programming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Every line of production code is written by two people working together at the same keyboard</a:t>
            </a:r>
          </a:p>
          <a:p>
            <a:pPr lvl="1"/>
            <a:r>
              <a:rPr lang="en-US" dirty="0" smtClean="0"/>
              <a:t>No boss; at any time the co-pilot or navigator can take over for the pilot or driver</a:t>
            </a:r>
          </a:p>
          <a:p>
            <a:pPr lvl="1"/>
            <a:r>
              <a:rPr lang="en-US" dirty="0" smtClean="0"/>
              <a:t>Should switch roles frequently, every 20-30 minutes as a rough guideline</a:t>
            </a:r>
          </a:p>
          <a:p>
            <a:r>
              <a:rPr lang="en-US" dirty="0" smtClean="0"/>
              <a:t>Driver</a:t>
            </a:r>
          </a:p>
          <a:p>
            <a:pPr lvl="1"/>
            <a:r>
              <a:rPr lang="en-US" dirty="0" smtClean="0"/>
              <a:t>Responsible for the code the pair is working on; e.g. types the code</a:t>
            </a:r>
          </a:p>
          <a:p>
            <a:r>
              <a:rPr lang="en-US" dirty="0" smtClean="0"/>
              <a:t>Navigator</a:t>
            </a:r>
          </a:p>
          <a:p>
            <a:pPr lvl="1"/>
            <a:r>
              <a:rPr lang="en-US" dirty="0" smtClean="0"/>
              <a:t>Watches what the driver is doing and makes corrections and suggestions</a:t>
            </a:r>
          </a:p>
          <a:p>
            <a:pPr lvl="1"/>
            <a:r>
              <a:rPr lang="en-US" dirty="0" smtClean="0"/>
              <a:t>Can take over when the driver gets stuck or wants to contribute</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Communication between the driver and navigator as coding and testing takes place</a:t>
            </a:r>
          </a:p>
          <a:p>
            <a:pPr lvl="1"/>
            <a:r>
              <a:rPr lang="en-US" dirty="0" smtClean="0"/>
              <a:t>Explain intent of code</a:t>
            </a:r>
          </a:p>
          <a:p>
            <a:pPr lvl="1"/>
            <a:r>
              <a:rPr lang="en-US" dirty="0" smtClean="0"/>
              <a:t>Driver can concentrate on algorithm while the copilot concentrates on syntax, variable names, types</a:t>
            </a:r>
          </a:p>
          <a:p>
            <a:r>
              <a:rPr lang="en-US" dirty="0" smtClean="0"/>
              <a:t>Co-pilot is not a passenger</a:t>
            </a:r>
          </a:p>
          <a:p>
            <a:pPr lvl="1"/>
            <a:r>
              <a:rPr lang="en-US" dirty="0" smtClean="0"/>
              <a:t>Can take over</a:t>
            </a:r>
          </a:p>
          <a:p>
            <a:pPr lvl="1"/>
            <a:r>
              <a:rPr lang="en-US" dirty="0" smtClean="0"/>
              <a:t>Is the code going in the right direction?</a:t>
            </a:r>
          </a:p>
          <a:p>
            <a:pPr lvl="1"/>
            <a:r>
              <a:rPr lang="en-US" dirty="0" smtClean="0"/>
              <a:t>Is there another simpler approach?</a:t>
            </a:r>
          </a:p>
          <a:p>
            <a:pPr lvl="1"/>
            <a:r>
              <a:rPr lang="en-US" dirty="0" smtClean="0"/>
              <a:t>What is the next step?</a:t>
            </a:r>
          </a:p>
          <a:p>
            <a:pPr lvl="1"/>
            <a:r>
              <a:rPr lang="en-US" dirty="0" smtClean="0"/>
              <a:t>Was anything missed?</a:t>
            </a:r>
          </a:p>
          <a:p>
            <a:pPr lvl="1"/>
            <a:r>
              <a:rPr lang="en-US" dirty="0" smtClean="0"/>
              <a:t>Where is that variable declared?</a:t>
            </a:r>
          </a:p>
          <a:p>
            <a:pPr lvl="1"/>
            <a:r>
              <a:rPr lang="en-US" dirty="0" smtClean="0"/>
              <a:t>Is the array big enough to hold the data?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a:t>
            </a:r>
            <a:endParaRPr lang="en-US" dirty="0"/>
          </a:p>
        </p:txBody>
      </p:sp>
      <p:sp>
        <p:nvSpPr>
          <p:cNvPr id="3" name="Content Placeholder 2"/>
          <p:cNvSpPr>
            <a:spLocks noGrp="1"/>
          </p:cNvSpPr>
          <p:nvPr>
            <p:ph idx="1"/>
          </p:nvPr>
        </p:nvSpPr>
        <p:spPr/>
        <p:txBody>
          <a:bodyPr/>
          <a:lstStyle/>
          <a:p>
            <a:r>
              <a:rPr lang="en-US" dirty="0" smtClean="0"/>
              <a:t>In XP each programmer signs up for his or her tasks for the week and pick pairs (ask someone to pair up) for that week</a:t>
            </a:r>
          </a:p>
          <a:p>
            <a:pPr lvl="1"/>
            <a:r>
              <a:rPr lang="en-US" dirty="0" smtClean="0"/>
              <a:t>You can use two weeks if you wish for this project depending on how often you meet</a:t>
            </a:r>
          </a:p>
          <a:p>
            <a:r>
              <a:rPr lang="en-US" dirty="0" smtClean="0"/>
              <a:t>XP Rule: </a:t>
            </a:r>
            <a:r>
              <a:rPr lang="en-US" b="1" dirty="0" smtClean="0"/>
              <a:t>If someone asks you to pair with him or her and you can, then you must say yes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Isn’t this inefficient?</a:t>
            </a:r>
            <a:endParaRPr lang="en-US" dirty="0"/>
          </a:p>
        </p:txBody>
      </p:sp>
      <p:sp>
        <p:nvSpPr>
          <p:cNvPr id="3" name="Content Placeholder 2"/>
          <p:cNvSpPr>
            <a:spLocks noGrp="1"/>
          </p:cNvSpPr>
          <p:nvPr>
            <p:ph idx="1"/>
          </p:nvPr>
        </p:nvSpPr>
        <p:spPr/>
        <p:txBody>
          <a:bodyPr>
            <a:normAutofit fontScale="92500"/>
          </a:bodyPr>
          <a:lstStyle/>
          <a:p>
            <a:r>
              <a:rPr lang="en-US" dirty="0" smtClean="0"/>
              <a:t>We have to do X and Y.  Julio can write X in 3 hours and Patrice can write Y in 3 hours.</a:t>
            </a:r>
          </a:p>
          <a:p>
            <a:pPr lvl="1"/>
            <a:r>
              <a:rPr lang="en-US" dirty="0" smtClean="0"/>
              <a:t>If we work in parallel then we can finish in 3 hours.</a:t>
            </a:r>
          </a:p>
          <a:p>
            <a:pPr lvl="1"/>
            <a:r>
              <a:rPr lang="en-US" dirty="0" smtClean="0"/>
              <a:t>If we work in pairs then we finish in 6 hours.</a:t>
            </a:r>
          </a:p>
          <a:p>
            <a:endParaRPr lang="en-US" dirty="0" smtClean="0"/>
          </a:p>
          <a:p>
            <a:r>
              <a:rPr lang="en-US" dirty="0" smtClean="0"/>
              <a:t>Sometimes this is true, but mainly only when typing is the most time consuming part of programming… there are other benefits to pair programming: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 Programming Myth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Working in pairs is usually more productive than working alone</a:t>
            </a:r>
          </a:p>
          <a:p>
            <a:r>
              <a:rPr lang="en-US" dirty="0" smtClean="0"/>
              <a:t>While pairing with Patrice, Julio learned how to do task Y which ends up being useful when pairing with </a:t>
            </a:r>
            <a:r>
              <a:rPr lang="en-US" dirty="0" err="1" smtClean="0"/>
              <a:t>Paco</a:t>
            </a:r>
            <a:r>
              <a:rPr lang="en-US" dirty="0" smtClean="0"/>
              <a:t> on task Z</a:t>
            </a:r>
          </a:p>
          <a:p>
            <a:pPr lvl="1"/>
            <a:r>
              <a:rPr lang="en-US" dirty="0" err="1" smtClean="0"/>
              <a:t>Paco</a:t>
            </a:r>
            <a:r>
              <a:rPr lang="en-US" dirty="0" smtClean="0"/>
              <a:t> ends up learning bits of Y as well</a:t>
            </a:r>
          </a:p>
          <a:p>
            <a:pPr lvl="1"/>
            <a:r>
              <a:rPr lang="en-US" dirty="0" smtClean="0"/>
              <a:t>Work goes quickly on Z</a:t>
            </a:r>
          </a:p>
          <a:p>
            <a:r>
              <a:rPr lang="en-US" dirty="0" smtClean="0"/>
              <a:t>Research:  Two Heads are 1.7 times better than One</a:t>
            </a:r>
          </a:p>
          <a:p>
            <a:pPr lvl="1"/>
            <a:r>
              <a:rPr lang="en-US" dirty="0" smtClean="0"/>
              <a:t>Better design, fewer defects, reduced dependency on individual team members, better tech skills, better team communications, more enjoyment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Pair Programming</a:t>
            </a:r>
            <a:endParaRPr lang="en-US" dirty="0"/>
          </a:p>
        </p:txBody>
      </p:sp>
      <p:sp>
        <p:nvSpPr>
          <p:cNvPr id="3" name="Content Placeholder 2"/>
          <p:cNvSpPr>
            <a:spLocks noGrp="1"/>
          </p:cNvSpPr>
          <p:nvPr>
            <p:ph idx="1"/>
          </p:nvPr>
        </p:nvSpPr>
        <p:spPr/>
        <p:txBody>
          <a:bodyPr/>
          <a:lstStyle/>
          <a:p>
            <a:r>
              <a:rPr lang="en-US" dirty="0" smtClean="0"/>
              <a:t>Real-Time Code Reviews</a:t>
            </a:r>
          </a:p>
          <a:p>
            <a:pPr lvl="1"/>
            <a:r>
              <a:rPr lang="en-US" dirty="0" smtClean="0"/>
              <a:t>Catching syntax errors (minor gain)</a:t>
            </a:r>
          </a:p>
          <a:p>
            <a:pPr lvl="1"/>
            <a:r>
              <a:rPr lang="en-US" dirty="0" smtClean="0"/>
              <a:t>Catching semantic errors as they occur (major gain)</a:t>
            </a:r>
          </a:p>
          <a:p>
            <a:pPr lvl="2"/>
            <a:r>
              <a:rPr lang="en-US" dirty="0" smtClean="0"/>
              <a:t>Consider how these would otherwise be caught</a:t>
            </a:r>
          </a:p>
          <a:p>
            <a:pPr lvl="1"/>
            <a:r>
              <a:rPr lang="en-US" dirty="0" smtClean="0"/>
              <a:t>Avoid “cognitive dropouts”</a:t>
            </a:r>
          </a:p>
          <a:p>
            <a:pPr lvl="2"/>
            <a:r>
              <a:rPr lang="en-US" dirty="0" smtClean="0"/>
              <a:t>Forgetting a whole class, boundary condition, case</a:t>
            </a:r>
          </a:p>
          <a:p>
            <a:pPr lvl="1"/>
            <a:r>
              <a:rPr lang="en-US" dirty="0" smtClean="0"/>
              <a:t>Catch invalid assumptions</a:t>
            </a:r>
          </a:p>
          <a:p>
            <a:pPr lvl="2"/>
            <a:r>
              <a:rPr lang="en-US" dirty="0" smtClean="0"/>
              <a:t>Oh, I can’t do it that way?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Pair Programming</a:t>
            </a:r>
            <a:endParaRPr lang="en-US" dirty="0"/>
          </a:p>
        </p:txBody>
      </p:sp>
      <p:sp>
        <p:nvSpPr>
          <p:cNvPr id="3" name="Content Placeholder 2"/>
          <p:cNvSpPr>
            <a:spLocks noGrp="1"/>
          </p:cNvSpPr>
          <p:nvPr>
            <p:ph idx="1"/>
          </p:nvPr>
        </p:nvSpPr>
        <p:spPr/>
        <p:txBody>
          <a:bodyPr>
            <a:normAutofit lnSpcReduction="10000"/>
          </a:bodyPr>
          <a:lstStyle/>
          <a:p>
            <a:r>
              <a:rPr lang="en-US" dirty="0" smtClean="0"/>
              <a:t>Avoiding Distractions</a:t>
            </a:r>
          </a:p>
          <a:p>
            <a:pPr lvl="1"/>
            <a:r>
              <a:rPr lang="en-US" dirty="0" smtClean="0"/>
              <a:t>Forces you to be prepared and not waste time or you’ll be wasting your partner’s time and nobody will want to pair with you</a:t>
            </a:r>
          </a:p>
          <a:p>
            <a:r>
              <a:rPr lang="en-US" dirty="0" smtClean="0"/>
              <a:t>Team spirit</a:t>
            </a:r>
          </a:p>
          <a:p>
            <a:r>
              <a:rPr lang="en-US" dirty="0" smtClean="0"/>
              <a:t>Managing for Two</a:t>
            </a:r>
          </a:p>
          <a:p>
            <a:pPr lvl="1"/>
            <a:r>
              <a:rPr lang="en-US" dirty="0" smtClean="0"/>
              <a:t>High confidence if both agree on approach</a:t>
            </a:r>
          </a:p>
          <a:p>
            <a:pPr lvl="1"/>
            <a:r>
              <a:rPr lang="en-US" dirty="0" smtClean="0"/>
              <a:t>If disagreement, forces discussion</a:t>
            </a:r>
          </a:p>
          <a:p>
            <a:pPr lvl="2"/>
            <a:r>
              <a:rPr lang="en-US" dirty="0" smtClean="0"/>
              <a:t>If dissent, stop briefly, discuss, move forward in small steps;  can always </a:t>
            </a:r>
            <a:r>
              <a:rPr lang="en-US" dirty="0" err="1" smtClean="0"/>
              <a:t>refactor</a:t>
            </a:r>
            <a:r>
              <a:rPr lang="en-US" dirty="0" smtClean="0"/>
              <a:t> later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XP 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Keep these in mind while pair programming</a:t>
            </a:r>
          </a:p>
          <a:p>
            <a:pPr lvl="1"/>
            <a:r>
              <a:rPr lang="en-US" dirty="0" smtClean="0"/>
              <a:t>Simple Design</a:t>
            </a:r>
          </a:p>
          <a:p>
            <a:pPr lvl="1"/>
            <a:r>
              <a:rPr lang="en-US" dirty="0" smtClean="0"/>
              <a:t>Testing First</a:t>
            </a:r>
          </a:p>
          <a:p>
            <a:pPr lvl="1"/>
            <a:r>
              <a:rPr lang="en-US" dirty="0" smtClean="0"/>
              <a:t>Refactoring</a:t>
            </a:r>
          </a:p>
          <a:p>
            <a:pPr lvl="1"/>
            <a:r>
              <a:rPr lang="en-US" dirty="0" smtClean="0"/>
              <a:t>Collective Code Ownership</a:t>
            </a:r>
          </a:p>
          <a:p>
            <a:r>
              <a:rPr lang="en-US" dirty="0" smtClean="0"/>
              <a:t>By maintaining simple design and small steps, dissent should not be too severe</a:t>
            </a:r>
          </a:p>
          <a:p>
            <a:r>
              <a:rPr lang="en-US" dirty="0" smtClean="0"/>
              <a:t>If you still can’t decide, just pick one randomly; could be equally valid approaches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1144</Words>
  <Application>Microsoft Office PowerPoint</Application>
  <PresentationFormat>On-screen Show (4:3)</PresentationFormat>
  <Paragraphs>125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Pair Programming</vt:lpstr>
      <vt:lpstr>Pair Programming</vt:lpstr>
      <vt:lpstr>Programming</vt:lpstr>
      <vt:lpstr>Protocol</vt:lpstr>
      <vt:lpstr>Isn’t this inefficient?</vt:lpstr>
      <vt:lpstr>Pair Programming Myth</vt:lpstr>
      <vt:lpstr>Benefits of Pair Programming</vt:lpstr>
      <vt:lpstr>Benefits of Pair Programming</vt:lpstr>
      <vt:lpstr>Reminder: XP Principles</vt:lpstr>
      <vt:lpstr>Longer-Term Benefit to Pairing</vt:lpstr>
      <vt:lpstr>Practical Issues</vt:lpstr>
      <vt:lpstr>Practical Issues</vt:lpstr>
      <vt:lpstr>Practical Issues</vt:lpstr>
      <vt:lpstr>Practical Issues</vt:lpstr>
      <vt:lpstr>Practical Issues</vt:lpstr>
      <vt:lpstr>Does all production code need to be written in pairs?</vt:lpstr>
      <vt:lpstr>Final Word</vt:lpstr>
      <vt:lpstr>Pairing Exercise (if time)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Pair Programming</dc:title>
  <dc:creator>Kenrick</dc:creator>
  <cp:lastModifiedBy>Kenrick</cp:lastModifiedBy>
  <cp:revision>19</cp:revision>
  <dcterms:created xsi:type="dcterms:W3CDTF">2006-08-16T00:00:00Z</dcterms:created>
  <dcterms:modified xsi:type="dcterms:W3CDTF">2009-08-31T06:41:12Z</dcterms:modified>
</cp:coreProperties>
</file>