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00" autoAdjust="0"/>
  </p:normalViewPr>
  <p:slideViewPr>
    <p:cSldViewPr>
      <p:cViewPr varScale="1">
        <p:scale>
          <a:sx n="83" d="100"/>
          <a:sy n="83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E8D8C-CA2D-4416-8FA7-293D0699290A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7D7A8-6765-4B01-9CFA-93F825A42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9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sample tests:</a:t>
            </a:r>
          </a:p>
          <a:p>
            <a:endParaRPr lang="en-US" dirty="0" smtClean="0"/>
          </a:p>
          <a:p>
            <a:r>
              <a:rPr lang="en-US" dirty="0" err="1" smtClean="0"/>
              <a:t>ArrayList</a:t>
            </a:r>
            <a:r>
              <a:rPr lang="en-US" dirty="0" smtClean="0"/>
              <a:t>&lt;Point&gt; </a:t>
            </a:r>
            <a:r>
              <a:rPr lang="en-US" dirty="0" err="1" smtClean="0"/>
              <a:t>actualPW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&lt;Point&gt;();</a:t>
            </a:r>
          </a:p>
          <a:p>
            <a:r>
              <a:rPr lang="en-US" dirty="0" err="1" smtClean="0"/>
              <a:t>ArrayList</a:t>
            </a:r>
            <a:r>
              <a:rPr lang="en-US" dirty="0" smtClean="0"/>
              <a:t>&lt;Point&gt; </a:t>
            </a:r>
            <a:r>
              <a:rPr lang="en-US" dirty="0" err="1" smtClean="0"/>
              <a:t>enteredPW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&lt;Point&gt;();</a:t>
            </a:r>
          </a:p>
          <a:p>
            <a:endParaRPr lang="en-US" dirty="0" smtClean="0"/>
          </a:p>
          <a:p>
            <a:r>
              <a:rPr lang="en-US" dirty="0" err="1" smtClean="0"/>
              <a:t>actualPW.add</a:t>
            </a:r>
            <a:r>
              <a:rPr lang="en-US" dirty="0" smtClean="0"/>
              <a:t>(new Point(10,10));</a:t>
            </a:r>
          </a:p>
          <a:p>
            <a:r>
              <a:rPr lang="en-US" dirty="0" err="1" smtClean="0"/>
              <a:t>actualPW.add</a:t>
            </a:r>
            <a:r>
              <a:rPr lang="en-US" dirty="0" smtClean="0"/>
              <a:t>(new Point(20,20));</a:t>
            </a:r>
          </a:p>
          <a:p>
            <a:r>
              <a:rPr lang="en-US" dirty="0" err="1" smtClean="0"/>
              <a:t>enteredPW.add</a:t>
            </a:r>
            <a:r>
              <a:rPr lang="en-US" dirty="0" smtClean="0"/>
              <a:t>(new Point(10,10));</a:t>
            </a:r>
          </a:p>
          <a:p>
            <a:r>
              <a:rPr lang="en-US" dirty="0" smtClean="0"/>
              <a:t>assert(!</a:t>
            </a:r>
            <a:r>
              <a:rPr lang="en-US" dirty="0" err="1" smtClean="0"/>
              <a:t>passwordMatch</a:t>
            </a:r>
            <a:r>
              <a:rPr lang="en-US" dirty="0" smtClean="0"/>
              <a:t>(</a:t>
            </a:r>
            <a:r>
              <a:rPr lang="en-US" dirty="0" err="1" smtClean="0"/>
              <a:t>actualPW</a:t>
            </a:r>
            <a:r>
              <a:rPr lang="en-US" dirty="0" smtClean="0"/>
              <a:t>, </a:t>
            </a:r>
            <a:r>
              <a:rPr lang="en-US" dirty="0" err="1" smtClean="0"/>
              <a:t>enteredPW</a:t>
            </a:r>
            <a:r>
              <a:rPr lang="en-US" dirty="0" smtClean="0"/>
              <a:t>)) : "Failed </a:t>
            </a:r>
            <a:r>
              <a:rPr lang="en-US" dirty="0" err="1" smtClean="0"/>
              <a:t>passwordMatch</a:t>
            </a:r>
            <a:r>
              <a:rPr lang="en-US" dirty="0" smtClean="0"/>
              <a:t> 1";</a:t>
            </a:r>
          </a:p>
          <a:p>
            <a:r>
              <a:rPr lang="en-US" dirty="0" err="1" smtClean="0"/>
              <a:t>enteredPW.add</a:t>
            </a:r>
            <a:r>
              <a:rPr lang="en-US" dirty="0" smtClean="0"/>
              <a:t>(new Point(20,20));</a:t>
            </a:r>
          </a:p>
          <a:p>
            <a:r>
              <a:rPr lang="en-US" dirty="0" smtClean="0"/>
              <a:t>assert(</a:t>
            </a:r>
            <a:r>
              <a:rPr lang="en-US" dirty="0" err="1" smtClean="0"/>
              <a:t>passwordMatch</a:t>
            </a:r>
            <a:r>
              <a:rPr lang="en-US" dirty="0" smtClean="0"/>
              <a:t>(</a:t>
            </a:r>
            <a:r>
              <a:rPr lang="en-US" dirty="0" err="1" smtClean="0"/>
              <a:t>actualPW</a:t>
            </a:r>
            <a:r>
              <a:rPr lang="en-US" dirty="0" smtClean="0"/>
              <a:t>, </a:t>
            </a:r>
            <a:r>
              <a:rPr lang="en-US" dirty="0" err="1" smtClean="0"/>
              <a:t>enteredPW</a:t>
            </a:r>
            <a:r>
              <a:rPr lang="en-US" dirty="0" smtClean="0"/>
              <a:t>)) : "Failed </a:t>
            </a:r>
            <a:r>
              <a:rPr lang="en-US" dirty="0" err="1" smtClean="0"/>
              <a:t>passwordMatch</a:t>
            </a:r>
            <a:r>
              <a:rPr lang="en-US" dirty="0" smtClean="0"/>
              <a:t> 2";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7D7A8-6765-4B01-9CFA-93F825A429E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First, Code Second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Password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1732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Already defined: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Point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public Point(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y) { ...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public double distance(Point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otherPoint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20040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Header: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581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passwordMatch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actual,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entered)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572000"/>
            <a:ext cx="209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tests to write?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Password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passwordMatch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actual,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entered)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 write the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447800"/>
            <a:ext cx="716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passwordMatch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actual,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&lt;Point&gt; entered)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actual.size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 !=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entered.size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actual.size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Point p1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actual.get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Point p2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entered.get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double d = p1.distance(p2);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if (d &gt; CIRCLEDIAMETER/2)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return false;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return true;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5257800"/>
            <a:ext cx="4391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Tests can help drive the creation of the code;</a:t>
            </a:r>
          </a:p>
          <a:p>
            <a:r>
              <a:rPr lang="en-US" dirty="0" smtClean="0"/>
              <a:t>e.g. if wrote test for different sized </a:t>
            </a:r>
            <a:r>
              <a:rPr lang="en-US" dirty="0" err="1" smtClean="0"/>
              <a:t>ArrayLists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Exhaustive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This would be if we wrote test cases to handle all input scenarios</a:t>
            </a:r>
          </a:p>
          <a:p>
            <a:pPr lvl="1"/>
            <a:r>
              <a:rPr lang="en-US" dirty="0" smtClean="0"/>
              <a:t>Not feasible in most cases</a:t>
            </a:r>
          </a:p>
          <a:p>
            <a:pPr lvl="1"/>
            <a:r>
              <a:rPr lang="en-US" dirty="0" smtClean="0"/>
              <a:t>Too many input combinations, tests become too complicated and difficult, too time consuming</a:t>
            </a:r>
          </a:p>
          <a:p>
            <a:r>
              <a:rPr lang="en-US" dirty="0" smtClean="0"/>
              <a:t>Practical alternative is representative testing</a:t>
            </a:r>
          </a:p>
          <a:p>
            <a:pPr lvl="1"/>
            <a:r>
              <a:rPr lang="en-US" dirty="0" smtClean="0"/>
              <a:t>Pick cases that are representative of a segment of the code</a:t>
            </a:r>
          </a:p>
          <a:p>
            <a:pPr lvl="1"/>
            <a:r>
              <a:rPr lang="en-US" dirty="0" smtClean="0"/>
              <a:t>Pick cases on the boundary conditions and outside boundary conditions (i.e. should cause errors)</a:t>
            </a:r>
          </a:p>
          <a:p>
            <a:pPr lvl="1"/>
            <a:r>
              <a:rPr lang="en-US" dirty="0" smtClean="0"/>
              <a:t>We’ll say more about choosing test conditions for good coverage later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First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may “reinterpret” the process by writing the code first and then immediately afterwards write the test</a:t>
            </a:r>
          </a:p>
          <a:p>
            <a:pPr lvl="1"/>
            <a:r>
              <a:rPr lang="en-US" dirty="0" smtClean="0"/>
              <a:t>Not OK</a:t>
            </a:r>
          </a:p>
          <a:p>
            <a:r>
              <a:rPr lang="en-US" dirty="0" smtClean="0"/>
              <a:t>If you find code without a test, stop, write the test, and continue</a:t>
            </a:r>
          </a:p>
          <a:p>
            <a:pPr lvl="1"/>
            <a:r>
              <a:rPr lang="en-US" dirty="0" smtClean="0"/>
              <a:t>Work harder to think of testing as the first step when tackling a subtask</a:t>
            </a:r>
          </a:p>
          <a:p>
            <a:pPr lvl="1"/>
            <a:r>
              <a:rPr lang="en-US" dirty="0" smtClean="0"/>
              <a:t>The act of writing the test case will drive the design and force you to focus on the immediate subtask, eliminate ancillary issues, and give a different perspective on writing the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Test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collection of all tests is called the Test Suite</a:t>
            </a:r>
          </a:p>
          <a:p>
            <a:r>
              <a:rPr lang="en-US" dirty="0" smtClean="0"/>
              <a:t>Immediately provides a system status report</a:t>
            </a:r>
          </a:p>
          <a:p>
            <a:pPr lvl="1"/>
            <a:r>
              <a:rPr lang="en-US" dirty="0" smtClean="0"/>
              <a:t>Use as a roadmap to locate problems</a:t>
            </a:r>
          </a:p>
          <a:p>
            <a:pPr lvl="1"/>
            <a:r>
              <a:rPr lang="en-US" dirty="0" smtClean="0"/>
              <a:t>If testing is not done first, it is easy to have gaps in the system</a:t>
            </a:r>
          </a:p>
          <a:p>
            <a:r>
              <a:rPr lang="en-US" dirty="0" smtClean="0"/>
              <a:t>Test suite grows naturally and incrementally using the test-first methodology</a:t>
            </a:r>
          </a:p>
          <a:p>
            <a:r>
              <a:rPr lang="en-US" dirty="0" smtClean="0"/>
              <a:t>The test suite can grow to be quite large</a:t>
            </a:r>
          </a:p>
          <a:p>
            <a:pPr lvl="1"/>
            <a:r>
              <a:rPr lang="en-US" dirty="0" smtClean="0"/>
              <a:t>Must be automated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Tests must be automated so they can be re-run in case new code breaks old code</a:t>
            </a:r>
          </a:p>
          <a:p>
            <a:r>
              <a:rPr lang="en-US" dirty="0" smtClean="0"/>
              <a:t>Must be</a:t>
            </a:r>
          </a:p>
          <a:p>
            <a:pPr lvl="1"/>
            <a:r>
              <a:rPr lang="en-US" dirty="0" smtClean="0"/>
              <a:t>Fully automated (click a button to run them all)</a:t>
            </a:r>
          </a:p>
          <a:p>
            <a:pPr lvl="1"/>
            <a:r>
              <a:rPr lang="en-US" dirty="0" smtClean="0"/>
              <a:t>Interpret Results (visual feedback)</a:t>
            </a:r>
          </a:p>
          <a:p>
            <a:pPr lvl="1"/>
            <a:r>
              <a:rPr lang="en-US" dirty="0" smtClean="0"/>
              <a:t>Descriptive Error Messages (so you know where it failed)</a:t>
            </a:r>
          </a:p>
          <a:p>
            <a:pPr lvl="1"/>
            <a:r>
              <a:rPr lang="en-US" dirty="0" smtClean="0"/>
              <a:t>Fast</a:t>
            </a:r>
          </a:p>
          <a:p>
            <a:r>
              <a:rPr lang="en-US" dirty="0" smtClean="0"/>
              <a:t>Testing frameworks like </a:t>
            </a:r>
            <a:r>
              <a:rPr lang="en-US" dirty="0" err="1" smtClean="0"/>
              <a:t>JUnit</a:t>
            </a:r>
            <a:r>
              <a:rPr lang="en-US" dirty="0" smtClean="0"/>
              <a:t> (Java), </a:t>
            </a:r>
            <a:r>
              <a:rPr lang="en-US" dirty="0" err="1" smtClean="0"/>
              <a:t>NUnit</a:t>
            </a:r>
            <a:r>
              <a:rPr lang="en-US" dirty="0" smtClean="0"/>
              <a:t> (.NET), or </a:t>
            </a:r>
            <a:r>
              <a:rPr lang="en-US" dirty="0" err="1" smtClean="0"/>
              <a:t>XUnit</a:t>
            </a:r>
            <a:r>
              <a:rPr lang="en-US" dirty="0" smtClean="0"/>
              <a:t> (C++) can help</a:t>
            </a:r>
          </a:p>
          <a:p>
            <a:r>
              <a:rPr lang="en-US" dirty="0" smtClean="0"/>
              <a:t>Will walk through </a:t>
            </a:r>
            <a:r>
              <a:rPr lang="en-US" dirty="0" err="1" smtClean="0"/>
              <a:t>JUnit</a:t>
            </a:r>
            <a:r>
              <a:rPr lang="en-US" dirty="0" smtClean="0"/>
              <a:t> briefly in class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google</a:t>
            </a:r>
            <a:r>
              <a:rPr lang="en-US" dirty="0" smtClean="0"/>
              <a:t> for </a:t>
            </a:r>
            <a:r>
              <a:rPr lang="en-US" dirty="0" err="1" smtClean="0"/>
              <a:t>JUnit</a:t>
            </a:r>
            <a:r>
              <a:rPr lang="en-US" dirty="0" smtClean="0"/>
              <a:t>/</a:t>
            </a:r>
            <a:r>
              <a:rPr lang="en-US" dirty="0" err="1" smtClean="0"/>
              <a:t>NUnit</a:t>
            </a:r>
            <a:r>
              <a:rPr lang="en-US" dirty="0" smtClean="0"/>
              <a:t> tutorials online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Behind Testing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Forces programmers to think about code before writing it</a:t>
            </a:r>
          </a:p>
          <a:p>
            <a:pPr lvl="1"/>
            <a:r>
              <a:rPr lang="en-US" dirty="0" smtClean="0"/>
              <a:t>By extension, guides design of the overall system</a:t>
            </a:r>
          </a:p>
          <a:p>
            <a:r>
              <a:rPr lang="en-US" dirty="0" smtClean="0"/>
              <a:t>If you wrote the code first and it seems to work, would you bother writing a test for it?</a:t>
            </a:r>
          </a:p>
          <a:p>
            <a:r>
              <a:rPr lang="en-US" dirty="0" smtClean="0"/>
              <a:t>Gives immediate, useful feedback</a:t>
            </a:r>
          </a:p>
          <a:p>
            <a:r>
              <a:rPr lang="en-US" dirty="0" smtClean="0"/>
              <a:t>Test suite becomes an invaluable, custom tool to gauge the health and progress of the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First Forces Simplicity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Writing test phase</a:t>
            </a:r>
          </a:p>
          <a:p>
            <a:pPr lvl="1"/>
            <a:r>
              <a:rPr lang="en-US" dirty="0" smtClean="0"/>
              <a:t>State test cases as simply as possible</a:t>
            </a:r>
          </a:p>
          <a:p>
            <a:pPr lvl="1"/>
            <a:r>
              <a:rPr lang="en-US" dirty="0" smtClean="0"/>
              <a:t>Find enough representative test cases to cover the code</a:t>
            </a:r>
          </a:p>
          <a:p>
            <a:r>
              <a:rPr lang="en-US" dirty="0" smtClean="0"/>
              <a:t>Writing code</a:t>
            </a:r>
          </a:p>
          <a:p>
            <a:pPr lvl="1"/>
            <a:r>
              <a:rPr lang="en-US" dirty="0" smtClean="0"/>
              <a:t>Goal becomes making the test pass</a:t>
            </a:r>
          </a:p>
          <a:p>
            <a:pPr lvl="1"/>
            <a:r>
              <a:rPr lang="en-US" dirty="0" smtClean="0"/>
              <a:t>Perform least amount of work to reasonably make the test pass</a:t>
            </a:r>
          </a:p>
          <a:p>
            <a:pPr lvl="2"/>
            <a:r>
              <a:rPr lang="en-US" dirty="0" smtClean="0"/>
              <a:t>Might be ugly code at first, but if it works it can be </a:t>
            </a:r>
            <a:r>
              <a:rPr lang="en-US" dirty="0" err="1" smtClean="0"/>
              <a:t>refactored</a:t>
            </a:r>
            <a:r>
              <a:rPr lang="en-US" dirty="0" smtClean="0"/>
              <a:t> later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Simplicity drives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bottom-up development leads to a good high-level design</a:t>
            </a:r>
          </a:p>
          <a:p>
            <a:r>
              <a:rPr lang="en-US" dirty="0" smtClean="0"/>
              <a:t>Doesn’t dismiss system design, but promotes designing and building the system in tandem</a:t>
            </a:r>
          </a:p>
          <a:p>
            <a:r>
              <a:rPr lang="en-US" dirty="0" smtClean="0"/>
              <a:t>Argument: cumulative effect of making lots of good, small local decisions leads to a good overall, global design</a:t>
            </a:r>
          </a:p>
          <a:p>
            <a:pPr lvl="1"/>
            <a:r>
              <a:rPr lang="en-US" dirty="0" smtClean="0"/>
              <a:t>Emergent behavior; we get an emergent design that can be robust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Why We Test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seems backwards, if you test first there is nothing to test</a:t>
            </a:r>
          </a:p>
          <a:p>
            <a:r>
              <a:rPr lang="en-US" dirty="0" smtClean="0"/>
              <a:t>Testing first requires you to think differently</a:t>
            </a:r>
          </a:p>
          <a:p>
            <a:pPr lvl="1"/>
            <a:r>
              <a:rPr lang="en-US" dirty="0" smtClean="0"/>
              <a:t>Some claim </a:t>
            </a:r>
            <a:r>
              <a:rPr lang="en-US" dirty="0" smtClean="0"/>
              <a:t>the most important piece of the </a:t>
            </a:r>
            <a:r>
              <a:rPr lang="en-US" dirty="0" smtClean="0"/>
              <a:t>agile development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Can be difficult to embrace</a:t>
            </a:r>
          </a:p>
          <a:p>
            <a:pPr lvl="1"/>
            <a:r>
              <a:rPr lang="en-US" dirty="0" smtClean="0"/>
              <a:t>How can this even be done with nothing to test?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First Clarifies the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test is a small, self-contained action</a:t>
            </a:r>
          </a:p>
          <a:p>
            <a:r>
              <a:rPr lang="en-US" dirty="0" smtClean="0"/>
              <a:t>It becomes an example to help understand what the code needs to do</a:t>
            </a:r>
          </a:p>
          <a:p>
            <a:r>
              <a:rPr lang="en-US" dirty="0" smtClean="0"/>
              <a:t>Also acts as a checkpoint; if you don’t understand the problem well enough to write a test case, you aren’t ready to write the code</a:t>
            </a:r>
          </a:p>
          <a:p>
            <a:r>
              <a:rPr lang="en-US" dirty="0" smtClean="0"/>
              <a:t>Might grapple on how to write the test, but the time also helps you write the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First Frees You from On-the-fly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On-the-fly editing: You’re coding along then see a different way of implementing the code. </a:t>
            </a:r>
          </a:p>
          <a:p>
            <a:pPr lvl="1"/>
            <a:r>
              <a:rPr lang="en-US" dirty="0" smtClean="0"/>
              <a:t>Scrap approach or keep it?</a:t>
            </a:r>
          </a:p>
          <a:p>
            <a:pPr lvl="1"/>
            <a:r>
              <a:rPr lang="en-US" dirty="0" smtClean="0"/>
              <a:t>Hit on productivity either way</a:t>
            </a:r>
          </a:p>
          <a:p>
            <a:r>
              <a:rPr lang="en-US" dirty="0" smtClean="0"/>
              <a:t>Testing first eliminates distraction</a:t>
            </a:r>
          </a:p>
          <a:p>
            <a:pPr lvl="1"/>
            <a:r>
              <a:rPr lang="en-US" dirty="0" smtClean="0"/>
              <a:t>Aim for simplest, correct solution</a:t>
            </a:r>
          </a:p>
          <a:p>
            <a:pPr lvl="1"/>
            <a:r>
              <a:rPr lang="en-US" dirty="0" smtClean="0"/>
              <a:t>Later, the code can be re-examined</a:t>
            </a:r>
          </a:p>
          <a:p>
            <a:pPr lvl="1"/>
            <a:r>
              <a:rPr lang="en-US" dirty="0" smtClean="0"/>
              <a:t>No immediate worry about readability, efficiency, maintainability, speed, size, cleverness, etc.  The focus is on making simple code to pass the test.</a:t>
            </a:r>
          </a:p>
          <a:p>
            <a:r>
              <a:rPr lang="en-US" dirty="0" smtClean="0"/>
              <a:t>After code is written it is fair game for change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Suites and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major refactoring could involve changing code in lots of classes and methods</a:t>
            </a:r>
          </a:p>
          <a:p>
            <a:pPr lvl="1"/>
            <a:r>
              <a:rPr lang="en-US" dirty="0" smtClean="0"/>
              <a:t>Potential for everything to horribly break</a:t>
            </a:r>
          </a:p>
          <a:p>
            <a:r>
              <a:rPr lang="en-US" dirty="0" smtClean="0"/>
              <a:t>Test Suite provides a safety net and provide confidence in large, complex changes</a:t>
            </a:r>
          </a:p>
          <a:p>
            <a:r>
              <a:rPr lang="en-US" dirty="0" smtClean="0"/>
              <a:t>Can experimentally probe the structure and dependencies by making tentative changes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First Provides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cases provide useful documentation</a:t>
            </a:r>
          </a:p>
          <a:p>
            <a:pPr lvl="1"/>
            <a:r>
              <a:rPr lang="en-US" dirty="0" smtClean="0"/>
              <a:t>Encapsulates the developer’s intent while writing the code</a:t>
            </a:r>
          </a:p>
          <a:p>
            <a:r>
              <a:rPr lang="en-US" dirty="0" smtClean="0"/>
              <a:t>Future maintainers get chronology of the development and useful diagnostic tool to guide future changes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Broken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modify code or introduce a bug and as a result, tests don’t run correctly.  What now?</a:t>
            </a:r>
          </a:p>
          <a:p>
            <a:r>
              <a:rPr lang="en-US" dirty="0" smtClean="0"/>
              <a:t>Goal is to make the tests pass</a:t>
            </a:r>
          </a:p>
          <a:p>
            <a:pPr lvl="1"/>
            <a:r>
              <a:rPr lang="en-US" dirty="0" smtClean="0"/>
              <a:t>Might require refactoring the test cases themselves to match new code signatures</a:t>
            </a:r>
          </a:p>
          <a:p>
            <a:pPr lvl="1"/>
            <a:r>
              <a:rPr lang="en-US" dirty="0" smtClean="0"/>
              <a:t>Might require searching through the code to find out why the test case fails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Missing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ever find a bug that the test suite doesn’t catch, then you must write a test that exposes the deficiency before fixing the code</a:t>
            </a:r>
          </a:p>
          <a:p>
            <a:pPr lvl="1"/>
            <a:r>
              <a:rPr lang="en-US" dirty="0" smtClean="0"/>
              <a:t>Causes the tests to reflect the error condition</a:t>
            </a:r>
          </a:p>
          <a:p>
            <a:pPr lvl="1"/>
            <a:r>
              <a:rPr lang="en-US" dirty="0" smtClean="0"/>
              <a:t>Prevents missing the problem in the future if it creeps back in somehow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Suites and Sanity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suites psychologically help the team’s frame of mind</a:t>
            </a:r>
          </a:p>
          <a:p>
            <a:pPr lvl="1"/>
            <a:r>
              <a:rPr lang="en-US" dirty="0" smtClean="0"/>
              <a:t>Successful passing of tests strokes your inner programmer</a:t>
            </a:r>
          </a:p>
          <a:p>
            <a:pPr lvl="1"/>
            <a:r>
              <a:rPr lang="en-US" dirty="0" smtClean="0"/>
              <a:t>Stronger boost when you see a new/better/more efficient way to write your code, and can see that all of the tests still pass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and </a:t>
            </a:r>
            <a:r>
              <a:rPr lang="en-US" dirty="0" err="1" smtClean="0"/>
              <a:t>NetBeans</a:t>
            </a:r>
            <a:r>
              <a:rPr lang="en-US" dirty="0" smtClean="0"/>
              <a:t>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Integrated into </a:t>
            </a:r>
            <a:r>
              <a:rPr lang="en-US" dirty="0" err="1" smtClean="0"/>
              <a:t>NetBeans</a:t>
            </a:r>
            <a:endParaRPr lang="en-US" dirty="0" smtClean="0"/>
          </a:p>
          <a:p>
            <a:pPr lvl="1"/>
            <a:r>
              <a:rPr lang="en-US" dirty="0" smtClean="0"/>
              <a:t>Slightly different process if not using an IDE; have to import </a:t>
            </a:r>
            <a:r>
              <a:rPr lang="en-US" dirty="0" err="1" smtClean="0"/>
              <a:t>Junit</a:t>
            </a:r>
            <a:r>
              <a:rPr lang="en-US" dirty="0" smtClean="0"/>
              <a:t>, make a test class, extend </a:t>
            </a:r>
            <a:r>
              <a:rPr lang="en-US" dirty="0" err="1" smtClean="0"/>
              <a:t>TestCase</a:t>
            </a:r>
            <a:endParaRPr lang="en-US" dirty="0" smtClean="0"/>
          </a:p>
          <a:p>
            <a:pPr lvl="1"/>
            <a:r>
              <a:rPr lang="en-US" dirty="0" smtClean="0"/>
              <a:t>Also integrated with Eclipse and other IDE’s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class for code that will be tested</a:t>
            </a:r>
          </a:p>
          <a:p>
            <a:pPr marL="914400" lvl="1" indent="-514350"/>
            <a:r>
              <a:rPr lang="en-US" dirty="0" smtClean="0"/>
              <a:t>Can make a test case with no corresponding class, but I think it’s a bit easier to make the class first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the class in the project view and under T)</a:t>
            </a:r>
            <a:r>
              <a:rPr lang="en-US" dirty="0" err="1" smtClean="0"/>
              <a:t>ools</a:t>
            </a:r>
            <a:r>
              <a:rPr lang="en-US" dirty="0" smtClean="0"/>
              <a:t> select Create </a:t>
            </a:r>
            <a:r>
              <a:rPr lang="en-US" dirty="0" err="1" smtClean="0"/>
              <a:t>JUnit</a:t>
            </a:r>
            <a:r>
              <a:rPr lang="en-US" dirty="0" smtClean="0"/>
              <a:t> Tests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791200"/>
            <a:ext cx="2409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Creating a </a:t>
            </a:r>
            <a:r>
              <a:rPr lang="en-US" dirty="0" err="1" smtClean="0"/>
              <a:t>JUnit</a:t>
            </a:r>
            <a:r>
              <a:rPr lang="en-US" dirty="0" smtClean="0"/>
              <a:t> Test</a:t>
            </a:r>
          </a:p>
          <a:p>
            <a:r>
              <a:rPr lang="en-US" dirty="0" smtClean="0"/>
              <a:t>Class has “Test” at end to distinguish it as a test</a:t>
            </a:r>
          </a:p>
          <a:p>
            <a:r>
              <a:rPr lang="en-US" dirty="0" smtClean="0"/>
              <a:t>Can leave default code generation</a:t>
            </a:r>
          </a:p>
          <a:p>
            <a:r>
              <a:rPr lang="en-US" dirty="0" smtClean="0"/>
              <a:t>If there are methods in the class, </a:t>
            </a:r>
            <a:r>
              <a:rPr lang="en-US" dirty="0" err="1" smtClean="0"/>
              <a:t>JUnit</a:t>
            </a:r>
            <a:r>
              <a:rPr lang="en-US" dirty="0" smtClean="0"/>
              <a:t> will create tests for each one</a:t>
            </a:r>
          </a:p>
          <a:p>
            <a:pPr lvl="1"/>
            <a:r>
              <a:rPr lang="en-US" dirty="0" smtClean="0"/>
              <a:t>Can be useful to write an empty method to be tested first, with just the header, to make it easier to generate the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600200"/>
            <a:ext cx="345757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Class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5867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@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BeforeClass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public static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setUpClass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throws Exception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@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AfterClass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public static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tearDownClass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throws Exception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@Before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@After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tearDown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/**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* Test of main method, of class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@Test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testMain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("main");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String[]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HelloWorld.main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// TODO review the generated test code and remove the default call to fail.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fail("The test case is a prototype.");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1371600"/>
            <a:ext cx="26513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Run once for the test class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410200" y="16002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5181600" y="17526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2895600"/>
            <a:ext cx="18508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Run for every test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743200" y="3124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3124200" y="32766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00600" y="4953000"/>
            <a:ext cx="427116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Test; Add multiple test methods with @Test</a:t>
            </a: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 flipV="1">
            <a:off x="3657600" y="5137666"/>
            <a:ext cx="1143000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before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Cooking recipes have been compared to software programs/algorithms</a:t>
            </a:r>
          </a:p>
          <a:p>
            <a:pPr lvl="1"/>
            <a:r>
              <a:rPr lang="en-US" dirty="0" smtClean="0"/>
              <a:t>How do you know when the turkey is done?</a:t>
            </a:r>
          </a:p>
          <a:p>
            <a:pPr lvl="1"/>
            <a:r>
              <a:rPr lang="en-US" dirty="0" smtClean="0"/>
              <a:t>Without a test you’ll just be guessing at when you’re done (and risk salmonella)</a:t>
            </a:r>
          </a:p>
          <a:p>
            <a:r>
              <a:rPr lang="en-US" dirty="0" smtClean="0"/>
              <a:t>Building inspector does the same thing</a:t>
            </a:r>
          </a:p>
          <a:p>
            <a:pPr lvl="1"/>
            <a:r>
              <a:rPr lang="en-US" dirty="0" smtClean="0"/>
              <a:t>Set of criteria for the building to pass, even if the building doesn’t exist yet</a:t>
            </a:r>
          </a:p>
          <a:p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Write the test case first</a:t>
            </a:r>
          </a:p>
          <a:p>
            <a:pPr lvl="1"/>
            <a:r>
              <a:rPr lang="en-US" dirty="0" smtClean="0"/>
              <a:t>Forces you into a simple, bottom-up design as you test individual cases first and then later the integration of those cases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“Test &lt;project&gt;” under the “R)un” menu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 right-click the test class and select “Run”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38400"/>
            <a:ext cx="24479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95800"/>
            <a:ext cx="43434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Success or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Assert class has the following methods:</a:t>
            </a:r>
          </a:p>
          <a:p>
            <a:pPr lvl="1"/>
            <a:r>
              <a:rPr lang="en-US" dirty="0" err="1" smtClean="0"/>
              <a:t>assertEquals</a:t>
            </a:r>
            <a:r>
              <a:rPr lang="en-US" dirty="0" smtClean="0"/>
              <a:t>: Overloaded to test if an actual value matches the expected one.  First parameter can be a String with a message.</a:t>
            </a:r>
          </a:p>
          <a:p>
            <a:pPr lvl="2"/>
            <a:r>
              <a:rPr lang="en-US" dirty="0" err="1" smtClean="0"/>
              <a:t>assertEquals</a:t>
            </a:r>
            <a:r>
              <a:rPr lang="en-US" dirty="0" smtClean="0"/>
              <a:t>(“Number mismatch”, 3, 3);     // Passes if 3 == 3</a:t>
            </a:r>
          </a:p>
          <a:p>
            <a:pPr lvl="1"/>
            <a:r>
              <a:rPr lang="en-US" dirty="0" err="1" smtClean="0"/>
              <a:t>assertFalse</a:t>
            </a:r>
            <a:r>
              <a:rPr lang="en-US" dirty="0" smtClean="0"/>
              <a:t>: Use this if you know the function will always return false (fails if it receives true)</a:t>
            </a:r>
          </a:p>
          <a:p>
            <a:pPr lvl="1"/>
            <a:r>
              <a:rPr lang="en-US" dirty="0" err="1" smtClean="0"/>
              <a:t>assertNotNull</a:t>
            </a:r>
            <a:r>
              <a:rPr lang="en-US" dirty="0" smtClean="0"/>
              <a:t>: If your method return null in the event of failure use this to check to see if it succeeds</a:t>
            </a:r>
          </a:p>
          <a:p>
            <a:pPr lvl="1"/>
            <a:r>
              <a:rPr lang="en-US" dirty="0" err="1" smtClean="0"/>
              <a:t>assertNotSame</a:t>
            </a:r>
            <a:r>
              <a:rPr lang="en-US" dirty="0" smtClean="0"/>
              <a:t>: If your method is supposed to return an element from a list you can use this to check if the element returned is the one from the actual list</a:t>
            </a:r>
          </a:p>
          <a:p>
            <a:pPr lvl="1"/>
            <a:r>
              <a:rPr lang="en-US" dirty="0" err="1" smtClean="0"/>
              <a:t>assertNull</a:t>
            </a:r>
            <a:r>
              <a:rPr lang="en-US" dirty="0" smtClean="0"/>
              <a:t>: If your method return null in the event of failure use this to check to see if it fails</a:t>
            </a:r>
          </a:p>
          <a:p>
            <a:pPr lvl="1"/>
            <a:r>
              <a:rPr lang="en-US" dirty="0" smtClean="0"/>
              <a:t>fail: Will fail the test, use this in conjunction with conditionals</a:t>
            </a:r>
          </a:p>
          <a:p>
            <a:pPr lvl="1"/>
            <a:r>
              <a:rPr lang="en-US" dirty="0" err="1" smtClean="0"/>
              <a:t>failNotEquals</a:t>
            </a:r>
            <a:r>
              <a:rPr lang="en-US" dirty="0" smtClean="0"/>
              <a:t>: Essentially the same as </a:t>
            </a:r>
            <a:r>
              <a:rPr lang="en-US" dirty="0" err="1" smtClean="0"/>
              <a:t>assertEquals</a:t>
            </a:r>
            <a:r>
              <a:rPr lang="en-US" dirty="0" smtClean="0"/>
              <a:t> but will fail the test if they </a:t>
            </a:r>
            <a:r>
              <a:rPr lang="en-US" dirty="0" err="1" smtClean="0"/>
              <a:t>arent</a:t>
            </a:r>
            <a:r>
              <a:rPr lang="en-US" dirty="0" smtClean="0"/>
              <a:t> equal instead of causing an error</a:t>
            </a:r>
          </a:p>
          <a:p>
            <a:pPr lvl="1"/>
            <a:r>
              <a:rPr lang="en-US" dirty="0" err="1" smtClean="0"/>
              <a:t>failNotSame</a:t>
            </a:r>
            <a:r>
              <a:rPr lang="en-US" dirty="0" smtClean="0"/>
              <a:t>: Essentially the same as </a:t>
            </a:r>
            <a:r>
              <a:rPr lang="en-US" dirty="0" err="1" smtClean="0"/>
              <a:t>assertNotSame</a:t>
            </a:r>
            <a:r>
              <a:rPr lang="en-US" dirty="0" smtClean="0"/>
              <a:t> except instead of causing an error it will cause a failure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 displays results of each test; click on a test to get more details and jump straight to the failed case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276600"/>
            <a:ext cx="4038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Testing!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JUnit</a:t>
            </a:r>
            <a:r>
              <a:rPr lang="en-US" dirty="0" smtClean="0"/>
              <a:t> makes it easy to create, maintain, run tests</a:t>
            </a:r>
          </a:p>
          <a:p>
            <a:r>
              <a:rPr lang="en-US" dirty="0" smtClean="0"/>
              <a:t>Tests are kept separate from the actual project so they don’t interfere with the “real” code</a:t>
            </a:r>
          </a:p>
          <a:p>
            <a:r>
              <a:rPr lang="en-US" dirty="0" smtClean="0"/>
              <a:t>If you don’t want to use a test framework you could make your own with a little extra work</a:t>
            </a:r>
          </a:p>
          <a:p>
            <a:pPr lvl="1"/>
            <a:r>
              <a:rPr lang="en-US" dirty="0" smtClean="0"/>
              <a:t>Separate class with a main() that invokes all the methods for the tests, outputs </a:t>
            </a:r>
            <a:r>
              <a:rPr lang="en-US" smtClean="0"/>
              <a:t>or asserts errors, etc.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decide on subtask to accomplish</a:t>
            </a:r>
          </a:p>
          <a:p>
            <a:pPr lvl="1"/>
            <a:r>
              <a:rPr lang="en-US" dirty="0" smtClean="0"/>
              <a:t>Should be small and require a simple test case (or cases)</a:t>
            </a:r>
          </a:p>
          <a:p>
            <a:r>
              <a:rPr lang="en-US" dirty="0" smtClean="0"/>
              <a:t>Simple example</a:t>
            </a:r>
          </a:p>
          <a:p>
            <a:pPr lvl="1"/>
            <a:r>
              <a:rPr lang="en-US" dirty="0" smtClean="0"/>
              <a:t>Need to write code to find the largest of three integers</a:t>
            </a:r>
          </a:p>
          <a:p>
            <a:pPr lvl="1"/>
            <a:r>
              <a:rPr lang="en-US" dirty="0" smtClean="0"/>
              <a:t>Write test case first to indicate success or failure of the code you will write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Test Case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00200"/>
            <a:ext cx="7696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testMaxOfThreeInts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(1,7,3) == 7)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("Passed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Test");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("Failed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Test");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Test Case, Expanded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testMaxOfThreeInts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(1,7,3) == 7)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(6,1,4) == 6)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("Passed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Test");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("Failed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Test");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("Failed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Test");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1447800"/>
            <a:ext cx="677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desired, we can add more tests for the code, to test more conditions.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172200"/>
            <a:ext cx="733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Don’t add too many or the test case can become too complex.  “Smoke test”.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 assert which throws an exception if the expression in parenthesis is not true</a:t>
            </a:r>
          </a:p>
          <a:p>
            <a:pPr lvl="1"/>
            <a:r>
              <a:rPr lang="en-US" sz="2400" dirty="0" smtClean="0"/>
              <a:t>Appropriate for internal invariants</a:t>
            </a:r>
          </a:p>
          <a:p>
            <a:pPr lvl="1"/>
            <a:r>
              <a:rPr lang="en-US" sz="2400" dirty="0" smtClean="0"/>
              <a:t>NOT appropriate to take the place of argument checking, work your app would do for correct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For Java, must run with –ea flag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029200"/>
            <a:ext cx="769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testMaxOfThreeInts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assert(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(1,7,3) == 7) : "Failed for 1,7,3";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assert(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(7,1,3) == 7) : "Failed for 7,1,3";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Code Being Tested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we would fill in the code to be tested.  If desired we could start with a stub to allow the test case to run: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we fill in the code and test it: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352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num1,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num2,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num3)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return num1;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5181600"/>
            <a:ext cx="7696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maxOfThreeInts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num1,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num2,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num3)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max = num1;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if ((num2 &gt;= num1)) &amp;&amp; (num2 &gt;= num3)) max = num2;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if ((num3 &gt;= num1)) &amp;&amp; (num3 &gt;= num2)) max = num3;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return max;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Slightly More Complex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to see if entered password matches that of the stored password for a graphical password scheme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352800"/>
            <a:ext cx="412774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2021</Words>
  <Application>Microsoft Office PowerPoint</Application>
  <PresentationFormat>On-screen Show (4:3)</PresentationFormat>
  <Paragraphs>285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Unit Testing</vt:lpstr>
      <vt:lpstr>Understanding Why We Test First</vt:lpstr>
      <vt:lpstr>Tests before Code</vt:lpstr>
      <vt:lpstr>Writing a Test Case</vt:lpstr>
      <vt:lpstr>Simple Test Case</vt:lpstr>
      <vt:lpstr>Simple Test Case, Expanded</vt:lpstr>
      <vt:lpstr>Better Version</vt:lpstr>
      <vt:lpstr>Writing Code Being Tested</vt:lpstr>
      <vt:lpstr>Slightly More Complex Example</vt:lpstr>
      <vt:lpstr>Graphical Password Test</vt:lpstr>
      <vt:lpstr>Graphical Password Test</vt:lpstr>
      <vt:lpstr>Next we write the code</vt:lpstr>
      <vt:lpstr>Exhaustive Testing</vt:lpstr>
      <vt:lpstr>Testing First is Hard!</vt:lpstr>
      <vt:lpstr>Developing a Test Suite</vt:lpstr>
      <vt:lpstr>Automated Testing</vt:lpstr>
      <vt:lpstr>Rationale Behind Testing First</vt:lpstr>
      <vt:lpstr>Testing First Forces Simplicity</vt:lpstr>
      <vt:lpstr>Simplicity drives the Design</vt:lpstr>
      <vt:lpstr>Testing First Clarifies the Task</vt:lpstr>
      <vt:lpstr>Testing First Frees You from On-the-fly Editing</vt:lpstr>
      <vt:lpstr>Test Suites and Refactoring</vt:lpstr>
      <vt:lpstr>Testing First Provides Documentation</vt:lpstr>
      <vt:lpstr>Fixing Broken Test Cases</vt:lpstr>
      <vt:lpstr>Adding Missing Tests</vt:lpstr>
      <vt:lpstr>Tests Suites and Sanity</vt:lpstr>
      <vt:lpstr>JUnit and NetBeans Demo</vt:lpstr>
      <vt:lpstr>JUnit </vt:lpstr>
      <vt:lpstr>Test Class</vt:lpstr>
      <vt:lpstr>Running Tests</vt:lpstr>
      <vt:lpstr>Determining Success or Failure</vt:lpstr>
      <vt:lpstr>Running Tests</vt:lpstr>
      <vt:lpstr>Happy Testing!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Testing</dc:title>
  <dc:creator>Kenrick</dc:creator>
  <cp:lastModifiedBy>Kenrick Mock</cp:lastModifiedBy>
  <cp:revision>36</cp:revision>
  <dcterms:created xsi:type="dcterms:W3CDTF">2006-08-16T00:00:00Z</dcterms:created>
  <dcterms:modified xsi:type="dcterms:W3CDTF">2012-09-18T08:39:50Z</dcterms:modified>
</cp:coreProperties>
</file>