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5" r:id="rId18"/>
    <p:sldId id="274" r:id="rId19"/>
    <p:sldId id="272" r:id="rId20"/>
    <p:sldId id="273"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9/7/2008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9/7/2008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9/7/2008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9/7/2008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9/7/2008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9/7/2008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9/7/2008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9/7/2008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9/7/2008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9/7/2008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9/7/2008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9/7/2008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Interacting with the Client</a:t>
            </a:r>
            <a:endParaRPr lang="en-US" dirty="0"/>
          </a:p>
        </p:txBody>
      </p:sp>
      <p:sp>
        <p:nvSpPr>
          <p:cNvPr id="3" name="Subtitle 2"/>
          <p:cNvSpPr>
            <a:spLocks noGrp="1"/>
          </p:cNvSpPr>
          <p:nvPr>
            <p:ph type="subTitle" idx="1"/>
          </p:nvPr>
        </p:nvSpPr>
        <p:spPr/>
        <p:txBody>
          <a:bodyPr/>
          <a:lstStyle/>
          <a:p>
            <a:r>
              <a:rPr lang="en-US" dirty="0" smtClean="0"/>
              <a:t>User Stories, Planning, Estimating</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In-Class Exercise</a:t>
            </a:r>
            <a:endParaRPr lang="en-US" dirty="0"/>
          </a:p>
        </p:txBody>
      </p:sp>
      <p:sp>
        <p:nvSpPr>
          <p:cNvPr id="3" name="Content Placeholder 2"/>
          <p:cNvSpPr>
            <a:spLocks noGrp="1"/>
          </p:cNvSpPr>
          <p:nvPr>
            <p:ph idx="1"/>
          </p:nvPr>
        </p:nvSpPr>
        <p:spPr/>
        <p:txBody>
          <a:bodyPr/>
          <a:lstStyle/>
          <a:p>
            <a:r>
              <a:rPr lang="en-US" dirty="0" smtClean="0"/>
              <a:t>Estimate units for grade calculator user stories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Determining Workload</a:t>
            </a:r>
            <a:endParaRPr lang="en-US" dirty="0"/>
          </a:p>
        </p:txBody>
      </p:sp>
      <p:sp>
        <p:nvSpPr>
          <p:cNvPr id="3" name="Content Placeholder 2"/>
          <p:cNvSpPr>
            <a:spLocks noGrp="1"/>
          </p:cNvSpPr>
          <p:nvPr>
            <p:ph idx="1"/>
          </p:nvPr>
        </p:nvSpPr>
        <p:spPr>
          <a:xfrm>
            <a:off x="457200" y="1600200"/>
            <a:ext cx="8305800" cy="4876800"/>
          </a:xfrm>
        </p:spPr>
        <p:txBody>
          <a:bodyPr>
            <a:normAutofit fontScale="77500" lnSpcReduction="20000"/>
          </a:bodyPr>
          <a:lstStyle/>
          <a:p>
            <a:r>
              <a:rPr lang="en-US" dirty="0" smtClean="0"/>
              <a:t>Clients are initially not happy to get estimates in terms of units</a:t>
            </a:r>
          </a:p>
          <a:p>
            <a:pPr lvl="1"/>
            <a:r>
              <a:rPr lang="en-US" dirty="0" smtClean="0"/>
              <a:t>Client: What’s a </a:t>
            </a:r>
            <a:r>
              <a:rPr lang="en-US" dirty="0" smtClean="0"/>
              <a:t>unit</a:t>
            </a:r>
            <a:r>
              <a:rPr lang="en-US" dirty="0" smtClean="0"/>
              <a:t>?</a:t>
            </a:r>
          </a:p>
          <a:p>
            <a:pPr lvl="1"/>
            <a:r>
              <a:rPr lang="en-US" dirty="0" smtClean="0"/>
              <a:t>Developers: We don’t know.</a:t>
            </a:r>
          </a:p>
          <a:p>
            <a:pPr lvl="1"/>
            <a:r>
              <a:rPr lang="en-US" dirty="0" smtClean="0"/>
              <a:t>Client: How many </a:t>
            </a:r>
            <a:r>
              <a:rPr lang="en-US" dirty="0" smtClean="0"/>
              <a:t>unit</a:t>
            </a:r>
            <a:r>
              <a:rPr lang="en-US" dirty="0" smtClean="0"/>
              <a:t>s can you do this week?</a:t>
            </a:r>
          </a:p>
          <a:p>
            <a:pPr lvl="1"/>
            <a:r>
              <a:rPr lang="en-US" dirty="0" smtClean="0"/>
              <a:t>Developers: We don’t know, but we can make an initial estimate, and it will get better every iteration and even within an iteration.</a:t>
            </a:r>
          </a:p>
          <a:p>
            <a:r>
              <a:rPr lang="en-US" dirty="0" smtClean="0"/>
              <a:t>If you estimated 1 </a:t>
            </a:r>
            <a:r>
              <a:rPr lang="en-US" dirty="0" smtClean="0"/>
              <a:t>unit</a:t>
            </a:r>
            <a:r>
              <a:rPr lang="en-US" dirty="0" smtClean="0"/>
              <a:t> for story 1, and it took 3 hours, then story 2 at 2 </a:t>
            </a:r>
            <a:r>
              <a:rPr lang="en-US" dirty="0" smtClean="0"/>
              <a:t>unit</a:t>
            </a:r>
            <a:r>
              <a:rPr lang="en-US" dirty="0" smtClean="0"/>
              <a:t>s would now have an estimate of 6 hours</a:t>
            </a:r>
          </a:p>
          <a:p>
            <a:r>
              <a:rPr lang="en-US" dirty="0" smtClean="0"/>
              <a:t>If you estimated 3 hours/</a:t>
            </a:r>
            <a:r>
              <a:rPr lang="en-US" dirty="0" smtClean="0"/>
              <a:t>unit</a:t>
            </a:r>
            <a:r>
              <a:rPr lang="en-US" dirty="0" smtClean="0"/>
              <a:t> the first iteration but it really took 6 hours/</a:t>
            </a:r>
            <a:r>
              <a:rPr lang="en-US" dirty="0" smtClean="0"/>
              <a:t>unit</a:t>
            </a:r>
            <a:r>
              <a:rPr lang="en-US" dirty="0" smtClean="0"/>
              <a:t> then you can generate a better estimate for the second iteration</a:t>
            </a:r>
          </a:p>
          <a:p>
            <a:pPr lvl="1"/>
            <a:r>
              <a:rPr lang="en-US" dirty="0" smtClean="0"/>
              <a:t>Project spike useful here to get an initial estimate</a:t>
            </a:r>
          </a:p>
          <a:p>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Estimating NUTs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Estimate for the first iteration how many person-hours the group can collectively commit per week</a:t>
            </a:r>
          </a:p>
          <a:p>
            <a:pPr lvl="1"/>
            <a:r>
              <a:rPr lang="en-US" dirty="0" smtClean="0"/>
              <a:t>Remember coding must be done in pairs</a:t>
            </a:r>
          </a:p>
          <a:p>
            <a:pPr lvl="1"/>
            <a:r>
              <a:rPr lang="en-US" dirty="0" smtClean="0"/>
              <a:t>Allow for time when you’re not coding and not working</a:t>
            </a:r>
          </a:p>
          <a:p>
            <a:pPr lvl="1"/>
            <a:r>
              <a:rPr lang="en-US" dirty="0" smtClean="0"/>
              <a:t>Make an estimate; the next one can be better</a:t>
            </a:r>
          </a:p>
          <a:p>
            <a:r>
              <a:rPr lang="en-US" dirty="0" smtClean="0"/>
              <a:t>Estimate time for </a:t>
            </a:r>
            <a:r>
              <a:rPr lang="en-US" dirty="0" smtClean="0"/>
              <a:t>unit</a:t>
            </a:r>
            <a:endParaRPr lang="en-US" dirty="0" smtClean="0"/>
          </a:p>
          <a:p>
            <a:r>
              <a:rPr lang="en-US" dirty="0" smtClean="0"/>
              <a:t>Go to client and say how many </a:t>
            </a:r>
            <a:r>
              <a:rPr lang="en-US" dirty="0" smtClean="0"/>
              <a:t>unit</a:t>
            </a:r>
            <a:r>
              <a:rPr lang="en-US" dirty="0" smtClean="0"/>
              <a:t>s you can do per week</a:t>
            </a:r>
          </a:p>
          <a:p>
            <a:pPr lvl="1"/>
            <a:r>
              <a:rPr lang="en-US" dirty="0" smtClean="0"/>
              <a:t>E.g. if 1 </a:t>
            </a:r>
            <a:r>
              <a:rPr lang="en-US" dirty="0" smtClean="0"/>
              <a:t>unit</a:t>
            </a:r>
            <a:r>
              <a:rPr lang="en-US" dirty="0" smtClean="0"/>
              <a:t>/hour and 20 person hours then you can do 20 </a:t>
            </a:r>
            <a:r>
              <a:rPr lang="en-US" dirty="0" smtClean="0"/>
              <a:t>unit</a:t>
            </a:r>
            <a:r>
              <a:rPr lang="en-US" dirty="0" smtClean="0"/>
              <a:t>s per week</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Client Reevaluation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Give client the user stories, estimates, and the total number of </a:t>
            </a:r>
            <a:r>
              <a:rPr lang="en-US" dirty="0" smtClean="0"/>
              <a:t>unit</a:t>
            </a:r>
            <a:r>
              <a:rPr lang="en-US" dirty="0" smtClean="0"/>
              <a:t>s you can do per week</a:t>
            </a:r>
          </a:p>
          <a:p>
            <a:r>
              <a:rPr lang="en-US" dirty="0" smtClean="0"/>
              <a:t>Client gets to pick the stories that add up to the total number of </a:t>
            </a:r>
            <a:r>
              <a:rPr lang="en-US" dirty="0" smtClean="0"/>
              <a:t>unit</a:t>
            </a:r>
            <a:r>
              <a:rPr lang="en-US" dirty="0" smtClean="0"/>
              <a:t>s</a:t>
            </a:r>
          </a:p>
          <a:p>
            <a:r>
              <a:rPr lang="en-US" dirty="0" smtClean="0"/>
              <a:t>Client doesn’t get to add more stories beyond the total number of </a:t>
            </a:r>
            <a:r>
              <a:rPr lang="en-US" dirty="0" smtClean="0"/>
              <a:t>unit</a:t>
            </a:r>
            <a:r>
              <a:rPr lang="en-US" dirty="0" smtClean="0"/>
              <a:t>s</a:t>
            </a:r>
          </a:p>
          <a:p>
            <a:pPr lvl="1"/>
            <a:r>
              <a:rPr lang="en-US" dirty="0" smtClean="0"/>
              <a:t>Important not to let the client get away with this, remind the client they can do different stories the next iteration</a:t>
            </a:r>
          </a:p>
          <a:p>
            <a:pPr lvl="1"/>
            <a:r>
              <a:rPr lang="en-US" dirty="0" smtClean="0"/>
              <a:t>Have to prioritize and drop something if another being added</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In-Class Exercise</a:t>
            </a:r>
            <a:endParaRPr lang="en-US" dirty="0"/>
          </a:p>
        </p:txBody>
      </p:sp>
      <p:sp>
        <p:nvSpPr>
          <p:cNvPr id="3" name="Content Placeholder 2"/>
          <p:cNvSpPr>
            <a:spLocks noGrp="1"/>
          </p:cNvSpPr>
          <p:nvPr>
            <p:ph idx="1"/>
          </p:nvPr>
        </p:nvSpPr>
        <p:spPr/>
        <p:txBody>
          <a:bodyPr/>
          <a:lstStyle/>
          <a:p>
            <a:r>
              <a:rPr lang="en-US" dirty="0" smtClean="0"/>
              <a:t>Estimate total hours, </a:t>
            </a:r>
            <a:r>
              <a:rPr lang="en-US" dirty="0" smtClean="0"/>
              <a:t>unit</a:t>
            </a:r>
            <a:r>
              <a:rPr lang="en-US" dirty="0" smtClean="0"/>
              <a:t>s per week for the grade calculator</a:t>
            </a:r>
          </a:p>
          <a:p>
            <a:r>
              <a:rPr lang="en-US" dirty="0" smtClean="0"/>
              <a:t>Client to prioritize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Choosing and Estimating Tasks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You now have prioritized stories for the iteration</a:t>
            </a:r>
          </a:p>
          <a:p>
            <a:r>
              <a:rPr lang="en-US" dirty="0" smtClean="0"/>
              <a:t>Next job is to break the user stories into tasks; discrete steps to complete the story</a:t>
            </a:r>
          </a:p>
          <a:p>
            <a:pPr lvl="1"/>
            <a:r>
              <a:rPr lang="en-US" dirty="0" smtClean="0"/>
              <a:t>E.g. to save a document, you may have the task of creating the GUI to initiate the task, another task for the disk operation</a:t>
            </a:r>
          </a:p>
          <a:p>
            <a:r>
              <a:rPr lang="en-US" dirty="0" smtClean="0"/>
              <a:t>Members of your group bid for tasks with an estimate of </a:t>
            </a:r>
            <a:r>
              <a:rPr lang="en-US" dirty="0" smtClean="0"/>
              <a:t>unit</a:t>
            </a:r>
            <a:r>
              <a:rPr lang="en-US" dirty="0" smtClean="0"/>
              <a:t>s; must add up to the total </a:t>
            </a:r>
            <a:r>
              <a:rPr lang="en-US" dirty="0" smtClean="0"/>
              <a:t>unit</a:t>
            </a:r>
            <a:r>
              <a:rPr lang="en-US" dirty="0" smtClean="0"/>
              <a:t>s they committed to for that week</a:t>
            </a:r>
          </a:p>
          <a:p>
            <a:pPr lvl="1"/>
            <a:r>
              <a:rPr lang="en-US" dirty="0" smtClean="0"/>
              <a:t>Low bid wins</a:t>
            </a:r>
          </a:p>
          <a:p>
            <a:r>
              <a:rPr lang="en-US" dirty="0" smtClean="0"/>
              <a:t>Tasks aren’t shared with the client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Tasks</a:t>
            </a:r>
            <a:endParaRPr lang="en-US" dirty="0"/>
          </a:p>
        </p:txBody>
      </p:sp>
      <p:sp>
        <p:nvSpPr>
          <p:cNvPr id="3" name="Content Placeholder 2"/>
          <p:cNvSpPr>
            <a:spLocks noGrp="1"/>
          </p:cNvSpPr>
          <p:nvPr>
            <p:ph idx="1"/>
          </p:nvPr>
        </p:nvSpPr>
        <p:spPr/>
        <p:txBody>
          <a:bodyPr>
            <a:normAutofit/>
          </a:bodyPr>
          <a:lstStyle/>
          <a:p>
            <a:r>
              <a:rPr lang="en-US" dirty="0" smtClean="0"/>
              <a:t>In defining tasks it may happen that you underestimated the user story and it will take more </a:t>
            </a:r>
            <a:r>
              <a:rPr lang="en-US" dirty="0" smtClean="0"/>
              <a:t>unit</a:t>
            </a:r>
            <a:r>
              <a:rPr lang="en-US" dirty="0" smtClean="0"/>
              <a:t>s than you though</a:t>
            </a:r>
          </a:p>
          <a:p>
            <a:pPr lvl="1"/>
            <a:r>
              <a:rPr lang="en-US" dirty="0" smtClean="0"/>
              <a:t>You need to go back to the client and ask to reduce the total so it is within the estimated number of units you have</a:t>
            </a:r>
          </a:p>
          <a:p>
            <a:pPr lvl="1"/>
            <a:r>
              <a:rPr lang="en-US" dirty="0" smtClean="0"/>
              <a:t>Not pleasant but the alternative is to press forward and pretend you can do more than you can; better early notification than late</a:t>
            </a:r>
          </a:p>
          <a:p>
            <a:pPr lvl="1">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Pairing and Tasks</a:t>
            </a:r>
            <a:endParaRPr lang="en-US" dirty="0"/>
          </a:p>
        </p:txBody>
      </p:sp>
      <p:sp>
        <p:nvSpPr>
          <p:cNvPr id="3" name="Content Placeholder 2"/>
          <p:cNvSpPr>
            <a:spLocks noGrp="1"/>
          </p:cNvSpPr>
          <p:nvPr>
            <p:ph idx="1"/>
          </p:nvPr>
        </p:nvSpPr>
        <p:spPr/>
        <p:txBody>
          <a:bodyPr/>
          <a:lstStyle/>
          <a:p>
            <a:r>
              <a:rPr lang="en-US" dirty="0" smtClean="0"/>
              <a:t>You may have signed up for 10 hours worth of tasks, but since you are paired those 10 hours will include working on someone else’s tasks</a:t>
            </a:r>
          </a:p>
          <a:p>
            <a:r>
              <a:rPr lang="en-US" dirty="0" smtClean="0"/>
              <a:t>Don’t worry, keep track of how many </a:t>
            </a:r>
            <a:r>
              <a:rPr lang="en-US" dirty="0" smtClean="0"/>
              <a:t>unit</a:t>
            </a:r>
            <a:r>
              <a:rPr lang="en-US" dirty="0" smtClean="0"/>
              <a:t>s you completed so you know how many to sign up for next week</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In-Class Exercise</a:t>
            </a:r>
            <a:endParaRPr lang="en-US" dirty="0"/>
          </a:p>
        </p:txBody>
      </p:sp>
      <p:sp>
        <p:nvSpPr>
          <p:cNvPr id="3" name="Content Placeholder 2"/>
          <p:cNvSpPr>
            <a:spLocks noGrp="1"/>
          </p:cNvSpPr>
          <p:nvPr>
            <p:ph idx="1"/>
          </p:nvPr>
        </p:nvSpPr>
        <p:spPr/>
        <p:txBody>
          <a:bodyPr/>
          <a:lstStyle/>
          <a:p>
            <a:r>
              <a:rPr lang="en-US" dirty="0" smtClean="0"/>
              <a:t>Break grade calculator stories up into tasks</a:t>
            </a:r>
          </a:p>
          <a:p>
            <a:r>
              <a:rPr lang="en-US" dirty="0" smtClean="0"/>
              <a:t>Bid on tasks with number of </a:t>
            </a:r>
            <a:r>
              <a:rPr lang="en-US" dirty="0" smtClean="0"/>
              <a:t>unit</a:t>
            </a:r>
            <a:r>
              <a:rPr lang="en-US" dirty="0" smtClean="0"/>
              <a:t>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Dealing with Disappointment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After a week perhaps you see your estimates weren’t accurate</a:t>
            </a:r>
          </a:p>
          <a:p>
            <a:pPr lvl="1"/>
            <a:r>
              <a:rPr lang="en-US" dirty="0" smtClean="0"/>
              <a:t>Usually programmers underestimate the time required</a:t>
            </a:r>
          </a:p>
          <a:p>
            <a:pPr lvl="1"/>
            <a:r>
              <a:rPr lang="en-US" dirty="0" smtClean="0"/>
              <a:t>Reassess where you are with your group and immediately go to the client so he or she can determine how you should spend your remaining time</a:t>
            </a:r>
          </a:p>
          <a:p>
            <a:r>
              <a:rPr lang="en-US" dirty="0" smtClean="0"/>
              <a:t>Sometimes this is good news</a:t>
            </a:r>
          </a:p>
          <a:p>
            <a:pPr lvl="1"/>
            <a:r>
              <a:rPr lang="en-US" dirty="0" smtClean="0"/>
              <a:t>If you only got 30 hours/week in and you estimated 40, then you have better data for the next iteration</a:t>
            </a:r>
          </a:p>
          <a:p>
            <a:pPr lvl="1"/>
            <a:r>
              <a:rPr lang="en-US" dirty="0" smtClean="0"/>
              <a:t>Estimates should get better each iteration; “surprises” are early, not later</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Client in XP</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Other methodologies</a:t>
            </a:r>
          </a:p>
          <a:p>
            <a:pPr lvl="1"/>
            <a:r>
              <a:rPr lang="en-US" dirty="0" smtClean="0"/>
              <a:t>Client comes in for milestone meetings</a:t>
            </a:r>
          </a:p>
          <a:p>
            <a:pPr lvl="1"/>
            <a:r>
              <a:rPr lang="en-US" dirty="0" smtClean="0"/>
              <a:t>Given PowerPoint presentations and demos </a:t>
            </a:r>
          </a:p>
          <a:p>
            <a:pPr lvl="1"/>
            <a:r>
              <a:rPr lang="en-US" dirty="0" smtClean="0"/>
              <a:t>Sometimes no interaction until product done</a:t>
            </a:r>
          </a:p>
          <a:p>
            <a:r>
              <a:rPr lang="en-US" dirty="0" smtClean="0"/>
              <a:t>XP</a:t>
            </a:r>
          </a:p>
          <a:p>
            <a:pPr lvl="1"/>
            <a:r>
              <a:rPr lang="en-US" dirty="0" smtClean="0"/>
              <a:t>Considered part of the team, but not a developer</a:t>
            </a:r>
          </a:p>
          <a:p>
            <a:pPr lvl="1"/>
            <a:r>
              <a:rPr lang="en-US" dirty="0" smtClean="0"/>
              <a:t>Open communication required between developers and client</a:t>
            </a:r>
          </a:p>
          <a:p>
            <a:pPr lvl="1"/>
            <a:r>
              <a:rPr lang="en-US" dirty="0" smtClean="0"/>
              <a:t>Client makes decisions but is informed about the cost of change</a:t>
            </a:r>
          </a:p>
          <a:p>
            <a:pPr lvl="1"/>
            <a:r>
              <a:rPr lang="en-US" dirty="0" smtClean="0"/>
              <a:t>Client must make some commitment to spend time with the developers</a:t>
            </a:r>
          </a:p>
          <a:p>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Rinse and Repeat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Even if you didn’t complete as many stories as estimated the first iteration, the client should be happy with your honesty</a:t>
            </a:r>
          </a:p>
          <a:p>
            <a:r>
              <a:rPr lang="en-US" dirty="0" smtClean="0"/>
              <a:t>As the project progresses you should get better at knowing what you can do in an iteration</a:t>
            </a:r>
          </a:p>
          <a:p>
            <a:r>
              <a:rPr lang="en-US" dirty="0" smtClean="0"/>
              <a:t>Continue to keep the client informed and track where you are at all times</a:t>
            </a:r>
          </a:p>
          <a:p>
            <a:r>
              <a:rPr lang="en-US" dirty="0" smtClean="0"/>
              <a:t>Client may be unhappy the product is going slowly, but it’s hard to argue with the data you are gathering and sharing</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a:t>
            </a:r>
            <a:endParaRPr lang="en-US" dirty="0"/>
          </a:p>
        </p:txBody>
      </p:sp>
      <p:sp>
        <p:nvSpPr>
          <p:cNvPr id="3" name="Content Placeholder 2"/>
          <p:cNvSpPr>
            <a:spLocks noGrp="1"/>
          </p:cNvSpPr>
          <p:nvPr>
            <p:ph idx="1"/>
          </p:nvPr>
        </p:nvSpPr>
        <p:spPr/>
        <p:txBody>
          <a:bodyPr/>
          <a:lstStyle/>
          <a:p>
            <a:r>
              <a:rPr lang="en-US" dirty="0" smtClean="0"/>
              <a:t>Use the </a:t>
            </a:r>
            <a:r>
              <a:rPr lang="en-US" dirty="0" err="1" smtClean="0"/>
              <a:t>ProjectPier</a:t>
            </a:r>
            <a:r>
              <a:rPr lang="en-US" dirty="0" smtClean="0"/>
              <a:t> site to share information with your team members</a:t>
            </a:r>
          </a:p>
          <a:p>
            <a:r>
              <a:rPr lang="en-US" dirty="0" smtClean="0"/>
              <a:t>Good place to keep track of</a:t>
            </a:r>
          </a:p>
          <a:p>
            <a:pPr lvl="1"/>
            <a:r>
              <a:rPr lang="en-US" dirty="0" smtClean="0"/>
              <a:t>Meeting notes</a:t>
            </a:r>
          </a:p>
          <a:p>
            <a:pPr lvl="1"/>
            <a:r>
              <a:rPr lang="en-US" dirty="0" smtClean="0"/>
              <a:t>Issues or problems</a:t>
            </a:r>
          </a:p>
          <a:p>
            <a:pPr lvl="1"/>
            <a:r>
              <a:rPr lang="en-US" dirty="0" smtClean="0"/>
              <a:t>Assigned tasks, estimates, actual time taken</a:t>
            </a:r>
          </a:p>
          <a:p>
            <a:pPr lvl="2"/>
            <a:r>
              <a:rPr lang="en-US" dirty="0" smtClean="0"/>
              <a:t>Compare with actual time</a:t>
            </a:r>
          </a:p>
          <a:p>
            <a:pPr lvl="1"/>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US" dirty="0" smtClean="0"/>
              <a:t>The developers will be truthful in their estimates and the customers will believe these estimates</a:t>
            </a:r>
          </a:p>
          <a:p>
            <a:pPr marL="514350" indent="-514350">
              <a:buFont typeface="+mj-lt"/>
              <a:buAutoNum type="arabicPeriod"/>
            </a:pPr>
            <a:r>
              <a:rPr lang="en-US" dirty="0" smtClean="0"/>
              <a:t>The developers will refine their estimates and the customers will refine their expectations based on the actual achievements in each iteration</a:t>
            </a:r>
          </a:p>
          <a:p>
            <a:pPr marL="514350" indent="-514350">
              <a:buFont typeface="+mj-lt"/>
              <a:buAutoNum type="arabicPeriod"/>
            </a:pPr>
            <a:r>
              <a:rPr lang="en-US" dirty="0" smtClean="0"/>
              <a:t>During the iteration the developers will update the client as to the progress of the iteration.  The client will use this information to quickly refine what is required in the current iteration.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Variables in Software Development</a:t>
            </a:r>
            <a:endParaRPr lang="en-US" dirty="0"/>
          </a:p>
        </p:txBody>
      </p:sp>
      <p:sp>
        <p:nvSpPr>
          <p:cNvPr id="5" name="Rectangle 4"/>
          <p:cNvSpPr/>
          <p:nvPr/>
        </p:nvSpPr>
        <p:spPr>
          <a:xfrm rot="2700000">
            <a:off x="3235657" y="2245056"/>
            <a:ext cx="2009864" cy="20098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962400" y="1459468"/>
            <a:ext cx="594073" cy="369332"/>
          </a:xfrm>
          <a:prstGeom prst="rect">
            <a:avLst/>
          </a:prstGeom>
          <a:noFill/>
        </p:spPr>
        <p:txBody>
          <a:bodyPr wrap="none" rtlCol="0">
            <a:spAutoFit/>
          </a:bodyPr>
          <a:lstStyle/>
          <a:p>
            <a:r>
              <a:rPr lang="en-US" dirty="0" smtClean="0"/>
              <a:t>Cost</a:t>
            </a:r>
            <a:endParaRPr lang="en-US" dirty="0"/>
          </a:p>
        </p:txBody>
      </p:sp>
      <p:sp>
        <p:nvSpPr>
          <p:cNvPr id="8" name="TextBox 7"/>
          <p:cNvSpPr txBox="1"/>
          <p:nvPr/>
        </p:nvSpPr>
        <p:spPr>
          <a:xfrm>
            <a:off x="5791200" y="3048000"/>
            <a:ext cx="649537" cy="369332"/>
          </a:xfrm>
          <a:prstGeom prst="rect">
            <a:avLst/>
          </a:prstGeom>
          <a:noFill/>
        </p:spPr>
        <p:txBody>
          <a:bodyPr wrap="none" rtlCol="0">
            <a:spAutoFit/>
          </a:bodyPr>
          <a:lstStyle/>
          <a:p>
            <a:r>
              <a:rPr lang="en-US" dirty="0" smtClean="0"/>
              <a:t>Time</a:t>
            </a:r>
            <a:endParaRPr lang="en-US" dirty="0"/>
          </a:p>
        </p:txBody>
      </p:sp>
      <p:sp>
        <p:nvSpPr>
          <p:cNvPr id="9" name="TextBox 8"/>
          <p:cNvSpPr txBox="1"/>
          <p:nvPr/>
        </p:nvSpPr>
        <p:spPr>
          <a:xfrm>
            <a:off x="3810000" y="4724400"/>
            <a:ext cx="859531" cy="369332"/>
          </a:xfrm>
          <a:prstGeom prst="rect">
            <a:avLst/>
          </a:prstGeom>
          <a:noFill/>
        </p:spPr>
        <p:txBody>
          <a:bodyPr wrap="none" rtlCol="0">
            <a:spAutoFit/>
          </a:bodyPr>
          <a:lstStyle/>
          <a:p>
            <a:r>
              <a:rPr lang="en-US" dirty="0" smtClean="0"/>
              <a:t>Quality</a:t>
            </a:r>
            <a:endParaRPr lang="en-US" dirty="0"/>
          </a:p>
        </p:txBody>
      </p:sp>
      <p:sp>
        <p:nvSpPr>
          <p:cNvPr id="10" name="TextBox 9"/>
          <p:cNvSpPr txBox="1"/>
          <p:nvPr/>
        </p:nvSpPr>
        <p:spPr>
          <a:xfrm>
            <a:off x="1981200" y="3048000"/>
            <a:ext cx="745397" cy="369332"/>
          </a:xfrm>
          <a:prstGeom prst="rect">
            <a:avLst/>
          </a:prstGeom>
          <a:noFill/>
        </p:spPr>
        <p:txBody>
          <a:bodyPr wrap="none" rtlCol="0">
            <a:spAutoFit/>
          </a:bodyPr>
          <a:lstStyle/>
          <a:p>
            <a:r>
              <a:rPr lang="en-US" dirty="0" smtClean="0"/>
              <a:t>Scope</a:t>
            </a:r>
            <a:endParaRPr lang="en-US" dirty="0"/>
          </a:p>
        </p:txBody>
      </p:sp>
      <p:sp>
        <p:nvSpPr>
          <p:cNvPr id="11" name="TextBox 10"/>
          <p:cNvSpPr txBox="1"/>
          <p:nvPr/>
        </p:nvSpPr>
        <p:spPr>
          <a:xfrm>
            <a:off x="914400" y="5562600"/>
            <a:ext cx="7316618" cy="923330"/>
          </a:xfrm>
          <a:prstGeom prst="rect">
            <a:avLst/>
          </a:prstGeom>
          <a:noFill/>
        </p:spPr>
        <p:txBody>
          <a:bodyPr wrap="none" rtlCol="0">
            <a:spAutoFit/>
          </a:bodyPr>
          <a:lstStyle/>
          <a:p>
            <a:r>
              <a:rPr lang="en-US" dirty="0" smtClean="0"/>
              <a:t>Client controls scope, has final say on quality</a:t>
            </a:r>
          </a:p>
          <a:p>
            <a:r>
              <a:rPr lang="en-US" dirty="0" smtClean="0"/>
              <a:t>Developers in charge of technical decisions</a:t>
            </a:r>
          </a:p>
          <a:p>
            <a:r>
              <a:rPr lang="en-US" dirty="0" smtClean="0"/>
              <a:t>Developers shouldn’t take away client decisions (Project </a:t>
            </a:r>
            <a:r>
              <a:rPr lang="en-US" dirty="0" err="1" smtClean="0"/>
              <a:t>Greenlight</a:t>
            </a:r>
            <a:r>
              <a:rPr lang="en-US" dirty="0" smtClean="0"/>
              <a:t> example)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a:t>
            </a:r>
            <a:endParaRPr lang="en-US" dirty="0"/>
          </a:p>
        </p:txBody>
      </p:sp>
      <p:sp>
        <p:nvSpPr>
          <p:cNvPr id="3" name="Content Placeholder 2"/>
          <p:cNvSpPr>
            <a:spLocks noGrp="1"/>
          </p:cNvSpPr>
          <p:nvPr>
            <p:ph idx="1"/>
          </p:nvPr>
        </p:nvSpPr>
        <p:spPr/>
        <p:txBody>
          <a:bodyPr/>
          <a:lstStyle/>
          <a:p>
            <a:r>
              <a:rPr lang="en-US" dirty="0" smtClean="0"/>
              <a:t>The client may be tempted to make comments or suggestions about the code, but this is not their role</a:t>
            </a:r>
          </a:p>
          <a:p>
            <a:pPr lvl="1"/>
            <a:r>
              <a:rPr lang="en-US" dirty="0" smtClean="0"/>
              <a:t>(exception for this class, with the “professor” hat on, but will try not to overstep bounds)</a:t>
            </a:r>
          </a:p>
          <a:p>
            <a:r>
              <a:rPr lang="en-US" dirty="0" smtClean="0"/>
              <a:t>Client more like a black-box tester</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Meeting to Determine User Stories</a:t>
            </a:r>
          </a:p>
          <a:p>
            <a:r>
              <a:rPr lang="en-US" dirty="0" smtClean="0"/>
              <a:t>User Stories written on 3x5” cards, initially with just:</a:t>
            </a:r>
          </a:p>
          <a:p>
            <a:pPr lvl="1"/>
            <a:r>
              <a:rPr lang="en-US" dirty="0" smtClean="0"/>
              <a:t>Title</a:t>
            </a:r>
          </a:p>
          <a:p>
            <a:pPr lvl="1"/>
            <a:r>
              <a:rPr lang="en-US" dirty="0" smtClean="0"/>
              <a:t>Description</a:t>
            </a:r>
          </a:p>
          <a:p>
            <a:r>
              <a:rPr lang="en-US" dirty="0" smtClean="0"/>
              <a:t>Stories can be fairly general (unlike detailed requirements) but the client needs to be able to determine if a user story is completed successfully or not</a:t>
            </a:r>
          </a:p>
          <a:p>
            <a:r>
              <a:rPr lang="en-US" dirty="0" smtClean="0"/>
              <a:t>Fuzzy user stories make you uncomfortable?</a:t>
            </a:r>
          </a:p>
          <a:p>
            <a:pPr lvl="1"/>
            <a:r>
              <a:rPr lang="en-US" dirty="0" smtClean="0"/>
              <a:t>Must be phrased in terminology the client understands</a:t>
            </a:r>
          </a:p>
          <a:p>
            <a:pPr lvl="1"/>
            <a:r>
              <a:rPr lang="en-US" dirty="0" smtClean="0"/>
              <a:t>E.g. “persistence requirement” may not make sense to them</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Stories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Interview client to collect user stories.</a:t>
            </a:r>
          </a:p>
          <a:p>
            <a:r>
              <a:rPr lang="en-US" dirty="0" smtClean="0"/>
              <a:t>Write down stories on index cards and read back to the client</a:t>
            </a:r>
          </a:p>
          <a:p>
            <a:pPr lvl="1"/>
            <a:r>
              <a:rPr lang="en-US" dirty="0" smtClean="0"/>
              <a:t>If possible have the client write them down as well</a:t>
            </a:r>
          </a:p>
          <a:p>
            <a:pPr lvl="1"/>
            <a:r>
              <a:rPr lang="en-US" dirty="0" smtClean="0"/>
              <a:t>Mutual process between developers and client to come up with the stories; suggestions can come from both sides but the client has the final say</a:t>
            </a:r>
          </a:p>
          <a:p>
            <a:r>
              <a:rPr lang="en-US" dirty="0" smtClean="0"/>
              <a:t>When you have enough to get going on the project, stop.</a:t>
            </a:r>
          </a:p>
          <a:p>
            <a:pPr lvl="1"/>
            <a:r>
              <a:rPr lang="en-US" dirty="0" smtClean="0"/>
              <a:t>New stories can be added any time during the project</a:t>
            </a:r>
          </a:p>
          <a:p>
            <a:r>
              <a:rPr lang="en-US" dirty="0" smtClean="0"/>
              <a:t>Have the client rank the stories in order of importance.</a:t>
            </a:r>
          </a:p>
          <a:p>
            <a:pPr lvl="1"/>
            <a:r>
              <a:rPr lang="en-US" dirty="0" smtClean="0"/>
              <a:t>Many rankings, one is:  Critical, Important, Nice to Have, Distant Future</a:t>
            </a:r>
          </a:p>
          <a:p>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In-Class Exercise</a:t>
            </a:r>
            <a:endParaRPr lang="en-US" dirty="0"/>
          </a:p>
        </p:txBody>
      </p:sp>
      <p:sp>
        <p:nvSpPr>
          <p:cNvPr id="3" name="Content Placeholder 2"/>
          <p:cNvSpPr>
            <a:spLocks noGrp="1"/>
          </p:cNvSpPr>
          <p:nvPr>
            <p:ph idx="1"/>
          </p:nvPr>
        </p:nvSpPr>
        <p:spPr/>
        <p:txBody>
          <a:bodyPr/>
          <a:lstStyle/>
          <a:p>
            <a:r>
              <a:rPr lang="en-US" dirty="0" smtClean="0"/>
              <a:t>I am the client and all of you are the development team</a:t>
            </a:r>
          </a:p>
          <a:p>
            <a:r>
              <a:rPr lang="en-US" dirty="0" smtClean="0"/>
              <a:t>Help develop user stories for a web-based grade calculator</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and Estimation</a:t>
            </a:r>
            <a:endParaRPr lang="en-US" dirty="0"/>
          </a:p>
        </p:txBody>
      </p:sp>
      <p:sp>
        <p:nvSpPr>
          <p:cNvPr id="3" name="Content Placeholder 2"/>
          <p:cNvSpPr>
            <a:spLocks noGrp="1"/>
          </p:cNvSpPr>
          <p:nvPr>
            <p:ph idx="1"/>
          </p:nvPr>
        </p:nvSpPr>
        <p:spPr/>
        <p:txBody>
          <a:bodyPr>
            <a:normAutofit fontScale="92500"/>
          </a:bodyPr>
          <a:lstStyle/>
          <a:p>
            <a:r>
              <a:rPr lang="en-US" dirty="0" smtClean="0"/>
              <a:t>You now have a stack of user stories</a:t>
            </a:r>
          </a:p>
          <a:p>
            <a:r>
              <a:rPr lang="en-US" dirty="0" smtClean="0"/>
              <a:t>Identify stories that require clarification</a:t>
            </a:r>
          </a:p>
          <a:p>
            <a:r>
              <a:rPr lang="en-US" dirty="0" smtClean="0"/>
              <a:t>Estimate coding time required for each story, but not in actual time, but in “units”.  </a:t>
            </a:r>
          </a:p>
          <a:p>
            <a:pPr lvl="1"/>
            <a:r>
              <a:rPr lang="en-US" dirty="0" smtClean="0"/>
              <a:t>Joshua </a:t>
            </a:r>
            <a:r>
              <a:rPr lang="en-US" dirty="0" err="1" smtClean="0"/>
              <a:t>Kerievsky</a:t>
            </a:r>
            <a:r>
              <a:rPr lang="en-US" dirty="0" smtClean="0"/>
              <a:t> uses NUTs: Nebulous Units of Time</a:t>
            </a:r>
          </a:p>
          <a:p>
            <a:pPr lvl="1"/>
            <a:r>
              <a:rPr lang="en-US" dirty="0" smtClean="0"/>
              <a:t>Idea is to convey the relative sizes of stories</a:t>
            </a:r>
          </a:p>
          <a:p>
            <a:pPr lvl="1"/>
            <a:r>
              <a:rPr lang="en-US" dirty="0" smtClean="0"/>
              <a:t>Tough to do because you don’t know what units represent until a few iterations are done, but they will shape up as time goes on</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Questions to Yourself for Each User Story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Do you understand what is being described?</a:t>
            </a:r>
          </a:p>
          <a:p>
            <a:r>
              <a:rPr lang="en-US" dirty="0" smtClean="0"/>
              <a:t>Can you estimate the story?</a:t>
            </a:r>
          </a:p>
          <a:p>
            <a:pPr lvl="1"/>
            <a:r>
              <a:rPr lang="en-US" dirty="0" smtClean="0"/>
              <a:t>Can be a failsafe for the previous question; sometimes the process of estimating means you don’t quite understand what’s being described</a:t>
            </a:r>
          </a:p>
          <a:p>
            <a:r>
              <a:rPr lang="en-US" dirty="0" smtClean="0"/>
              <a:t>Is there a way for the client to test if you’ve finished the story?</a:t>
            </a:r>
          </a:p>
          <a:p>
            <a:r>
              <a:rPr lang="en-US" dirty="0" smtClean="0"/>
              <a:t>Is the story too large?</a:t>
            </a:r>
          </a:p>
          <a:p>
            <a:pPr lvl="1"/>
            <a:r>
              <a:rPr lang="en-US" dirty="0" smtClean="0"/>
              <a:t>May be possible to break up into smaller stories, each of which is estimated and prioritized</a:t>
            </a:r>
            <a:r>
              <a:rPr lang="en-US" dirty="0" smtClean="0"/>
              <a:t/>
            </a:r>
            <a:br>
              <a:rPr lang="en-US" dirty="0" smtClean="0"/>
            </a:br>
            <a:r>
              <a:rPr lang="en-US" dirty="0" smtClean="0"/>
              <a:t>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567</TotalTime>
  <Words>1333</Words>
  <Application>Microsoft Office PowerPoint</Application>
  <PresentationFormat>On-screen Show (4:3)</PresentationFormat>
  <Paragraphs>127</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Interacting with the Client</vt:lpstr>
      <vt:lpstr>The Client in XP</vt:lpstr>
      <vt:lpstr>Variables in Software Development</vt:lpstr>
      <vt:lpstr>Relationship</vt:lpstr>
      <vt:lpstr>Planning</vt:lpstr>
      <vt:lpstr>User Stories</vt:lpstr>
      <vt:lpstr>In-Class Exercise</vt:lpstr>
      <vt:lpstr>Analysis and Estimation</vt:lpstr>
      <vt:lpstr>Questions to Yourself for Each User Story</vt:lpstr>
      <vt:lpstr>In-Class Exercise</vt:lpstr>
      <vt:lpstr>Determining Workload</vt:lpstr>
      <vt:lpstr>Estimating NUTs</vt:lpstr>
      <vt:lpstr>Client Reevaluation</vt:lpstr>
      <vt:lpstr>In-Class Exercise</vt:lpstr>
      <vt:lpstr>Choosing and Estimating Tasks</vt:lpstr>
      <vt:lpstr>Tasks</vt:lpstr>
      <vt:lpstr>Pairing and Tasks</vt:lpstr>
      <vt:lpstr>In-Class Exercise</vt:lpstr>
      <vt:lpstr>Dealing with Disappointment</vt:lpstr>
      <vt:lpstr>Rinse and Repeat</vt:lpstr>
      <vt:lpstr>Communication</vt:lpstr>
      <vt:lpstr>Rules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Client</dc:title>
  <dc:creator>Kenrick</dc:creator>
  <cp:lastModifiedBy>Kenrick</cp:lastModifiedBy>
  <cp:revision>66</cp:revision>
  <dcterms:created xsi:type="dcterms:W3CDTF">2006-08-16T00:00:00Z</dcterms:created>
  <dcterms:modified xsi:type="dcterms:W3CDTF">2008-09-08T08:20:44Z</dcterms:modified>
</cp:coreProperties>
</file>