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5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40756EF-DB0D-45E9-99FF-A7CBC9D286F6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5EECAC2-6EAE-4DAE-91E0-94151AE5F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88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B800815-7964-4FF3-85A4-C71EA3D4E72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857CA8E-EA7E-4B13-B156-BCC61792F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5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OOP and Dynamic Method Binding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of Virtual Methods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8153400" cy="359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0"/>
            <a:ext cx="5111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 </a:t>
            </a:r>
            <a:r>
              <a:rPr lang="en-US" dirty="0" smtClean="0"/>
              <a:t>*f </a:t>
            </a:r>
            <a:r>
              <a:rPr lang="en-US" dirty="0" smtClean="0"/>
              <a:t>= new Foo();</a:t>
            </a:r>
          </a:p>
          <a:p>
            <a:r>
              <a:rPr lang="en-US" dirty="0" smtClean="0"/>
              <a:t>Bar </a:t>
            </a:r>
            <a:r>
              <a:rPr lang="en-US" dirty="0" smtClean="0"/>
              <a:t>*b </a:t>
            </a:r>
            <a:r>
              <a:rPr lang="en-US" dirty="0" smtClean="0"/>
              <a:t>= new Bar();</a:t>
            </a:r>
          </a:p>
          <a:p>
            <a:r>
              <a:rPr lang="en-US" dirty="0" smtClean="0"/>
              <a:t>Foo </a:t>
            </a:r>
            <a:r>
              <a:rPr lang="en-US" dirty="0" smtClean="0"/>
              <a:t>*q </a:t>
            </a:r>
            <a:r>
              <a:rPr lang="en-US" dirty="0" smtClean="0"/>
              <a:t>= b;</a:t>
            </a:r>
          </a:p>
          <a:p>
            <a:r>
              <a:rPr lang="en-US" dirty="0" smtClean="0"/>
              <a:t>Bar </a:t>
            </a:r>
            <a:r>
              <a:rPr lang="en-US" dirty="0" smtClean="0"/>
              <a:t>*s </a:t>
            </a:r>
            <a:r>
              <a:rPr lang="en-US" dirty="0" smtClean="0"/>
              <a:t>= f;		// static semantic error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76200"/>
            <a:ext cx="6970713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819400"/>
            <a:ext cx="7913687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553200" y="5334000"/>
            <a:ext cx="18063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Foo </a:t>
            </a:r>
            <a:r>
              <a:rPr lang="en-US" dirty="0" smtClean="0"/>
              <a:t>f;</a:t>
            </a:r>
            <a:endParaRPr lang="en-US" dirty="0" smtClean="0"/>
          </a:p>
          <a:p>
            <a:r>
              <a:rPr lang="en-US" dirty="0" smtClean="0"/>
              <a:t>Bar </a:t>
            </a:r>
            <a:r>
              <a:rPr lang="en-US" dirty="0" smtClean="0"/>
              <a:t>b;</a:t>
            </a:r>
            <a:endParaRPr lang="en-US" dirty="0" smtClean="0"/>
          </a:p>
          <a:p>
            <a:r>
              <a:rPr lang="en-US" dirty="0" smtClean="0"/>
              <a:t>Foo </a:t>
            </a:r>
            <a:r>
              <a:rPr lang="en-US" dirty="0" smtClean="0"/>
              <a:t>q </a:t>
            </a:r>
            <a:r>
              <a:rPr lang="en-US" dirty="0" smtClean="0"/>
              <a:t>= b;</a:t>
            </a:r>
          </a:p>
          <a:p>
            <a:r>
              <a:rPr lang="en-US" dirty="0" smtClean="0"/>
              <a:t>Bar </a:t>
            </a:r>
            <a:r>
              <a:rPr lang="en-US" dirty="0" smtClean="0"/>
              <a:t>s </a:t>
            </a:r>
            <a:r>
              <a:rPr lang="en-US" dirty="0" smtClean="0"/>
              <a:t>= f</a:t>
            </a:r>
            <a:r>
              <a:rPr lang="en-US" dirty="0" smtClean="0"/>
              <a:t>;  // Error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37206" y="4964668"/>
            <a:ext cx="19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Different on Stack: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Type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MS Mincho" charset="-128"/>
              </a:rPr>
              <a:t>Note that if you can query the type of an object, then you need to be able to get from the object to run-time type info</a:t>
            </a:r>
          </a:p>
          <a:p>
            <a:pPr lvl="1"/>
            <a:r>
              <a:rPr lang="en-US" dirty="0" smtClean="0">
                <a:ea typeface="MS Mincho" charset="-128"/>
              </a:rPr>
              <a:t>The standard implementation technique is to put a pointer to the type info at the beginning of the </a:t>
            </a:r>
            <a:r>
              <a:rPr lang="en-US" dirty="0" err="1" smtClean="0">
                <a:ea typeface="MS Mincho" charset="-128"/>
              </a:rPr>
              <a:t>vtable</a:t>
            </a:r>
            <a:endParaRPr lang="en-US" dirty="0" smtClean="0">
              <a:ea typeface="MS Mincho" charset="-128"/>
            </a:endParaRPr>
          </a:p>
          <a:p>
            <a:pPr lvl="1"/>
            <a:r>
              <a:rPr lang="en-US" dirty="0" smtClean="0">
                <a:ea typeface="MS Mincho" charset="-128"/>
              </a:rPr>
              <a:t>Of course you only have a </a:t>
            </a:r>
            <a:r>
              <a:rPr lang="en-US" dirty="0" err="1" smtClean="0">
                <a:ea typeface="MS Mincho" charset="-128"/>
              </a:rPr>
              <a:t>vtable</a:t>
            </a:r>
            <a:r>
              <a:rPr lang="en-US" dirty="0" smtClean="0">
                <a:ea typeface="MS Mincho" charset="-128"/>
              </a:rPr>
              <a:t> in C++ if your class has virtual functions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Skipping most of this chapter</a:t>
            </a:r>
          </a:p>
          <a:p>
            <a:r>
              <a:rPr lang="en-US" dirty="0" smtClean="0"/>
              <a:t>Focus on 9.4, Dynamic method binding</a:t>
            </a:r>
          </a:p>
          <a:p>
            <a:pPr lvl="1"/>
            <a:r>
              <a:rPr lang="en-US" dirty="0" smtClean="0"/>
              <a:t>Polymorphism or Subtype Polymorphism</a:t>
            </a:r>
          </a:p>
          <a:p>
            <a:r>
              <a:rPr lang="en-US" dirty="0" smtClean="0">
                <a:ea typeface="MS Mincho" charset="-128"/>
              </a:rPr>
              <a:t>One of three key factors in OOP</a:t>
            </a:r>
          </a:p>
          <a:p>
            <a:pPr lvl="1"/>
            <a:r>
              <a:rPr lang="en-US" dirty="0" smtClean="0">
                <a:ea typeface="MS Mincho" charset="-128"/>
              </a:rPr>
              <a:t>Encapsulation of data and methods (data hiding)</a:t>
            </a:r>
          </a:p>
          <a:p>
            <a:pPr lvl="1"/>
            <a:r>
              <a:rPr lang="en-US" dirty="0" smtClean="0">
                <a:ea typeface="MS Mincho" charset="-128"/>
              </a:rPr>
              <a:t>Inheritance</a:t>
            </a:r>
          </a:p>
          <a:p>
            <a:pPr lvl="1"/>
            <a:r>
              <a:rPr lang="en-US" dirty="0" smtClean="0">
                <a:ea typeface="MS Mincho" charset="-128"/>
              </a:rPr>
              <a:t>Dynamic method binding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Method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US" dirty="0" smtClean="0"/>
              <a:t>Ability to use a derived class in a context that expects its base class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3048000"/>
            <a:ext cx="17526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Person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printLabel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4419600"/>
            <a:ext cx="17526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Student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printLabel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0800" y="4419600"/>
            <a:ext cx="17526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Professor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printLabel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7" idx="0"/>
            <a:endCxn id="5" idx="2"/>
          </p:cNvCxnSpPr>
          <p:nvPr/>
        </p:nvCxnSpPr>
        <p:spPr>
          <a:xfrm rot="5400000" flipH="1" flipV="1">
            <a:off x="1752600" y="3619500"/>
            <a:ext cx="609600" cy="9906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0"/>
            <a:endCxn id="5" idx="2"/>
          </p:cNvCxnSpPr>
          <p:nvPr/>
        </p:nvCxnSpPr>
        <p:spPr>
          <a:xfrm rot="16200000" flipV="1">
            <a:off x="2705100" y="3657600"/>
            <a:ext cx="60960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57800" y="3048000"/>
            <a:ext cx="300543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s = new Student()</a:t>
            </a:r>
          </a:p>
          <a:p>
            <a:r>
              <a:rPr lang="en-US" dirty="0" smtClean="0"/>
              <a:t>Professor p = new Professor()</a:t>
            </a:r>
          </a:p>
          <a:p>
            <a:endParaRPr lang="en-US" dirty="0" smtClean="0"/>
          </a:p>
          <a:p>
            <a:r>
              <a:rPr lang="en-US" dirty="0" smtClean="0"/>
              <a:t>Person x = s;</a:t>
            </a:r>
          </a:p>
          <a:p>
            <a:r>
              <a:rPr lang="en-US" dirty="0" smtClean="0"/>
              <a:t>Person y = p;</a:t>
            </a:r>
          </a:p>
          <a:p>
            <a:endParaRPr lang="en-US" dirty="0" smtClean="0"/>
          </a:p>
          <a:p>
            <a:r>
              <a:rPr lang="en-US" dirty="0" err="1" smtClean="0"/>
              <a:t>s.printLabel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p.printLabel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r>
              <a:rPr lang="en-US" dirty="0" err="1" smtClean="0"/>
              <a:t>x.printLabel</a:t>
            </a:r>
            <a:r>
              <a:rPr lang="en-US" dirty="0" smtClean="0"/>
              <a:t>();   // Which one?</a:t>
            </a:r>
          </a:p>
          <a:p>
            <a:r>
              <a:rPr lang="en-US" dirty="0" err="1" smtClean="0"/>
              <a:t>y.printLabel</a:t>
            </a:r>
            <a:r>
              <a:rPr lang="en-US" dirty="0" smtClean="0"/>
              <a:t>();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Method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 we use Person’s </a:t>
            </a:r>
            <a:r>
              <a:rPr lang="en-US" dirty="0" err="1" smtClean="0"/>
              <a:t>printLabel</a:t>
            </a:r>
            <a:r>
              <a:rPr lang="en-US" dirty="0" smtClean="0"/>
              <a:t>() then this is using </a:t>
            </a:r>
            <a:r>
              <a:rPr lang="en-US" b="1" dirty="0" smtClean="0"/>
              <a:t>static binding</a:t>
            </a:r>
          </a:p>
          <a:p>
            <a:pPr lvl="1"/>
            <a:r>
              <a:rPr lang="en-US" dirty="0" smtClean="0"/>
              <a:t>We say that Student’s </a:t>
            </a:r>
            <a:r>
              <a:rPr lang="en-US" dirty="0" err="1" smtClean="0"/>
              <a:t>printLabel</a:t>
            </a:r>
            <a:r>
              <a:rPr lang="en-US" dirty="0" smtClean="0"/>
              <a:t>() </a:t>
            </a:r>
            <a:r>
              <a:rPr lang="en-US" b="1" dirty="0" smtClean="0"/>
              <a:t>redefines </a:t>
            </a:r>
            <a:r>
              <a:rPr lang="en-US" dirty="0" smtClean="0"/>
              <a:t>Person’s </a:t>
            </a:r>
            <a:r>
              <a:rPr lang="en-US" dirty="0" err="1" smtClean="0"/>
              <a:t>printLabel</a:t>
            </a:r>
            <a:r>
              <a:rPr lang="en-US" dirty="0" smtClean="0"/>
              <a:t>() </a:t>
            </a:r>
          </a:p>
          <a:p>
            <a:r>
              <a:rPr lang="en-US" dirty="0" smtClean="0"/>
              <a:t>If we use Student’s </a:t>
            </a:r>
            <a:r>
              <a:rPr lang="en-US" dirty="0" err="1" smtClean="0"/>
              <a:t>printLabel</a:t>
            </a:r>
            <a:r>
              <a:rPr lang="en-US" dirty="0" smtClean="0"/>
              <a:t>() this this is using </a:t>
            </a:r>
            <a:r>
              <a:rPr lang="en-US" b="1" dirty="0" smtClean="0"/>
              <a:t>dynamic binding</a:t>
            </a:r>
          </a:p>
          <a:p>
            <a:pPr lvl="1"/>
            <a:r>
              <a:rPr lang="en-US" dirty="0" smtClean="0"/>
              <a:t>We say that Student’s </a:t>
            </a:r>
            <a:r>
              <a:rPr lang="en-US" dirty="0" err="1" smtClean="0"/>
              <a:t>printLabel</a:t>
            </a:r>
            <a:r>
              <a:rPr lang="en-US" dirty="0" smtClean="0"/>
              <a:t>() </a:t>
            </a:r>
            <a:r>
              <a:rPr lang="en-US" b="1" dirty="0" smtClean="0"/>
              <a:t>overrides</a:t>
            </a:r>
            <a:r>
              <a:rPr lang="en-US" dirty="0" smtClean="0"/>
              <a:t> Person’s </a:t>
            </a:r>
            <a:r>
              <a:rPr lang="en-US" dirty="0" err="1" smtClean="0"/>
              <a:t>printLabel</a:t>
            </a:r>
            <a:r>
              <a:rPr lang="en-US" dirty="0" smtClean="0"/>
              <a:t>() </a:t>
            </a:r>
          </a:p>
          <a:p>
            <a:pPr lvl="1"/>
            <a:r>
              <a:rPr lang="en-US" dirty="0" smtClean="0"/>
              <a:t>This is what always happens in Java</a:t>
            </a:r>
          </a:p>
          <a:p>
            <a:r>
              <a:rPr lang="en-US" dirty="0" smtClean="0"/>
              <a:t>C++ and C# let you do both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371600"/>
            <a:ext cx="1495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x.printLabel</a:t>
            </a:r>
            <a:r>
              <a:rPr lang="en-US" dirty="0" smtClean="0"/>
              <a:t>();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r>
              <a:rPr lang="en-US" dirty="0" smtClean="0"/>
              <a:t>Methods that can be overridden are called </a:t>
            </a:r>
            <a:r>
              <a:rPr lang="en-US" b="1" dirty="0" smtClean="0"/>
              <a:t>virtual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You might never have seen this term before since it’s not used in Java because all methods are virtual</a:t>
            </a:r>
          </a:p>
          <a:p>
            <a:r>
              <a:rPr lang="en-US" dirty="0" smtClean="0"/>
              <a:t>In C++: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4800600"/>
            <a:ext cx="33656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person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public:</a:t>
            </a:r>
          </a:p>
          <a:p>
            <a:r>
              <a:rPr lang="en-US" dirty="0" smtClean="0"/>
              <a:t>	virtual void </a:t>
            </a:r>
            <a:r>
              <a:rPr lang="en-US" dirty="0" err="1" smtClean="0"/>
              <a:t>printLabel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4267200"/>
            <a:ext cx="3565591" cy="1200329"/>
          </a:xfrm>
          <a:prstGeom prst="rect">
            <a:avLst/>
          </a:prstGeom>
          <a:noFill/>
          <a:ln>
            <a:solidFill>
              <a:schemeClr val="tx1">
                <a:alpha val="84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Normally virtual methods are used</a:t>
            </a:r>
          </a:p>
          <a:p>
            <a:r>
              <a:rPr lang="en-US" dirty="0" smtClean="0"/>
              <a:t>when the object doesn’t know what</a:t>
            </a:r>
          </a:p>
          <a:p>
            <a:r>
              <a:rPr lang="en-US" dirty="0" smtClean="0"/>
              <a:t>implementation is to be used at</a:t>
            </a:r>
          </a:p>
          <a:p>
            <a:r>
              <a:rPr lang="en-US" dirty="0" smtClean="0"/>
              <a:t>compile time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most OOP languages we can omit the body of a virtual method in a base class</a:t>
            </a:r>
          </a:p>
          <a:p>
            <a:r>
              <a:rPr lang="en-US" dirty="0" smtClean="0"/>
              <a:t>Java and C# use the keyword abstract</a:t>
            </a:r>
          </a:p>
          <a:p>
            <a:pPr lvl="1"/>
            <a:r>
              <a:rPr lang="en-US" dirty="0" smtClean="0"/>
              <a:t>A class defined as abstract must have at least one abstract method on it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C++ uses assignment to 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4182070"/>
            <a:ext cx="4144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 person {</a:t>
            </a:r>
          </a:p>
          <a:p>
            <a:r>
              <a:rPr lang="en-US" dirty="0" smtClean="0"/>
              <a:t>	public abstract void </a:t>
            </a:r>
            <a:r>
              <a:rPr lang="en-US" dirty="0" err="1" smtClean="0"/>
              <a:t>printLabel</a:t>
            </a:r>
            <a:r>
              <a:rPr lang="en-US" dirty="0" smtClean="0"/>
              <a:t>();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5410200"/>
            <a:ext cx="46271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person {</a:t>
            </a:r>
          </a:p>
          <a:p>
            <a:r>
              <a:rPr lang="en-US" dirty="0" smtClean="0"/>
              <a:t>	public:</a:t>
            </a:r>
          </a:p>
          <a:p>
            <a:r>
              <a:rPr lang="en-US" dirty="0" smtClean="0"/>
              <a:t>		virtual void </a:t>
            </a:r>
            <a:r>
              <a:rPr lang="en-US" dirty="0" err="1" smtClean="0"/>
              <a:t>printLabel</a:t>
            </a:r>
            <a:r>
              <a:rPr lang="en-US" dirty="0" smtClean="0"/>
              <a:t>() = 0;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4724400"/>
            <a:ext cx="2193991" cy="1200329"/>
          </a:xfrm>
          <a:prstGeom prst="rect">
            <a:avLst/>
          </a:prstGeom>
          <a:noFill/>
          <a:ln>
            <a:solidFill>
              <a:schemeClr val="tx1">
                <a:alpha val="84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 </a:t>
            </a:r>
            <a:r>
              <a:rPr lang="en-US" b="1" dirty="0" smtClean="0"/>
              <a:t>interface</a:t>
            </a:r>
            <a:r>
              <a:rPr lang="en-US" dirty="0" smtClean="0"/>
              <a:t> is identical to an abstract class with all abstract methods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Method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ea typeface="MS Mincho" charset="-128"/>
              </a:rPr>
              <a:t>Non-virtual methods require no space at run time; the compiler just calls the appropriate version, based on type of variable</a:t>
            </a:r>
          </a:p>
          <a:p>
            <a:pPr lvl="1"/>
            <a:r>
              <a:rPr lang="en-US" dirty="0" smtClean="0">
                <a:ea typeface="MS Mincho" charset="-128"/>
              </a:rPr>
              <a:t>Member functions are passed an extra, hidden, initial parameter: </a:t>
            </a:r>
            <a:r>
              <a:rPr lang="en-US" i="1" dirty="0" smtClean="0">
                <a:ea typeface="MS Mincho" charset="-128"/>
              </a:rPr>
              <a:t>this </a:t>
            </a:r>
            <a:r>
              <a:rPr lang="en-US" dirty="0" smtClean="0">
                <a:cs typeface="Times New Roman" charset="0"/>
              </a:rPr>
              <a:t>(called </a:t>
            </a:r>
            <a:r>
              <a:rPr lang="en-US" i="1" dirty="0" smtClean="0">
                <a:cs typeface="Times New Roman" charset="0"/>
              </a:rPr>
              <a:t>Me</a:t>
            </a:r>
            <a:r>
              <a:rPr lang="en-US" dirty="0" smtClean="0">
                <a:cs typeface="Times New Roman" charset="0"/>
              </a:rPr>
              <a:t> in VB and </a:t>
            </a:r>
            <a:r>
              <a:rPr lang="en-US" i="1" dirty="0" smtClean="0">
                <a:cs typeface="Times New Roman" charset="0"/>
              </a:rPr>
              <a:t>self</a:t>
            </a:r>
            <a:r>
              <a:rPr lang="en-US" dirty="0" smtClean="0">
                <a:cs typeface="Times New Roman" charset="0"/>
              </a:rPr>
              <a:t> in Smalltalk)</a:t>
            </a:r>
          </a:p>
          <a:p>
            <a:r>
              <a:rPr lang="en-US" dirty="0" smtClean="0">
                <a:ea typeface="MS Mincho" charset="-128"/>
              </a:rPr>
              <a:t>C++ philosophy is to avoid run-time overhead whenever possible(Sort of the legacy from C)</a:t>
            </a:r>
          </a:p>
          <a:p>
            <a:pPr lvl="1"/>
            <a:r>
              <a:rPr lang="en-US" dirty="0" smtClean="0">
                <a:ea typeface="MS Mincho" charset="-128"/>
              </a:rPr>
              <a:t>Languages like Smalltalk have (much) more run-time support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Method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MS Mincho" charset="-128"/>
              </a:rPr>
              <a:t>Virtual functions are the only thing that requires any trickiness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MS Mincho" charset="-128"/>
              </a:rPr>
              <a:t>They are implemented by creating a dispatch table (</a:t>
            </a:r>
            <a:r>
              <a:rPr lang="en-US" i="1" dirty="0" err="1" smtClean="0">
                <a:ea typeface="MS Mincho" charset="-128"/>
              </a:rPr>
              <a:t>vtable</a:t>
            </a:r>
            <a:r>
              <a:rPr lang="en-US" dirty="0" smtClean="0">
                <a:ea typeface="MS Mincho" charset="-128"/>
              </a:rPr>
              <a:t>) for the class and putting a pointer to that table in the data of the object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MS Mincho" charset="-128"/>
              </a:rPr>
              <a:t>Objects of a derived class have a different dispatch table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ea typeface="MS Mincho" charset="-128"/>
              </a:rPr>
              <a:t>In the dispatch table, functions defined in the parent come first, though some of the pointers point to overridden versions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of Virtual Methods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1219200"/>
            <a:ext cx="2907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vtable</a:t>
            </a:r>
            <a:r>
              <a:rPr lang="en-US" dirty="0" smtClean="0"/>
              <a:t> = virtual method table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435809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567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MS Mincho</vt:lpstr>
      <vt:lpstr>Arial</vt:lpstr>
      <vt:lpstr>Calibri</vt:lpstr>
      <vt:lpstr>Times New Roman</vt:lpstr>
      <vt:lpstr>Office Theme</vt:lpstr>
      <vt:lpstr>OOP and Dynamic Method Binding</vt:lpstr>
      <vt:lpstr>Object Oriented Programming</vt:lpstr>
      <vt:lpstr>Dynamic Method Binding</vt:lpstr>
      <vt:lpstr>Dynamic Method Binding</vt:lpstr>
      <vt:lpstr>Virtual Methods</vt:lpstr>
      <vt:lpstr>Abstract Classes</vt:lpstr>
      <vt:lpstr>Dynamic Method Binding</vt:lpstr>
      <vt:lpstr>Dynamic Method Binding</vt:lpstr>
      <vt:lpstr>Implementation of Virtual Methods</vt:lpstr>
      <vt:lpstr>Implementation of Virtual Methods</vt:lpstr>
      <vt:lpstr>PowerPoint Presentation</vt:lpstr>
      <vt:lpstr>Dynamic Type Binding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OOP and Dynamic Method Binding</dc:title>
  <dc:creator>Kenrick</dc:creator>
  <cp:lastModifiedBy>Kenrick</cp:lastModifiedBy>
  <cp:revision>22</cp:revision>
  <dcterms:created xsi:type="dcterms:W3CDTF">2006-08-16T00:00:00Z</dcterms:created>
  <dcterms:modified xsi:type="dcterms:W3CDTF">2013-02-11T08:21:15Z</dcterms:modified>
</cp:coreProperties>
</file>