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325" r:id="rId10"/>
    <p:sldId id="263" r:id="rId11"/>
    <p:sldId id="265" r:id="rId12"/>
    <p:sldId id="279" r:id="rId13"/>
    <p:sldId id="269" r:id="rId14"/>
    <p:sldId id="272" r:id="rId15"/>
    <p:sldId id="273" r:id="rId16"/>
    <p:sldId id="274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60" autoAdjust="0"/>
  </p:normalViewPr>
  <p:slideViewPr>
    <p:cSldViewPr>
      <p:cViewPr varScale="1">
        <p:scale>
          <a:sx n="101" d="100"/>
          <a:sy n="101" d="100"/>
        </p:scale>
        <p:origin x="18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879105-9CF5-472A-BA14-185A0BEB0CF6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B4E2036-41D9-4340-A650-864C2E6DE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17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D80A30C-82A5-4DD1-BC4F-17B7C9869B26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AC65E9E-18AA-4F41-8EA2-66AB7E192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9EF9B-E5A5-4D17-B369-85AFB13D40BF}" type="slidenum">
              <a:rPr lang="en-US"/>
              <a:pPr/>
              <a:t>2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42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20CBD-6BDC-465B-B120-2B9A1A2564DE}" type="slidenum">
              <a:rPr lang="en-US"/>
              <a:pPr/>
              <a:t>22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03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C54C6-4100-472B-8EB5-A27FCFF4C6D1}" type="slidenum">
              <a:rPr lang="en-US"/>
              <a:pPr/>
              <a:t>23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35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3D0D5-77F4-43A4-A809-263C6E249918}" type="slidenum">
              <a:rPr lang="en-US"/>
              <a:pPr/>
              <a:t>24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53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702DC-4C9A-4608-9DFF-0EB00CC47676}" type="slidenum">
              <a:rPr lang="en-US"/>
              <a:pPr/>
              <a:t>25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75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4A9AAD-BB0A-4562-8A5F-46927448B929}" type="slidenum">
              <a:rPr lang="en-US"/>
              <a:pPr/>
              <a:t>26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86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7DA33-7457-490A-BFC5-DEE9ED33292C}" type="slidenum">
              <a:rPr lang="en-US"/>
              <a:pPr/>
              <a:t>28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14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59C12-48F3-4C7D-AA10-E46E193A8F45}" type="slidenum">
              <a:rPr lang="en-US"/>
              <a:pPr/>
              <a:t>29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3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0383F-BA39-4679-8FDE-390248B32BCB}" type="slidenum">
              <a:rPr lang="en-US"/>
              <a:pPr/>
              <a:t>30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891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AAE52-8D90-44A1-8758-36A3BF752FE8}" type="slidenum">
              <a:rPr lang="en-US"/>
              <a:pPr/>
              <a:t>31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51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9AEA4-7E0B-4313-B274-DCB1787CBE34}" type="slidenum">
              <a:rPr lang="en-US"/>
              <a:pPr/>
              <a:t>33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3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0648AC-F7AB-4847-B425-B7A4AC255977}" type="slidenum">
              <a:rPr lang="en-US"/>
              <a:pPr/>
              <a:t>8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41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86A78-4008-41C0-952F-88412949E00D}" type="slidenum">
              <a:rPr lang="en-US"/>
              <a:pPr/>
              <a:t>34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936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6D7AA-B5AD-4F7C-9075-0E22C34A3507}" type="slidenum">
              <a:rPr lang="en-US"/>
              <a:pPr/>
              <a:t>35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98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5C0CE-D565-4549-AEA3-0BEDA9F6E5A4}" type="slidenum">
              <a:rPr lang="en-US"/>
              <a:pPr/>
              <a:t>36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984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3466B-B8DD-439C-8DF9-570BA56DE3F3}" type="slidenum">
              <a:rPr lang="en-US"/>
              <a:pPr/>
              <a:t>37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77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6F01B-8EF9-4F46-8E62-3240CD7EF127}" type="slidenum">
              <a:rPr lang="en-US"/>
              <a:pPr/>
              <a:t>38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25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212B9C-64CB-4B2C-A258-47B4E12368B5}" type="slidenum">
              <a:rPr lang="en-US"/>
              <a:pPr/>
              <a:t>39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206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0124E-EF29-4323-875B-BEA8F5697825}" type="slidenum">
              <a:rPr lang="en-US"/>
              <a:pPr/>
              <a:t>40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082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92368-0B9C-4AE2-8F32-DC1DDBCEB19B}" type="slidenum">
              <a:rPr lang="en-US"/>
              <a:pPr/>
              <a:t>41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90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0BABC-8EE2-4958-BC8D-88D5761DBA23}" type="slidenum">
              <a:rPr lang="en-US"/>
              <a:pPr/>
              <a:t>42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91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D15B3-F529-470A-9B9D-D0448E33F215}" type="slidenum">
              <a:rPr lang="en-US"/>
              <a:pPr/>
              <a:t>43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86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A5214-084F-4100-A359-21C2A6BF32FC}" type="slidenum">
              <a:rPr lang="en-US"/>
              <a:pPr/>
              <a:t>12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86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0F83F-61FA-4A27-B3F5-D550654B4021}" type="slidenum">
              <a:rPr lang="en-US"/>
              <a:pPr/>
              <a:t>44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274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2E6EC-A2B3-4B36-8047-4B1A1F90F268}" type="slidenum">
              <a:rPr lang="en-US"/>
              <a:pPr/>
              <a:t>45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273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B74C8-367B-4A9C-840B-3EDA3C781D21}" type="slidenum">
              <a:rPr lang="en-US"/>
              <a:pPr/>
              <a:t>46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82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EABFC-DF63-48BA-B964-55F4348B7F03}" type="slidenum">
              <a:rPr lang="en-US"/>
              <a:pPr/>
              <a:t>47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501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8B342-7FFA-4A08-8328-B442437CD0F0}" type="slidenum">
              <a:rPr lang="en-US"/>
              <a:pPr/>
              <a:t>48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494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24127-6C65-4CD4-BEB8-CA32DC14FE63}" type="slidenum">
              <a:rPr lang="en-US"/>
              <a:pPr/>
              <a:t>49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988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282FB-BBA9-4A8A-B863-8729815643FA}" type="slidenum">
              <a:rPr lang="en-US"/>
              <a:pPr/>
              <a:t>50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847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9E8FE-F6E5-471A-9F33-0F19B19F81C6}" type="slidenum">
              <a:rPr lang="en-US"/>
              <a:pPr/>
              <a:t>51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907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16A0B-110D-4DF2-9281-84B0E6CB29AF}" type="slidenum">
              <a:rPr lang="en-US"/>
              <a:pPr/>
              <a:t>52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5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43619-7EF5-4C59-8F7E-6AF3D0249548}" type="slidenum">
              <a:rPr lang="en-US"/>
              <a:pPr/>
              <a:t>53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12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200" dirty="0" err="1" smtClean="0"/>
              <a:t>const</a:t>
            </a:r>
            <a:r>
              <a:rPr lang="en-US" sz="1200" dirty="0" smtClean="0"/>
              <a:t> long MAX_LEN = 0x7FFF;</a:t>
            </a:r>
          </a:p>
          <a:p>
            <a:pPr eaLnBrk="1" hangingPunct="1">
              <a:spcBef>
                <a:spcPct val="20000"/>
              </a:spcBef>
            </a:pPr>
            <a:r>
              <a:rPr lang="en-US" sz="1200" dirty="0" smtClean="0"/>
              <a:t>short </a:t>
            </a:r>
            <a:r>
              <a:rPr lang="en-US" sz="1200" dirty="0" err="1" smtClean="0"/>
              <a:t>len</a:t>
            </a:r>
            <a:r>
              <a:rPr lang="en-US" sz="1200" dirty="0" smtClean="0"/>
              <a:t> = </a:t>
            </a:r>
            <a:r>
              <a:rPr lang="en-US" sz="1200" dirty="0" err="1" smtClean="0"/>
              <a:t>strlen</a:t>
            </a:r>
            <a:r>
              <a:rPr lang="en-US" sz="1200" dirty="0" smtClean="0"/>
              <a:t>(input);</a:t>
            </a:r>
          </a:p>
          <a:p>
            <a:pPr eaLnBrk="1" hangingPunct="1">
              <a:spcBef>
                <a:spcPct val="20000"/>
              </a:spcBef>
            </a:pPr>
            <a:r>
              <a:rPr lang="en-US" sz="1200" dirty="0" smtClean="0"/>
              <a:t>if (</a:t>
            </a:r>
            <a:r>
              <a:rPr lang="en-US" sz="1200" dirty="0" err="1" smtClean="0"/>
              <a:t>len</a:t>
            </a:r>
            <a:r>
              <a:rPr lang="en-US" sz="1200" dirty="0" smtClean="0"/>
              <a:t> &lt; MAX_LEN)</a:t>
            </a:r>
          </a:p>
          <a:p>
            <a:pPr eaLnBrk="1" hangingPunct="1">
              <a:spcBef>
                <a:spcPct val="20000"/>
              </a:spcBef>
            </a:pPr>
            <a:r>
              <a:rPr lang="en-US" sz="1200" dirty="0" smtClean="0"/>
              <a:t>{</a:t>
            </a:r>
          </a:p>
          <a:p>
            <a:pPr eaLnBrk="1" hangingPunct="1">
              <a:spcBef>
                <a:spcPct val="20000"/>
              </a:spcBef>
            </a:pPr>
            <a:r>
              <a:rPr lang="en-US" sz="1200" dirty="0" smtClean="0"/>
              <a:t>	// Safe</a:t>
            </a:r>
            <a:r>
              <a:rPr lang="en-US" sz="1200" baseline="0" dirty="0" smtClean="0"/>
              <a:t> to do </a:t>
            </a:r>
            <a:r>
              <a:rPr lang="en-US" sz="1200" baseline="0" dirty="0" err="1" smtClean="0"/>
              <a:t>strcpy</a:t>
            </a:r>
            <a:r>
              <a:rPr lang="en-US" sz="1200" baseline="0" dirty="0" smtClean="0"/>
              <a:t>(input)?</a:t>
            </a:r>
            <a:endParaRPr lang="en-US" sz="1200" dirty="0" smtClean="0"/>
          </a:p>
          <a:p>
            <a:pPr eaLnBrk="1" hangingPunct="1">
              <a:spcBef>
                <a:spcPct val="20000"/>
              </a:spcBef>
            </a:pPr>
            <a:r>
              <a:rPr lang="en-US" sz="1200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65E9E-18AA-4F41-8EA2-66AB7E192F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29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059E6-39D7-452C-B11D-D3E0C205B307}" type="slidenum">
              <a:rPr lang="en-US"/>
              <a:pPr/>
              <a:t>54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181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1A920-24A6-433F-B198-06C92B67934F}" type="slidenum">
              <a:rPr lang="en-US"/>
              <a:pPr/>
              <a:t>55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185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FF1FD-ECD6-4FF7-9BF0-B62CCFB95A41}" type="slidenum">
              <a:rPr lang="en-US"/>
              <a:pPr/>
              <a:t>56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63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CAE87-8971-4680-ABCE-555F3E854A4E}" type="slidenum">
              <a:rPr lang="en-US"/>
              <a:pPr/>
              <a:t>57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2564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EA80A-B2FA-47EA-AD0C-FFD9F19B00A7}" type="slidenum">
              <a:rPr lang="en-US"/>
              <a:pPr/>
              <a:t>58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606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F884A4-9B68-4134-9186-E60DFC654C58}" type="slidenum">
              <a:rPr lang="en-US"/>
              <a:pPr/>
              <a:t>59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75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EA001-34EF-4B2B-952B-AD038CDBB33E}" type="slidenum">
              <a:rPr lang="en-US"/>
              <a:pPr/>
              <a:t>17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9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B22E3-B013-4163-A881-C5AEB17585A3}" type="slidenum">
              <a:rPr lang="en-US"/>
              <a:pPr/>
              <a:t>18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92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17992-B522-44C1-894C-5BBB4E4A1BE3}" type="slidenum">
              <a:rPr lang="en-US"/>
              <a:pPr/>
              <a:t>19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3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A4C7A7-5FF3-42E0-966B-981784204D79}" type="slidenum">
              <a:rPr lang="en-US"/>
              <a:pPr/>
              <a:t>20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9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F2A61-EA0C-4863-A7F1-B8BCB89961FC}" type="slidenum">
              <a:rPr lang="en-US"/>
              <a:pPr/>
              <a:t>21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4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Types,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Systems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ORTHOGONALITY is a useful goal in the design of a language, particularly its type system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A collection of features is orthogonal if there are no restrictions on the ways in which the features can be combined (analogy</a:t>
            </a:r>
            <a:br>
              <a:rPr lang="en-US" sz="2800" dirty="0"/>
            </a:br>
            <a:r>
              <a:rPr lang="en-US" sz="2800" dirty="0"/>
              <a:t>to vectors</a:t>
            </a:r>
            <a:r>
              <a:rPr lang="en-US" sz="2800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For example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Pascal is more orthogonal than Fortran, (because it allows arrays of anything, for instance), but it does not permit variant records as arbitrary fields of other records (for instance)</a:t>
            </a:r>
          </a:p>
          <a:p>
            <a:pPr>
              <a:lnSpc>
                <a:spcPct val="110000"/>
              </a:lnSpc>
            </a:pPr>
            <a:r>
              <a:rPr lang="en-US" dirty="0" err="1" smtClean="0"/>
              <a:t>Orthogonality</a:t>
            </a:r>
            <a:r>
              <a:rPr lang="en-US" dirty="0" smtClean="0"/>
              <a:t> is nice primarily because it makes a language easy to understand, easy to use, and easy to reason about</a:t>
            </a:r>
          </a:p>
          <a:p>
            <a:pPr>
              <a:lnSpc>
                <a:spcPct val="11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Checking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A TYPE SYSTEM has rules for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type equivalence (when are the types of two values the same?)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type compatibility (when can a value of type A be used in a context that expects type B?)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type inference (what is the type of an expression, given the types of the operands</a:t>
            </a:r>
            <a:r>
              <a:rPr lang="en-US" sz="2800" dirty="0" smtClean="0"/>
              <a:t>?)</a:t>
            </a:r>
          </a:p>
          <a:p>
            <a:r>
              <a:rPr lang="en-US" dirty="0" smtClean="0"/>
              <a:t>Type compatibility / type equivalence</a:t>
            </a:r>
          </a:p>
          <a:p>
            <a:pPr lvl="1"/>
            <a:r>
              <a:rPr lang="en-US" dirty="0" smtClean="0"/>
              <a:t>Compatibility is the more useful concept, because it tells you what you can DO</a:t>
            </a:r>
          </a:p>
          <a:p>
            <a:pPr lvl="1"/>
            <a:r>
              <a:rPr lang="en-US" dirty="0" smtClean="0"/>
              <a:t>The terms are often (incorrectly, but we do it too) used interchangeably.</a:t>
            </a:r>
          </a:p>
          <a:p>
            <a:pPr>
              <a:lnSpc>
                <a:spcPct val="110000"/>
              </a:lnSpc>
            </a:pP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Equivalence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Sometimes we need to know when two types are equivalent, but this can be trickier than it sounds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533400" y="3317875"/>
            <a:ext cx="38512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struct complex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    float re, im;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struct polar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    float x, y;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};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struct {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    float re, im;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} a, b;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struct complex c, d;  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struct polar e;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int f[5], g[10];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// which are equivalent types?</a:t>
            </a:r>
          </a:p>
          <a:p>
            <a:endParaRPr lang="en-US" sz="16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 Checking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Two major approaches: structural equivalence and name equivalence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Name Equivalence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Two types are the same if they have the same name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Structural Equivalence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Two types are the same if they have the same structure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Structural equivalence depends on simple comparison of type descriptions substitute out all names </a:t>
            </a:r>
          </a:p>
          <a:p>
            <a:pPr lvl="3">
              <a:lnSpc>
                <a:spcPct val="110000"/>
              </a:lnSpc>
            </a:pPr>
            <a:r>
              <a:rPr lang="en-US" dirty="0" smtClean="0"/>
              <a:t>expand all the way to built-in types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/>
              <a:t>Name </a:t>
            </a:r>
            <a:r>
              <a:rPr lang="en-US" sz="2800" dirty="0"/>
              <a:t>equivalence is more fashionable these days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Checking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>
                <a:ea typeface="MS Mincho" pitchFamily="49" charset="-128"/>
              </a:rPr>
              <a:t>Coercion</a:t>
            </a:r>
          </a:p>
          <a:p>
            <a:pPr lvl="1">
              <a:lnSpc>
                <a:spcPct val="110000"/>
              </a:lnSpc>
            </a:pPr>
            <a:r>
              <a:rPr lang="en-US" sz="2800">
                <a:ea typeface="MS Mincho" pitchFamily="49" charset="-128"/>
              </a:rPr>
              <a:t>When an expression of one type is used in a context where a different type is expected, one normally gets a type error</a:t>
            </a:r>
          </a:p>
          <a:p>
            <a:pPr lvl="1">
              <a:lnSpc>
                <a:spcPct val="110000"/>
              </a:lnSpc>
            </a:pPr>
            <a:r>
              <a:rPr lang="en-US" sz="2800">
                <a:ea typeface="MS Mincho" pitchFamily="49" charset="-128"/>
              </a:rPr>
              <a:t>But what about</a:t>
            </a:r>
            <a:r>
              <a:rPr lang="en-US" sz="280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2800">
                <a:latin typeface="Courier New" pitchFamily="49" charset="0"/>
                <a:ea typeface="MS Mincho" pitchFamily="49" charset="-128"/>
              </a:rPr>
            </a:br>
            <a:r>
              <a:rPr lang="en-US" sz="2800">
                <a:latin typeface="Courier New" pitchFamily="49" charset="0"/>
                <a:ea typeface="MS Mincho" pitchFamily="49" charset="-128"/>
              </a:rPr>
              <a:t>	var a : integer; b, c : real;</a:t>
            </a:r>
            <a:br>
              <a:rPr lang="en-US" sz="2800">
                <a:latin typeface="Courier New" pitchFamily="49" charset="0"/>
                <a:ea typeface="MS Mincho" pitchFamily="49" charset="-128"/>
              </a:rPr>
            </a:br>
            <a:r>
              <a:rPr lang="en-US" sz="2800">
                <a:latin typeface="Courier New" pitchFamily="49" charset="0"/>
                <a:ea typeface="MS Mincho" pitchFamily="49" charset="-128"/>
              </a:rPr>
              <a:t>		...</a:t>
            </a:r>
            <a:br>
              <a:rPr lang="en-US" sz="2800">
                <a:latin typeface="Courier New" pitchFamily="49" charset="0"/>
                <a:ea typeface="MS Mincho" pitchFamily="49" charset="-128"/>
              </a:rPr>
            </a:br>
            <a:r>
              <a:rPr lang="en-US" sz="2800">
                <a:latin typeface="Courier New" pitchFamily="49" charset="0"/>
                <a:ea typeface="MS Mincho" pitchFamily="49" charset="-128"/>
              </a:rPr>
              <a:t>	c := a + b;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Checking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>
                <a:ea typeface="MS Mincho" pitchFamily="49" charset="-128"/>
              </a:rPr>
              <a:t>Coercion</a:t>
            </a:r>
          </a:p>
          <a:p>
            <a:pPr lvl="1">
              <a:lnSpc>
                <a:spcPct val="110000"/>
              </a:lnSpc>
            </a:pPr>
            <a:r>
              <a:rPr lang="en-US" sz="2800">
                <a:ea typeface="MS Mincho" pitchFamily="49" charset="-128"/>
              </a:rPr>
              <a:t>Many languages allow things like this, and COERCE an expression to be of the proper type</a:t>
            </a:r>
          </a:p>
          <a:p>
            <a:pPr lvl="1">
              <a:lnSpc>
                <a:spcPct val="110000"/>
              </a:lnSpc>
            </a:pPr>
            <a:r>
              <a:rPr lang="en-US" sz="2800">
                <a:ea typeface="MS Mincho" pitchFamily="49" charset="-128"/>
              </a:rPr>
              <a:t>Coercion can be based just on types of operands, or can take into account expected type from surrounding context as well</a:t>
            </a:r>
          </a:p>
          <a:p>
            <a:pPr lvl="1">
              <a:lnSpc>
                <a:spcPct val="110000"/>
              </a:lnSpc>
            </a:pPr>
            <a:r>
              <a:rPr lang="en-US" sz="2800">
                <a:cs typeface="Times New Roman" pitchFamily="18" charset="0"/>
              </a:rPr>
              <a:t>Fortran has lots of coercion, all based on operand type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Checking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876800"/>
          </a:xfrm>
          <a:noFill/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dirty="0">
                <a:ea typeface="MS Mincho" pitchFamily="49" charset="-128"/>
              </a:rPr>
              <a:t>C has lots of coercion, too, but with simpler rules: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pitchFamily="49" charset="-128"/>
              </a:rPr>
              <a:t>all </a:t>
            </a:r>
            <a:r>
              <a:rPr lang="en-US" sz="2800" dirty="0"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sz="2800" dirty="0">
                <a:ea typeface="MS Mincho" pitchFamily="49" charset="-128"/>
              </a:rPr>
              <a:t>s in expressions become </a:t>
            </a:r>
            <a:r>
              <a:rPr lang="en-US" sz="2800" dirty="0">
                <a:latin typeface="Courier New" pitchFamily="49" charset="0"/>
                <a:ea typeface="MS Mincho" pitchFamily="49" charset="-128"/>
              </a:rPr>
              <a:t>double</a:t>
            </a:r>
            <a:r>
              <a:rPr lang="en-US" sz="2800" dirty="0">
                <a:ea typeface="MS Mincho" pitchFamily="49" charset="-128"/>
              </a:rPr>
              <a:t>s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pitchFamily="49" charset="-128"/>
              </a:rPr>
              <a:t>short </a:t>
            </a:r>
            <a:r>
              <a:rPr lang="en-US" sz="2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2800" dirty="0">
                <a:ea typeface="MS Mincho" pitchFamily="49" charset="-128"/>
              </a:rPr>
              <a:t> and </a:t>
            </a:r>
            <a:r>
              <a:rPr lang="en-US" sz="2800" dirty="0">
                <a:latin typeface="Courier New" pitchFamily="49" charset="0"/>
                <a:ea typeface="MS Mincho" pitchFamily="49" charset="-128"/>
              </a:rPr>
              <a:t>char</a:t>
            </a:r>
            <a:r>
              <a:rPr lang="en-US" sz="2800" dirty="0">
                <a:ea typeface="MS Mincho" pitchFamily="49" charset="-128"/>
              </a:rPr>
              <a:t> become </a:t>
            </a:r>
            <a:r>
              <a:rPr lang="en-US" sz="2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2800" dirty="0">
                <a:ea typeface="MS Mincho" pitchFamily="49" charset="-128"/>
              </a:rPr>
              <a:t> in expressions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pitchFamily="49" charset="-128"/>
              </a:rPr>
              <a:t>if necessary, precision is removed when assigning into </a:t>
            </a:r>
            <a:r>
              <a:rPr lang="en-US" sz="2800" dirty="0" smtClean="0">
                <a:ea typeface="MS Mincho" pitchFamily="49" charset="-128"/>
              </a:rPr>
              <a:t>LHS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ea typeface="MS Mincho" pitchFamily="49" charset="-128"/>
              </a:rPr>
              <a:t>In effect, coercion rules are a relaxation of type checking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pitchFamily="49" charset="-128"/>
              </a:rPr>
              <a:t>Recent thought is that this is probably a bad idea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ea typeface="MS Mincho" pitchFamily="49" charset="-128"/>
              </a:rPr>
              <a:t>Languages such as Modula-2 and Ada do not permit coercions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ea typeface="MS Mincho" pitchFamily="49" charset="-128"/>
              </a:rPr>
              <a:t>C++, however, goes hog-wild with them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ea typeface="MS Mincho" pitchFamily="49" charset="-128"/>
              </a:rPr>
              <a:t>They're one of the hardest parts of the language to understand</a:t>
            </a:r>
          </a:p>
          <a:p>
            <a:pPr lvl="1">
              <a:lnSpc>
                <a:spcPct val="110000"/>
              </a:lnSpc>
            </a:pPr>
            <a:endParaRPr lang="en-US" dirty="0" smtClean="0">
              <a:ea typeface="MS Mincho" pitchFamily="49" charset="-128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MS Mincho" pitchFamily="49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as Types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Some languages allow functions to behave as “first class citizens”</a:t>
            </a:r>
          </a:p>
          <a:p>
            <a:pPr lvl="1"/>
            <a:r>
              <a:rPr lang="en-US" sz="2400"/>
              <a:t>Function can be treated like a data type or variable</a:t>
            </a:r>
          </a:p>
          <a:p>
            <a:pPr lvl="1"/>
            <a:r>
              <a:rPr lang="en-US" sz="2400"/>
              <a:t>Can pass a function as an argument</a:t>
            </a:r>
          </a:p>
          <a:p>
            <a:r>
              <a:rPr lang="en-US" sz="2800"/>
              <a:t>Pascal example:</a:t>
            </a:r>
          </a:p>
          <a:p>
            <a:pPr lvl="1"/>
            <a:r>
              <a:rPr lang="en-US" sz="2400"/>
              <a:t>function newton(a, b: real; function f: real): real;</a:t>
            </a:r>
          </a:p>
          <a:p>
            <a:pPr lvl="1"/>
            <a:r>
              <a:rPr lang="en-US" sz="2400"/>
              <a:t>Know that f returns a real value, but the arguments to f are unspecified.</a:t>
            </a:r>
          </a:p>
          <a:p>
            <a:endParaRPr lang="en-US" sz="2800"/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Example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60134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public interface RootSolvable {</a:t>
            </a:r>
          </a:p>
          <a:p>
            <a:r>
              <a:rPr lang="en-US"/>
              <a:t>        double valueAt(double x);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public class MySolver implements RootSolvable</a:t>
            </a:r>
          </a:p>
          <a:p>
            <a:r>
              <a:rPr lang="en-US"/>
              <a:t>{</a:t>
            </a:r>
          </a:p>
          <a:p>
            <a:r>
              <a:rPr lang="en-US"/>
              <a:t>        double valueAt(double x)</a:t>
            </a:r>
          </a:p>
          <a:p>
            <a:r>
              <a:rPr lang="en-US"/>
              <a:t>        {</a:t>
            </a:r>
          </a:p>
          <a:p>
            <a:r>
              <a:rPr lang="en-US"/>
              <a:t>	…</a:t>
            </a:r>
          </a:p>
          <a:p>
            <a:r>
              <a:rPr lang="en-US"/>
              <a:t>        }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public double Newton(double a, double b, RootSolvable f)</a:t>
            </a:r>
          </a:p>
          <a:p>
            <a:r>
              <a:rPr lang="en-US"/>
              <a:t>{</a:t>
            </a:r>
          </a:p>
          <a:p>
            <a:r>
              <a:rPr lang="en-US"/>
              <a:t>	…</a:t>
            </a:r>
          </a:p>
          <a:p>
            <a:r>
              <a:rPr lang="en-US"/>
              <a:t>	val = f.valueAt(x);</a:t>
            </a:r>
          </a:p>
          <a:p>
            <a:r>
              <a:rPr lang="en-US"/>
              <a:t>	…</a:t>
            </a:r>
          </a:p>
          <a:p>
            <a:r>
              <a:rPr lang="en-US"/>
              <a:t>}</a:t>
            </a:r>
          </a:p>
          <a:p>
            <a:endParaRPr lang="en-US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5943600" y="5486400"/>
            <a:ext cx="2781018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 a true first-class citizen </a:t>
            </a:r>
          </a:p>
          <a:p>
            <a:r>
              <a:rPr lang="en-US" dirty="0">
                <a:solidFill>
                  <a:schemeClr val="bg1"/>
                </a:solidFill>
              </a:rPr>
              <a:t>since a function can’t be</a:t>
            </a:r>
          </a:p>
          <a:p>
            <a:r>
              <a:rPr lang="en-US" dirty="0">
                <a:solidFill>
                  <a:schemeClr val="bg1"/>
                </a:solidFill>
              </a:rPr>
              <a:t>constructed and returned</a:t>
            </a:r>
          </a:p>
          <a:p>
            <a:r>
              <a:rPr lang="en-US" dirty="0">
                <a:solidFill>
                  <a:schemeClr val="bg1"/>
                </a:solidFill>
              </a:rPr>
              <a:t>by another function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410200" y="3352800"/>
            <a:ext cx="3009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mysolver = new MySolver();</a:t>
            </a:r>
          </a:p>
          <a:p>
            <a:r>
              <a:rPr lang="en-US"/>
              <a:t>z = Newton(a,b,mysolver);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Arrays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sz="2400"/>
              <a:t>A sequence of elements of the </a:t>
            </a:r>
            <a:r>
              <a:rPr lang="en-US" sz="2400" b="1"/>
              <a:t>same</a:t>
            </a:r>
            <a:r>
              <a:rPr lang="en-US" sz="2400"/>
              <a:t> type stored consecutively in memory</a:t>
            </a:r>
          </a:p>
          <a:p>
            <a:r>
              <a:rPr lang="en-US" sz="2400"/>
              <a:t>Element can be accesses quickly [O(1)]</a:t>
            </a:r>
          </a:p>
          <a:p>
            <a:r>
              <a:rPr lang="en-US" sz="2400"/>
              <a:t>Accessed via indexing</a:t>
            </a:r>
          </a:p>
          <a:p>
            <a:pPr lvl="1"/>
            <a:r>
              <a:rPr lang="en-US" sz="2000"/>
              <a:t>A[i] : i</a:t>
            </a:r>
            <a:r>
              <a:rPr lang="en-US" sz="2000">
                <a:cs typeface="Times New Roman" pitchFamily="18" charset="0"/>
              </a:rPr>
              <a:t>→</a:t>
            </a:r>
            <a:r>
              <a:rPr lang="en-US" sz="2000"/>
              <a:t> index</a:t>
            </a:r>
          </a:p>
          <a:p>
            <a:r>
              <a:rPr lang="en-US" sz="2400"/>
              <a:t>Index is often an integer but does not have to be</a:t>
            </a:r>
          </a:p>
          <a:p>
            <a:pPr lvl="1"/>
            <a:r>
              <a:rPr lang="en-US" sz="2000"/>
              <a:t>Must be efficiently computed </a:t>
            </a:r>
          </a:p>
          <a:p>
            <a:pPr lvl="1"/>
            <a:r>
              <a:rPr lang="en-US" sz="2000"/>
              <a:t>Here we are not including “associative” arrays that are really more like hash tables</a:t>
            </a:r>
          </a:p>
          <a:p>
            <a:r>
              <a:rPr lang="en-US" sz="2400"/>
              <a:t>When is array bound computed?</a:t>
            </a:r>
          </a:p>
          <a:p>
            <a:r>
              <a:rPr lang="en-US" sz="2400"/>
              <a:t>When is the space for the array allocated?</a:t>
            </a:r>
          </a:p>
          <a:p>
            <a:r>
              <a:rPr lang="en-US" sz="2400"/>
              <a:t>Where is the space for the array allocated?</a:t>
            </a:r>
          </a:p>
          <a:p>
            <a:pPr lvl="1"/>
            <a:r>
              <a:rPr lang="en-US" sz="2000"/>
              <a:t>Java: from the 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 Types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Values held in machine locations</a:t>
            </a:r>
          </a:p>
          <a:p>
            <a:pPr>
              <a:lnSpc>
                <a:spcPct val="80000"/>
              </a:lnSpc>
            </a:pPr>
            <a:r>
              <a:rPr lang="en-US" sz="2800"/>
              <a:t>Integers, reals, characters, Booleans are built into languages as primitive types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Machine location directly contains the value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Efficiently implemented, likely understood by the instruction set</a:t>
            </a:r>
          </a:p>
          <a:p>
            <a:pPr>
              <a:lnSpc>
                <a:spcPct val="80000"/>
              </a:lnSpc>
            </a:pPr>
            <a:r>
              <a:rPr lang="en-US" sz="2800"/>
              <a:t>Others built on top of them : structured types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Laid out in sequence of locations in the machine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Arrays, records, pointers.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Hopefully can be treated as </a:t>
            </a:r>
            <a:r>
              <a:rPr lang="en-US" sz="2400" b="1"/>
              <a:t>first class citizens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A first class citizen can be passed as a parameter, returned from a subroutine, or assigned into a variable.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Initialization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Should the values in an array be pre-initialized?</a:t>
            </a:r>
          </a:p>
          <a:p>
            <a:pPr lvl="1"/>
            <a:r>
              <a:rPr lang="en-US"/>
              <a:t>Java initializes all values to 0 or null</a:t>
            </a:r>
          </a:p>
          <a:p>
            <a:pPr lvl="1"/>
            <a:r>
              <a:rPr lang="en-US"/>
              <a:t>C/C++ do no initialization, array contains whatever values happen to be sitting in memory</a:t>
            </a:r>
          </a:p>
          <a:p>
            <a:r>
              <a:rPr lang="en-US"/>
              <a:t>Issue of efficiency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Arrays in Pascal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May have any range of indices</a:t>
            </a:r>
          </a:p>
          <a:p>
            <a:pPr lvl="2">
              <a:buFontTx/>
              <a:buNone/>
            </a:pPr>
            <a:r>
              <a:rPr lang="en-US" sz="2000"/>
              <a:t>array [21-30]  of real</a:t>
            </a:r>
          </a:p>
          <a:p>
            <a:r>
              <a:rPr lang="en-US" sz="2800"/>
              <a:t>May have non integer indexes</a:t>
            </a:r>
          </a:p>
          <a:p>
            <a:pPr lvl="1">
              <a:buFontTx/>
              <a:buNone/>
            </a:pPr>
            <a:r>
              <a:rPr lang="en-US" sz="2400">
                <a:latin typeface="SimSun" pitchFamily="2" charset="-122"/>
              </a:rPr>
              <a:t>array [(Mon,Tue, Wed,Thu,Fri)] of integer;</a:t>
            </a:r>
          </a:p>
          <a:p>
            <a:pPr lvl="1">
              <a:buFontTx/>
              <a:buNone/>
            </a:pPr>
            <a:r>
              <a:rPr lang="en-US" sz="2400">
                <a:latin typeface="SimSun" pitchFamily="2" charset="-122"/>
              </a:rPr>
              <a:t>array [char] of token;</a:t>
            </a:r>
          </a:p>
          <a:p>
            <a:pPr lvl="1">
              <a:buFontTx/>
              <a:buNone/>
            </a:pPr>
            <a:r>
              <a:rPr lang="en-US" sz="2400">
                <a:latin typeface="SimSun" pitchFamily="2" charset="-122"/>
              </a:rPr>
              <a:t>type token = (plus, minus, times, divide,number, lparen, rparen, semi);</a:t>
            </a:r>
          </a:p>
          <a:p>
            <a:r>
              <a:rPr lang="en-US" sz="2800"/>
              <a:t>These non-integer values really map to integer values internally for efficiency purposes</a:t>
            </a:r>
          </a:p>
          <a:p>
            <a:pPr lvl="1"/>
            <a:r>
              <a:rPr lang="en-US" sz="2400"/>
              <a:t>E.g. Mon=0,Tue=1, Wed=2, etc.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Arrays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Should array </a:t>
            </a:r>
            <a:r>
              <a:rPr lang="en-US" i="1"/>
              <a:t>type</a:t>
            </a:r>
            <a:r>
              <a:rPr lang="en-US"/>
              <a:t> include bounds?</a:t>
            </a:r>
          </a:p>
          <a:p>
            <a:pPr>
              <a:lnSpc>
                <a:spcPct val="90000"/>
              </a:lnSpc>
            </a:pPr>
            <a:r>
              <a:rPr lang="en-US"/>
              <a:t>Pascal did and it causes some problems</a:t>
            </a:r>
          </a:p>
          <a:p>
            <a:pPr lvl="1">
              <a:lnSpc>
                <a:spcPct val="90000"/>
              </a:lnSpc>
            </a:pPr>
            <a:r>
              <a:rPr lang="en-US"/>
              <a:t>typeof(A[10] ) </a:t>
            </a:r>
            <a:r>
              <a:rPr lang="en-US">
                <a:cs typeface="Times New Roman" pitchFamily="18" charset="0"/>
              </a:rPr>
              <a:t>≠ </a:t>
            </a:r>
            <a:r>
              <a:rPr lang="en-US"/>
              <a:t> typeof(A[100])</a:t>
            </a:r>
          </a:p>
          <a:p>
            <a:pPr>
              <a:lnSpc>
                <a:spcPct val="90000"/>
              </a:lnSpc>
            </a:pPr>
            <a:r>
              <a:rPr lang="en-US"/>
              <a:t>Function arguments with arrays are problematic</a:t>
            </a:r>
          </a:p>
          <a:p>
            <a:pPr lvl="1">
              <a:lnSpc>
                <a:spcPct val="90000"/>
              </a:lnSpc>
            </a:pPr>
            <a:r>
              <a:rPr lang="en-US"/>
              <a:t>Sort function with an array size of size 10 can’t take array of size 9</a:t>
            </a:r>
          </a:p>
          <a:p>
            <a:pPr lvl="1">
              <a:lnSpc>
                <a:spcPct val="90000"/>
              </a:lnSpc>
            </a:pPr>
            <a:r>
              <a:rPr lang="en-US"/>
              <a:t>Instead must pass array bounds as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Arrays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Layout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Determines the machine address of the i’th  element relative to the address of the first element</a:t>
            </a:r>
          </a:p>
          <a:p>
            <a:r>
              <a:rPr lang="en-US"/>
              <a:t>Different from allocation</a:t>
            </a:r>
          </a:p>
          <a:p>
            <a:pPr lvl="1"/>
            <a:r>
              <a:rPr lang="en-US"/>
              <a:t>Reserve actual machine memory for the array</a:t>
            </a:r>
          </a:p>
          <a:p>
            <a:r>
              <a:rPr lang="en-US"/>
              <a:t>The elements of the array appear in consecutive locations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Arrays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Layout(C/Java-Like Language)</a:t>
            </a:r>
          </a:p>
        </p:txBody>
      </p:sp>
      <p:pic>
        <p:nvPicPr>
          <p:cNvPr id="10243" name="Picture 3" descr="05_0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47800" y="1828800"/>
            <a:ext cx="6908800" cy="2747963"/>
          </a:xfrm>
          <a:noFill/>
          <a:ln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04800" y="5257800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b="1" dirty="0" err="1"/>
              <a:t>int</a:t>
            </a:r>
            <a:r>
              <a:rPr lang="en-GB" b="1" dirty="0"/>
              <a:t>[] A = new </a:t>
            </a:r>
            <a:r>
              <a:rPr lang="en-GB" b="1" dirty="0" err="1"/>
              <a:t>int</a:t>
            </a:r>
            <a:r>
              <a:rPr lang="en-GB" b="1" dirty="0"/>
              <a:t>[10];</a:t>
            </a:r>
          </a:p>
          <a:p>
            <a:r>
              <a:rPr lang="el-GR" b="1" dirty="0">
                <a:cs typeface="Times New Roman" pitchFamily="18" charset="0"/>
              </a:rPr>
              <a:t>γ</a:t>
            </a:r>
            <a:r>
              <a:rPr lang="en-GB" b="1" dirty="0"/>
              <a:t>(A[</a:t>
            </a:r>
            <a:r>
              <a:rPr lang="en-GB" b="1" dirty="0" err="1"/>
              <a:t>i</a:t>
            </a:r>
            <a:r>
              <a:rPr lang="en-GB" b="1" dirty="0"/>
              <a:t>]) = </a:t>
            </a:r>
            <a:r>
              <a:rPr lang="el-GR" b="1" dirty="0"/>
              <a:t>γ</a:t>
            </a:r>
            <a:r>
              <a:rPr lang="en-GB" b="1" dirty="0"/>
              <a:t>(A[0])+e*</a:t>
            </a:r>
            <a:r>
              <a:rPr lang="en-GB" b="1" dirty="0" err="1"/>
              <a:t>i</a:t>
            </a:r>
            <a:endParaRPr lang="en-GB" b="1" dirty="0"/>
          </a:p>
          <a:p>
            <a:r>
              <a:rPr lang="en-GB" b="1" dirty="0"/>
              <a:t>0 &lt;= </a:t>
            </a:r>
            <a:r>
              <a:rPr lang="en-GB" b="1" dirty="0" err="1"/>
              <a:t>i</a:t>
            </a:r>
            <a:r>
              <a:rPr lang="en-GB" b="1" dirty="0"/>
              <a:t> &lt; 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27525" y="5222875"/>
            <a:ext cx="4217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e=element size, i=index</a:t>
            </a:r>
          </a:p>
          <a:p>
            <a:endParaRPr lang="en-US"/>
          </a:p>
          <a:p>
            <a:r>
              <a:rPr lang="en-US"/>
              <a:t>Strongly typed language requires</a:t>
            </a:r>
          </a:p>
          <a:p>
            <a:r>
              <a:rPr lang="en-US"/>
              <a:t>checking type in dope 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Arrays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</a:t>
            </a:r>
            <a:r>
              <a:rPr lang="en-US">
                <a:latin typeface="SimSun" pitchFamily="2" charset="-122"/>
              </a:rPr>
              <a:t>var  A : array [low .. high] of T</a:t>
            </a:r>
          </a:p>
          <a:p>
            <a:pPr>
              <a:lnSpc>
                <a:spcPct val="90000"/>
              </a:lnSpc>
            </a:pPr>
            <a:r>
              <a:rPr lang="en-US" sz="2800"/>
              <a:t>base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Starting address of the first element A[low] </a:t>
            </a:r>
          </a:p>
          <a:p>
            <a:pPr>
              <a:lnSpc>
                <a:spcPct val="90000"/>
              </a:lnSpc>
            </a:pPr>
            <a:r>
              <a:rPr lang="en-US" sz="2800"/>
              <a:t>width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size of an element of type T</a:t>
            </a:r>
          </a:p>
          <a:p>
            <a:pPr>
              <a:lnSpc>
                <a:spcPct val="90000"/>
              </a:lnSpc>
            </a:pPr>
            <a:r>
              <a:rPr lang="en-US" sz="2800"/>
              <a:t>The elements are stored at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base, base+width, base + 2*width ….</a:t>
            </a:r>
          </a:p>
          <a:p>
            <a:pPr>
              <a:lnSpc>
                <a:spcPct val="90000"/>
              </a:lnSpc>
            </a:pPr>
            <a:r>
              <a:rPr lang="en-US" sz="2800"/>
              <a:t>Address of A[i] computed in 2 parts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Compile time : offset from base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Run time : location of base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Arrays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Address of A[i]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= base +(i-low)*width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= i*width + (base-low*width)</a:t>
            </a:r>
          </a:p>
          <a:p>
            <a:pPr>
              <a:lnSpc>
                <a:spcPct val="80000"/>
              </a:lnSpc>
            </a:pPr>
            <a:r>
              <a:rPr lang="en-US" sz="2800"/>
              <a:t>(base-low*width) may be precomputed and stored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This is generally the value associated with an array variable</a:t>
            </a:r>
          </a:p>
          <a:p>
            <a:pPr>
              <a:lnSpc>
                <a:spcPct val="80000"/>
              </a:lnSpc>
            </a:pPr>
            <a:r>
              <a:rPr lang="en-US" sz="2800"/>
              <a:t>i*width : must be computed at runtime</a:t>
            </a:r>
          </a:p>
          <a:p>
            <a:pPr>
              <a:lnSpc>
                <a:spcPct val="80000"/>
              </a:lnSpc>
            </a:pPr>
            <a:r>
              <a:rPr lang="en-US" sz="2800"/>
              <a:t>If low = 0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 Address of A[i] = i*width + base</a:t>
            </a:r>
          </a:p>
          <a:p>
            <a:pPr>
              <a:lnSpc>
                <a:spcPct val="80000"/>
              </a:lnSpc>
            </a:pPr>
            <a:r>
              <a:rPr lang="en-US" sz="2800"/>
              <a:t>Time to compute the address is independent of i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So we get O(1) or constant access time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Arrays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96" y="1295400"/>
            <a:ext cx="77708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Multidimensional Arrays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in all languages</a:t>
            </a:r>
          </a:p>
          <a:p>
            <a:pPr lvl="1"/>
            <a:r>
              <a:rPr lang="en-US"/>
              <a:t>C : A[200][200]</a:t>
            </a:r>
          </a:p>
          <a:p>
            <a:r>
              <a:rPr lang="en-US"/>
              <a:t>Allocated in linear fashion</a:t>
            </a:r>
          </a:p>
          <a:p>
            <a:r>
              <a:rPr lang="en-US"/>
              <a:t>Row major </a:t>
            </a:r>
          </a:p>
          <a:p>
            <a:pPr lvl="1"/>
            <a:r>
              <a:rPr lang="en-US"/>
              <a:t>Store by rows: row 1, row 2, row 3, ….</a:t>
            </a:r>
          </a:p>
          <a:p>
            <a:r>
              <a:rPr lang="en-US"/>
              <a:t>Column major</a:t>
            </a:r>
          </a:p>
          <a:p>
            <a:pPr lvl="1"/>
            <a:r>
              <a:rPr lang="en-US"/>
              <a:t>Store by columns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Multidimensional Arrays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Layout(C/Java-Like)</a:t>
            </a:r>
          </a:p>
        </p:txBody>
      </p:sp>
      <p:pic>
        <p:nvPicPr>
          <p:cNvPr id="14339" name="Picture 3" descr="05_0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71600" y="1752600"/>
            <a:ext cx="6705600" cy="4760913"/>
          </a:xfrm>
          <a:noFill/>
          <a:ln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8600" y="4953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b="1"/>
              <a:t>char[][] C = new char[4][3];</a:t>
            </a:r>
          </a:p>
          <a:p>
            <a:r>
              <a:rPr lang="el-GR" sz="2000" b="1">
                <a:cs typeface="Times New Roman" pitchFamily="18" charset="0"/>
              </a:rPr>
              <a:t>γ</a:t>
            </a:r>
            <a:r>
              <a:rPr lang="en-GB" sz="2000" b="1"/>
              <a:t>(C[i][j]) = </a:t>
            </a:r>
            <a:r>
              <a:rPr lang="el-GR" b="1"/>
              <a:t>γ</a:t>
            </a:r>
            <a:r>
              <a:rPr lang="en-GB" sz="2000" b="1"/>
              <a:t>(C[0][0])+e*(ni+j)</a:t>
            </a:r>
          </a:p>
          <a:p>
            <a:r>
              <a:rPr lang="en-GB" sz="2000" b="1"/>
              <a:t>0 &lt;= i &lt; m and 0 &lt;=j &lt; n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553200" y="1295400"/>
            <a:ext cx="226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Row major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Data Types 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ea typeface="MS Mincho" pitchFamily="49" charset="-128"/>
              </a:rPr>
              <a:t>What are types good for?</a:t>
            </a:r>
          </a:p>
          <a:p>
            <a:pPr lvl="1">
              <a:lnSpc>
                <a:spcPct val="90000"/>
              </a:lnSpc>
            </a:pPr>
            <a:r>
              <a:rPr lang="en-US" sz="2800">
                <a:ea typeface="MS Mincho" pitchFamily="49" charset="-128"/>
              </a:rPr>
              <a:t>implicit context</a:t>
            </a:r>
          </a:p>
          <a:p>
            <a:pPr lvl="1">
              <a:lnSpc>
                <a:spcPct val="90000"/>
              </a:lnSpc>
            </a:pPr>
            <a:r>
              <a:rPr lang="en-US" sz="2800">
                <a:ea typeface="MS Mincho" pitchFamily="49" charset="-128"/>
              </a:rPr>
              <a:t>checking - make sure that certain meaningless operations do not occur</a:t>
            </a:r>
          </a:p>
          <a:p>
            <a:pPr lvl="2">
              <a:lnSpc>
                <a:spcPct val="90000"/>
              </a:lnSpc>
            </a:pPr>
            <a:r>
              <a:rPr lang="en-US" sz="2400">
                <a:ea typeface="MS Mincho" pitchFamily="49" charset="-128"/>
              </a:rPr>
              <a:t>type checking cannot prevent all meaningless operations</a:t>
            </a:r>
          </a:p>
          <a:p>
            <a:pPr lvl="2">
              <a:lnSpc>
                <a:spcPct val="90000"/>
              </a:lnSpc>
            </a:pPr>
            <a:r>
              <a:rPr lang="en-US" sz="2400">
                <a:ea typeface="MS Mincho" pitchFamily="49" charset="-128"/>
              </a:rPr>
              <a:t>It catches enough of them to be useful</a:t>
            </a:r>
          </a:p>
          <a:p>
            <a:pPr>
              <a:lnSpc>
                <a:spcPct val="110000"/>
              </a:lnSpc>
            </a:pPr>
            <a:r>
              <a:rPr lang="en-US" sz="3200">
                <a:ea typeface="MS Mincho" pitchFamily="49" charset="-128"/>
              </a:rPr>
              <a:t>Polymorphism results when the compiler finds that it doesn't need to know certain things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Multidimensional Arrays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556500" cy="762000"/>
          </a:xfrm>
        </p:spPr>
        <p:txBody>
          <a:bodyPr/>
          <a:lstStyle/>
          <a:p>
            <a:r>
              <a:rPr lang="en-US"/>
              <a:t>Address of M[i][j] 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295400" y="2819400"/>
          <a:ext cx="60960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3213000" imgH="1143000" progId="Equation.3">
                  <p:embed/>
                </p:oleObj>
              </mc:Choice>
              <mc:Fallback>
                <p:oleObj name="Equation" r:id="rId4" imgW="3213000" imgH="1143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19400"/>
                        <a:ext cx="6096000" cy="216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81000" y="51054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Fixed part :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" y="57912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Variable part :</a:t>
            </a:r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3730625" y="5181600"/>
          <a:ext cx="35480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6" imgW="1536480" imgH="215640" progId="Equation.3">
                  <p:embed/>
                </p:oleObj>
              </mc:Choice>
              <mc:Fallback>
                <p:oleObj name="Equation" r:id="rId6" imgW="1536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5181600"/>
                        <a:ext cx="354806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4137025" y="5791200"/>
          <a:ext cx="170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736560" imgH="215640" progId="Equation.3">
                  <p:embed/>
                </p:oleObj>
              </mc:Choice>
              <mc:Fallback>
                <p:oleObj name="Equation" r:id="rId8" imgW="7365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5791200"/>
                        <a:ext cx="1701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9" name="Group 39"/>
          <p:cNvGraphicFramePr>
            <a:graphicFrameLocks noGrp="1"/>
          </p:cNvGraphicFramePr>
          <p:nvPr/>
        </p:nvGraphicFramePr>
        <p:xfrm>
          <a:off x="5943600" y="1981200"/>
          <a:ext cx="1981200" cy="1371600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</a:tblGrid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b+8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5943600" y="167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6096000" y="12192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(j-low2)</a:t>
            </a:r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8077200" y="1981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7961313" y="2895600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(i-low1)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Multi-D Arrays(Java)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Java actually stores only 1D arrays; multi-dimensional arrays are references to other arrays</a:t>
            </a:r>
          </a:p>
          <a:p>
            <a:pPr>
              <a:buFontTx/>
              <a:buNone/>
            </a:pPr>
            <a:r>
              <a:rPr lang="en-US" sz="2800"/>
              <a:t>		int[][] nums = new int[4][3];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Strings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MS Mincho" pitchFamily="49" charset="-128"/>
              </a:rPr>
              <a:t>Strings are </a:t>
            </a:r>
            <a:r>
              <a:rPr lang="en-US" sz="3200" dirty="0" smtClean="0">
                <a:ea typeface="MS Mincho" pitchFamily="49" charset="-128"/>
              </a:rPr>
              <a:t>typically just </a:t>
            </a:r>
            <a:r>
              <a:rPr lang="en-US" sz="3200" dirty="0">
                <a:ea typeface="MS Mincho" pitchFamily="49" charset="-128"/>
              </a:rPr>
              <a:t>arrays of characters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MS Mincho" pitchFamily="49" charset="-128"/>
              </a:rPr>
              <a:t>They are often special-cased, to give them flexibility (like polymorphism</a:t>
            </a:r>
            <a:br>
              <a:rPr lang="en-US" sz="3200" dirty="0">
                <a:ea typeface="MS Mincho" pitchFamily="49" charset="-128"/>
              </a:rPr>
            </a:br>
            <a:r>
              <a:rPr lang="en-US" sz="3200" dirty="0">
                <a:ea typeface="MS Mincho" pitchFamily="49" charset="-128"/>
              </a:rPr>
              <a:t>or dynamic sizing) that is not available for arrays in general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MS Mincho" pitchFamily="49" charset="-128"/>
              </a:rPr>
              <a:t>It's easier to provide these things for strings than for arrays in general because strings are one-dimensional and (more important) non-circular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Dangling Pointers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Structures </a:t>
            </a:r>
            <a:r>
              <a:rPr lang="en-US" dirty="0" smtClean="0"/>
              <a:t>or Classes are </a:t>
            </a:r>
            <a:r>
              <a:rPr lang="en-US" dirty="0"/>
              <a:t>often used as nodes within dynamic data structures, such as linked lists</a:t>
            </a:r>
          </a:p>
          <a:p>
            <a:pPr>
              <a:lnSpc>
                <a:spcPct val="90000"/>
              </a:lnSpc>
            </a:pPr>
            <a:r>
              <a:rPr lang="en-US" dirty="0"/>
              <a:t>Raises the possibility of the </a:t>
            </a:r>
            <a:r>
              <a:rPr lang="en-US" b="1" dirty="0"/>
              <a:t>dangling pointer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pointer to  storage used for another purpose and the storage is subsequently </a:t>
            </a:r>
            <a:r>
              <a:rPr lang="en-US" dirty="0" err="1"/>
              <a:t>deallocated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Garbage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Allocated but inaccessible memory locations</a:t>
            </a:r>
          </a:p>
          <a:p>
            <a:pPr>
              <a:lnSpc>
                <a:spcPct val="90000"/>
              </a:lnSpc>
            </a:pPr>
            <a:r>
              <a:rPr lang="en-US" dirty="0"/>
              <a:t>Programs that create garbage are said to have </a:t>
            </a:r>
            <a:r>
              <a:rPr lang="en-US" i="1" dirty="0"/>
              <a:t>memory leaks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000" dirty="0">
              <a:latin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Dangling Pointer 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class node {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	int value, node next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};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node p, q;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p = new node();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q = new node();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q = p;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2400"/>
              <a:t>delete(p);</a:t>
            </a:r>
          </a:p>
          <a:p>
            <a:endParaRPr lang="en-US" sz="280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932113"/>
            <a:ext cx="5905500" cy="1670050"/>
          </a:xfrm>
          <a:prstGeom prst="rect">
            <a:avLst/>
          </a:prstGeom>
          <a:noFill/>
        </p:spPr>
      </p:pic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6934200" y="45720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7838" y="5680075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“orphan”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343400" y="4953000"/>
            <a:ext cx="272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“dangling reference”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6858000" y="4343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Memory Leak Terms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Dangling reference/Widow</a:t>
            </a:r>
          </a:p>
          <a:p>
            <a:pPr lvl="1">
              <a:lnSpc>
                <a:spcPct val="90000"/>
              </a:lnSpc>
            </a:pPr>
            <a:r>
              <a:rPr lang="en-US"/>
              <a:t>A pointer to  storage used for another purpose and the storage is subsequently deallocated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Garbage/Orphan</a:t>
            </a:r>
          </a:p>
          <a:p>
            <a:pPr lvl="1">
              <a:lnSpc>
                <a:spcPct val="90000"/>
              </a:lnSpc>
            </a:pPr>
            <a:r>
              <a:rPr lang="en-US"/>
              <a:t> Allocated but inaccessible memory locations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Programs that create garbage are said to have </a:t>
            </a:r>
            <a:r>
              <a:rPr lang="en-US" i="1"/>
              <a:t>memory leaks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Avoiding Garbage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Many languages ask the programmer to explicitly manage the heap, where memory is allocated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C, C++,…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User must make sure to destroy </a:t>
            </a:r>
            <a:r>
              <a:rPr lang="en-US" sz="2000" b="1" dirty="0"/>
              <a:t>everything</a:t>
            </a:r>
            <a:r>
              <a:rPr lang="en-US" sz="2000" dirty="0"/>
              <a:t> that is allocated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Memory management is generally not central to the problem the programmer is trying to solve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What if something is missed?  Easy to do…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800" dirty="0"/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void </a:t>
            </a:r>
            <a:r>
              <a:rPr lang="en-US" sz="1800" dirty="0" err="1"/>
              <a:t>foo</a:t>
            </a:r>
            <a:r>
              <a:rPr lang="en-US" sz="1800" dirty="0"/>
              <a:t>()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  p = new node();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  if (b) return;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  delete(p);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dirty="0"/>
              <a:t>}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Interpreted and functional languages generally do automatic garbage collection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Java, </a:t>
            </a:r>
            <a:r>
              <a:rPr lang="en-US" sz="2000" dirty="0" smtClean="0"/>
              <a:t>C#, Lisp</a:t>
            </a:r>
            <a:r>
              <a:rPr lang="en-US" sz="2000" dirty="0"/>
              <a:t>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Garbage Collection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Motivation from functional programming</a:t>
            </a:r>
          </a:p>
          <a:p>
            <a:endParaRPr lang="en-US"/>
          </a:p>
          <a:p>
            <a:r>
              <a:rPr lang="en-US"/>
              <a:t>Increased importance due to OOP</a:t>
            </a:r>
          </a:p>
          <a:p>
            <a:endParaRPr lang="en-US"/>
          </a:p>
          <a:p>
            <a:pPr algn="ctr">
              <a:buFontTx/>
              <a:buNone/>
            </a:pPr>
            <a:r>
              <a:rPr lang="en-US" i="1"/>
              <a:t>   How do we reduce/eliminate the burden of memory management from the programmer?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Algorithms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Reference counting</a:t>
            </a:r>
          </a:p>
          <a:p>
            <a:pPr>
              <a:lnSpc>
                <a:spcPct val="90000"/>
              </a:lnSpc>
            </a:pPr>
            <a:r>
              <a:rPr lang="en-GB" dirty="0"/>
              <a:t>Mark-Sweep</a:t>
            </a:r>
          </a:p>
          <a:p>
            <a:pPr>
              <a:lnSpc>
                <a:spcPct val="90000"/>
              </a:lnSpc>
            </a:pPr>
            <a:r>
              <a:rPr lang="en-GB" dirty="0"/>
              <a:t>Copy collection</a:t>
            </a:r>
          </a:p>
          <a:p>
            <a:pPr>
              <a:lnSpc>
                <a:spcPct val="90000"/>
              </a:lnSpc>
            </a:pPr>
            <a:r>
              <a:rPr lang="en-GB" dirty="0"/>
              <a:t>In Java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garbage collector runs as a low-priority thread. It is automatic but it can be explicitly called by: </a:t>
            </a:r>
            <a:r>
              <a:rPr lang="en-GB" dirty="0" err="1" smtClean="0"/>
              <a:t>System.gc</a:t>
            </a:r>
            <a:r>
              <a:rPr lang="en-GB" dirty="0" smtClean="0"/>
              <a:t>() </a:t>
            </a:r>
            <a:r>
              <a:rPr lang="en-GB" dirty="0"/>
              <a:t>(regardless of the state of the heap at the time of the call). 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Reference Counting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Free List</a:t>
            </a:r>
          </a:p>
          <a:p>
            <a:pPr lvl="1"/>
            <a:r>
              <a:rPr lang="en-US" sz="2000"/>
              <a:t>Heap is a continuous chain of nodes called the free list</a:t>
            </a:r>
          </a:p>
          <a:p>
            <a:pPr lvl="2"/>
            <a:r>
              <a:rPr lang="en-US" sz="1800"/>
              <a:t>Implemented various ways, we’ll skip implementation</a:t>
            </a:r>
          </a:p>
          <a:p>
            <a:pPr lvl="1"/>
            <a:r>
              <a:rPr lang="en-US" sz="2000"/>
              <a:t>Each node has an extra field to keep a count as well as a field to keep track of the node size</a:t>
            </a:r>
          </a:p>
          <a:p>
            <a:r>
              <a:rPr lang="en-US" sz="2400"/>
              <a:t>Reference Count</a:t>
            </a:r>
          </a:p>
          <a:p>
            <a:pPr lvl="1"/>
            <a:r>
              <a:rPr lang="en-US" sz="2000"/>
              <a:t>Number of pointers referencing that node</a:t>
            </a:r>
          </a:p>
          <a:p>
            <a:pPr lvl="1"/>
            <a:r>
              <a:rPr lang="en-US" sz="2000"/>
              <a:t>Initially set to 0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953000"/>
            <a:ext cx="46291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Data Types </a:t>
            </a:r>
            <a:endParaRPr lang="en-US" sz="2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>
                <a:ea typeface="MS Mincho" pitchFamily="49" charset="-128"/>
              </a:rPr>
              <a:t>STRONG TYPING has become a popular buzz-word</a:t>
            </a:r>
          </a:p>
          <a:p>
            <a:pPr lvl="1"/>
            <a:r>
              <a:rPr lang="en-US" sz="2800">
                <a:ea typeface="MS Mincho" pitchFamily="49" charset="-128"/>
              </a:rPr>
              <a:t>like </a:t>
            </a:r>
            <a:r>
              <a:rPr lang="en-US" sz="2800" i="1">
                <a:ea typeface="MS Mincho" pitchFamily="49" charset="-128"/>
              </a:rPr>
              <a:t>structured programming</a:t>
            </a:r>
          </a:p>
          <a:p>
            <a:pPr lvl="1"/>
            <a:r>
              <a:rPr lang="en-US" sz="2800">
                <a:ea typeface="MS Mincho" pitchFamily="49" charset="-128"/>
              </a:rPr>
              <a:t>informally, it means that the language prevents you from applying an operation to data on which it is not appropriate</a:t>
            </a:r>
          </a:p>
          <a:p>
            <a:r>
              <a:rPr lang="en-US" sz="3200">
                <a:ea typeface="MS Mincho" pitchFamily="49" charset="-128"/>
              </a:rPr>
              <a:t>STATIC TYPING means that the compiler can do all the checking at compile time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Reference Counting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Node creation via new()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Get nodes from the free list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Set reference count to 1</a:t>
            </a:r>
          </a:p>
          <a:p>
            <a:pPr>
              <a:lnSpc>
                <a:spcPct val="90000"/>
              </a:lnSpc>
            </a:pPr>
            <a:r>
              <a:rPr lang="en-US" sz="2800"/>
              <a:t>Pointer Assignment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p=q;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 the reference count of q by 1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Decrement the reference count of p by 1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zero, nothing references p so it is safe to delete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must also decrement reference count for any pointer in p’s data area by one.  If one of these counts becomes zero, repeat for it’s descendants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Destroy 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Then perform the assignment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Reference Counting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Pointer Deletion</a:t>
            </a:r>
          </a:p>
          <a:p>
            <a:pPr lvl="1"/>
            <a:r>
              <a:rPr lang="en-US"/>
              <a:t>e.g. delete p;</a:t>
            </a:r>
          </a:p>
          <a:p>
            <a:pPr lvl="1"/>
            <a:r>
              <a:rPr lang="en-US"/>
              <a:t>Decrement p’s reference count </a:t>
            </a:r>
            <a:br>
              <a:rPr lang="en-US"/>
            </a:br>
            <a:r>
              <a:rPr lang="en-US"/>
              <a:t>If refcount == 0 </a:t>
            </a:r>
            <a:br>
              <a:rPr lang="en-US"/>
            </a:br>
            <a:r>
              <a:rPr lang="en-US"/>
              <a:t>    For every pointer q in p’s data area </a:t>
            </a:r>
            <a:br>
              <a:rPr lang="en-US"/>
            </a:br>
            <a:r>
              <a:rPr lang="en-US"/>
              <a:t>        delete q </a:t>
            </a:r>
            <a:br>
              <a:rPr lang="en-US"/>
            </a:br>
            <a:r>
              <a:rPr lang="en-US"/>
              <a:t>    Put p on the free list </a:t>
            </a:r>
          </a:p>
          <a:p>
            <a:pPr lvl="1">
              <a:buFontTx/>
              <a:buNone/>
            </a:pPr>
            <a:r>
              <a:rPr lang="en-US"/>
              <a:t>   Set p to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Reference Counting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The algorithm is activated dynamically on</a:t>
            </a:r>
          </a:p>
          <a:p>
            <a:pPr lvl="1">
              <a:lnSpc>
                <a:spcPct val="80000"/>
              </a:lnSpc>
            </a:pPr>
            <a:r>
              <a:rPr lang="en-US" sz="3200" dirty="0">
                <a:latin typeface="Teletype" pitchFamily="2" charset="0"/>
              </a:rPr>
              <a:t>new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>
                <a:latin typeface="Teletype" pitchFamily="2" charset="0"/>
              </a:rPr>
              <a:t>Delete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>
                <a:latin typeface="Teletype" pitchFamily="2" charset="0"/>
              </a:rPr>
              <a:t>assignment</a:t>
            </a:r>
            <a:endParaRPr lang="en-US" sz="3200" dirty="0">
              <a:latin typeface="Teletype" pitchFamily="2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>
              <a:latin typeface="Teletype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Advantages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Very simple, fast, non-compacting garbage collection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Heap maintenance spread throughout program execution (instead of suspending the program when the garbage collector runs)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Must not forget to adjust reference counts on any pointer assignment (including passing pointers as subroutine arguments), or disaster can happen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Example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node p, q, t;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p = new node();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q = new node();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p.next = q;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t = new node();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5105400" y="2286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191000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4495800" y="2438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105400" y="30829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191000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4495800" y="32353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609600" y="2743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609600" y="3505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5105400" y="38512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4191000" y="37401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4495800" y="40036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51054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4191000" y="4308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44958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8386" name="AutoShape 18"/>
          <p:cNvCxnSpPr>
            <a:cxnSpLocks noChangeShapeType="1"/>
            <a:stCxn id="58380" idx="3"/>
            <a:endCxn id="58383" idx="3"/>
          </p:cNvCxnSpPr>
          <p:nvPr/>
        </p:nvCxnSpPr>
        <p:spPr bwMode="auto">
          <a:xfrm>
            <a:off x="5791200" y="40417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461125" y="3871913"/>
            <a:ext cx="17510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if p.next pointed</a:t>
            </a:r>
          </a:p>
          <a:p>
            <a:r>
              <a:rPr lang="en-US" sz="1600"/>
              <a:t>to something, we’d</a:t>
            </a:r>
          </a:p>
          <a:p>
            <a:r>
              <a:rPr lang="en-US" sz="1600"/>
              <a:t>decrement the ref</a:t>
            </a:r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609600" y="48768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105400" y="51466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4191000" y="50355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495800" y="5299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5105400" y="5715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191000" y="5603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>
            <a:off x="4495800" y="586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8395" name="AutoShape 27"/>
          <p:cNvCxnSpPr>
            <a:cxnSpLocks noChangeShapeType="1"/>
            <a:stCxn id="58389" idx="3"/>
            <a:endCxn id="58392" idx="3"/>
          </p:cNvCxnSpPr>
          <p:nvPr/>
        </p:nvCxnSpPr>
        <p:spPr bwMode="auto">
          <a:xfrm>
            <a:off x="5791200" y="53371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172200" y="53752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>
            <a:off x="6477000" y="563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Example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>
                <a:latin typeface="Courier New" pitchFamily="49" charset="0"/>
              </a:rPr>
              <a:t>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 err="1">
                <a:latin typeface="Courier New" pitchFamily="49" charset="0"/>
              </a:rPr>
              <a:t>t.next</a:t>
            </a:r>
            <a:r>
              <a:rPr lang="en-GB" sz="1800" dirty="0">
                <a:latin typeface="Courier New" pitchFamily="49" charset="0"/>
              </a:rPr>
              <a:t> = q;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 smtClean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 smtClean="0">
                <a:latin typeface="Courier New" pitchFamily="49" charset="0"/>
              </a:rPr>
              <a:t>delete </a:t>
            </a:r>
            <a:r>
              <a:rPr lang="en-GB" sz="1800" dirty="0">
                <a:latin typeface="Courier New" pitchFamily="49" charset="0"/>
              </a:rPr>
              <a:t>q;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>
                <a:latin typeface="Courier New" pitchFamily="49" charset="0"/>
              </a:rPr>
              <a:t>q = new node();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5105400" y="17113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419100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4495800" y="18637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5105400" y="227965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4191000" y="2168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4495800" y="24320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9419" name="AutoShape 27"/>
          <p:cNvCxnSpPr>
            <a:cxnSpLocks noChangeShapeType="1"/>
            <a:stCxn id="59413" idx="3"/>
            <a:endCxn id="59416" idx="3"/>
          </p:cNvCxnSpPr>
          <p:nvPr/>
        </p:nvCxnSpPr>
        <p:spPr bwMode="auto">
          <a:xfrm>
            <a:off x="5791200" y="190182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7086600" y="205105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21" name="Text Box 29"/>
          <p:cNvSpPr txBox="1">
            <a:spLocks noChangeArrowheads="1"/>
          </p:cNvSpPr>
          <p:nvPr/>
        </p:nvSpPr>
        <p:spPr bwMode="auto">
          <a:xfrm>
            <a:off x="6172200" y="19399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6477000" y="22034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609600" y="2743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4" name="Rectangle 32"/>
          <p:cNvSpPr>
            <a:spLocks noChangeArrowheads="1"/>
          </p:cNvSpPr>
          <p:nvPr/>
        </p:nvSpPr>
        <p:spPr bwMode="auto">
          <a:xfrm>
            <a:off x="5105400" y="29368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4191000" y="28257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>
            <a:off x="4495800" y="3089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27" name="Rectangle 35"/>
          <p:cNvSpPr>
            <a:spLocks noChangeArrowheads="1"/>
          </p:cNvSpPr>
          <p:nvPr/>
        </p:nvSpPr>
        <p:spPr bwMode="auto">
          <a:xfrm>
            <a:off x="51054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191000" y="3394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sp>
        <p:nvSpPr>
          <p:cNvPr id="59429" name="Line 37"/>
          <p:cNvSpPr>
            <a:spLocks noChangeShapeType="1"/>
          </p:cNvSpPr>
          <p:nvPr/>
        </p:nvSpPr>
        <p:spPr bwMode="auto">
          <a:xfrm>
            <a:off x="44958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9430" name="AutoShape 38"/>
          <p:cNvCxnSpPr>
            <a:cxnSpLocks noChangeShapeType="1"/>
            <a:stCxn id="59424" idx="3"/>
            <a:endCxn id="59427" idx="3"/>
          </p:cNvCxnSpPr>
          <p:nvPr/>
        </p:nvCxnSpPr>
        <p:spPr bwMode="auto">
          <a:xfrm>
            <a:off x="5791200" y="31273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31" name="Rectangle 39"/>
          <p:cNvSpPr>
            <a:spLocks noChangeArrowheads="1"/>
          </p:cNvSpPr>
          <p:nvPr/>
        </p:nvSpPr>
        <p:spPr bwMode="auto">
          <a:xfrm>
            <a:off x="7086600" y="29305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6172200" y="2819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6477000" y="30829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9434" name="AutoShape 42"/>
          <p:cNvCxnSpPr>
            <a:cxnSpLocks noChangeShapeType="1"/>
            <a:stCxn id="59431" idx="3"/>
            <a:endCxn id="59427" idx="3"/>
          </p:cNvCxnSpPr>
          <p:nvPr/>
        </p:nvCxnSpPr>
        <p:spPr bwMode="auto">
          <a:xfrm flipH="1">
            <a:off x="5791200" y="3121025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35" name="Line 43"/>
          <p:cNvSpPr>
            <a:spLocks noChangeShapeType="1"/>
          </p:cNvSpPr>
          <p:nvPr/>
        </p:nvSpPr>
        <p:spPr bwMode="auto">
          <a:xfrm>
            <a:off x="609600" y="39624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6" name="Rectangle 44"/>
          <p:cNvSpPr>
            <a:spLocks noChangeArrowheads="1"/>
          </p:cNvSpPr>
          <p:nvPr/>
        </p:nvSpPr>
        <p:spPr bwMode="auto">
          <a:xfrm>
            <a:off x="5105400" y="42322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37" name="Text Box 45"/>
          <p:cNvSpPr txBox="1">
            <a:spLocks noChangeArrowheads="1"/>
          </p:cNvSpPr>
          <p:nvPr/>
        </p:nvSpPr>
        <p:spPr bwMode="auto">
          <a:xfrm>
            <a:off x="4191000" y="41211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9438" name="Line 46"/>
          <p:cNvSpPr>
            <a:spLocks noChangeShapeType="1"/>
          </p:cNvSpPr>
          <p:nvPr/>
        </p:nvSpPr>
        <p:spPr bwMode="auto">
          <a:xfrm>
            <a:off x="4495800" y="43846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51054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9440" name="Text Box 48"/>
          <p:cNvSpPr txBox="1">
            <a:spLocks noChangeArrowheads="1"/>
          </p:cNvSpPr>
          <p:nvPr/>
        </p:nvSpPr>
        <p:spPr bwMode="auto">
          <a:xfrm>
            <a:off x="4191000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59442" name="AutoShape 50"/>
          <p:cNvCxnSpPr>
            <a:cxnSpLocks noChangeShapeType="1"/>
            <a:stCxn id="59436" idx="3"/>
            <a:endCxn id="59439" idx="3"/>
          </p:cNvCxnSpPr>
          <p:nvPr/>
        </p:nvCxnSpPr>
        <p:spPr bwMode="auto">
          <a:xfrm>
            <a:off x="5791200" y="44227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43" name="Rectangle 51"/>
          <p:cNvSpPr>
            <a:spLocks noChangeArrowheads="1"/>
          </p:cNvSpPr>
          <p:nvPr/>
        </p:nvSpPr>
        <p:spPr bwMode="auto">
          <a:xfrm>
            <a:off x="7086600" y="42259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44" name="Line 52"/>
          <p:cNvSpPr>
            <a:spLocks noChangeShapeType="1"/>
          </p:cNvSpPr>
          <p:nvPr/>
        </p:nvSpPr>
        <p:spPr bwMode="auto">
          <a:xfrm>
            <a:off x="6477000" y="43783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9445" name="AutoShape 53"/>
          <p:cNvCxnSpPr>
            <a:cxnSpLocks noChangeShapeType="1"/>
            <a:stCxn id="59443" idx="3"/>
            <a:endCxn id="59439" idx="3"/>
          </p:cNvCxnSpPr>
          <p:nvPr/>
        </p:nvCxnSpPr>
        <p:spPr bwMode="auto">
          <a:xfrm flipH="1">
            <a:off x="5791200" y="4416425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46" name="Text Box 54"/>
          <p:cNvSpPr txBox="1">
            <a:spLocks noChangeArrowheads="1"/>
          </p:cNvSpPr>
          <p:nvPr/>
        </p:nvSpPr>
        <p:spPr bwMode="auto">
          <a:xfrm>
            <a:off x="6172200" y="4114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59447" name="Line 55"/>
          <p:cNvSpPr>
            <a:spLocks noChangeShapeType="1"/>
          </p:cNvSpPr>
          <p:nvPr/>
        </p:nvSpPr>
        <p:spPr bwMode="auto">
          <a:xfrm>
            <a:off x="609600" y="5410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48" name="Rectangle 56"/>
          <p:cNvSpPr>
            <a:spLocks noChangeArrowheads="1"/>
          </p:cNvSpPr>
          <p:nvPr/>
        </p:nvSpPr>
        <p:spPr bwMode="auto">
          <a:xfrm>
            <a:off x="5105400" y="56800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49" name="Text Box 57"/>
          <p:cNvSpPr txBox="1">
            <a:spLocks noChangeArrowheads="1"/>
          </p:cNvSpPr>
          <p:nvPr/>
        </p:nvSpPr>
        <p:spPr bwMode="auto">
          <a:xfrm>
            <a:off x="4191000" y="55689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59450" name="Line 58"/>
          <p:cNvSpPr>
            <a:spLocks noChangeShapeType="1"/>
          </p:cNvSpPr>
          <p:nvPr/>
        </p:nvSpPr>
        <p:spPr bwMode="auto">
          <a:xfrm>
            <a:off x="4495800" y="58324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1" name="Rectangle 59"/>
          <p:cNvSpPr>
            <a:spLocks noChangeArrowheads="1"/>
          </p:cNvSpPr>
          <p:nvPr/>
        </p:nvSpPr>
        <p:spPr bwMode="auto">
          <a:xfrm>
            <a:off x="5105400" y="6248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59452" name="Text Box 60"/>
          <p:cNvSpPr txBox="1">
            <a:spLocks noChangeArrowheads="1"/>
          </p:cNvSpPr>
          <p:nvPr/>
        </p:nvSpPr>
        <p:spPr bwMode="auto">
          <a:xfrm>
            <a:off x="36576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59453" name="AutoShape 61"/>
          <p:cNvCxnSpPr>
            <a:cxnSpLocks noChangeShapeType="1"/>
            <a:stCxn id="59448" idx="3"/>
            <a:endCxn id="59451" idx="3"/>
          </p:cNvCxnSpPr>
          <p:nvPr/>
        </p:nvCxnSpPr>
        <p:spPr bwMode="auto">
          <a:xfrm>
            <a:off x="5791200" y="58705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54" name="Rectangle 62"/>
          <p:cNvSpPr>
            <a:spLocks noChangeArrowheads="1"/>
          </p:cNvSpPr>
          <p:nvPr/>
        </p:nvSpPr>
        <p:spPr bwMode="auto">
          <a:xfrm>
            <a:off x="7086600" y="56737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55" name="Line 63"/>
          <p:cNvSpPr>
            <a:spLocks noChangeShapeType="1"/>
          </p:cNvSpPr>
          <p:nvPr/>
        </p:nvSpPr>
        <p:spPr bwMode="auto">
          <a:xfrm>
            <a:off x="6477000" y="58261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9456" name="AutoShape 64"/>
          <p:cNvCxnSpPr>
            <a:cxnSpLocks noChangeShapeType="1"/>
            <a:stCxn id="59454" idx="3"/>
            <a:endCxn id="59451" idx="3"/>
          </p:cNvCxnSpPr>
          <p:nvPr/>
        </p:nvCxnSpPr>
        <p:spPr bwMode="auto">
          <a:xfrm flipH="1">
            <a:off x="5791200" y="5864225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457" name="Rectangle 65"/>
          <p:cNvSpPr>
            <a:spLocks noChangeArrowheads="1"/>
          </p:cNvSpPr>
          <p:nvPr/>
        </p:nvSpPr>
        <p:spPr bwMode="auto">
          <a:xfrm>
            <a:off x="4191000" y="6248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59458" name="Line 66"/>
          <p:cNvSpPr>
            <a:spLocks noChangeShapeType="1"/>
          </p:cNvSpPr>
          <p:nvPr/>
        </p:nvSpPr>
        <p:spPr bwMode="auto">
          <a:xfrm>
            <a:off x="3962400" y="6400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59" name="Text Box 67"/>
          <p:cNvSpPr txBox="1">
            <a:spLocks noChangeArrowheads="1"/>
          </p:cNvSpPr>
          <p:nvPr/>
        </p:nvSpPr>
        <p:spPr bwMode="auto">
          <a:xfrm>
            <a:off x="6172200" y="5562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>
                <a:latin typeface="Courier New" pitchFamily="49" charset="0"/>
              </a:rPr>
              <a:t> 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 err="1">
                <a:latin typeface="Courier New" pitchFamily="49" charset="0"/>
              </a:rPr>
              <a:t>q.next</a:t>
            </a:r>
            <a:r>
              <a:rPr lang="en-GB" sz="1800" dirty="0">
                <a:latin typeface="Courier New" pitchFamily="49" charset="0"/>
              </a:rPr>
              <a:t> = p;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 smtClean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 dirty="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 dirty="0">
                <a:latin typeface="Courier New" pitchFamily="49" charset="0"/>
              </a:rPr>
              <a:t>delete t;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609600" y="2743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2" name="Line 26"/>
          <p:cNvSpPr>
            <a:spLocks noChangeShapeType="1"/>
          </p:cNvSpPr>
          <p:nvPr/>
        </p:nvSpPr>
        <p:spPr bwMode="auto">
          <a:xfrm>
            <a:off x="609600" y="40386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400800" y="16414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54" name="Rectangle 38"/>
          <p:cNvSpPr>
            <a:spLocks noChangeArrowheads="1"/>
          </p:cNvSpPr>
          <p:nvPr/>
        </p:nvSpPr>
        <p:spPr bwMode="auto">
          <a:xfrm>
            <a:off x="5334000" y="175895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4419600" y="16478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60456" name="Line 40"/>
          <p:cNvSpPr>
            <a:spLocks noChangeShapeType="1"/>
          </p:cNvSpPr>
          <p:nvPr/>
        </p:nvSpPr>
        <p:spPr bwMode="auto">
          <a:xfrm>
            <a:off x="4724400" y="19113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5334000" y="23272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3886200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0459" name="AutoShape 43"/>
          <p:cNvCxnSpPr>
            <a:cxnSpLocks noChangeShapeType="1"/>
            <a:stCxn id="60454" idx="3"/>
            <a:endCxn id="60457" idx="3"/>
          </p:cNvCxnSpPr>
          <p:nvPr/>
        </p:nvCxnSpPr>
        <p:spPr bwMode="auto">
          <a:xfrm>
            <a:off x="6019800" y="1949450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60" name="Rectangle 44"/>
          <p:cNvSpPr>
            <a:spLocks noChangeArrowheads="1"/>
          </p:cNvSpPr>
          <p:nvPr/>
        </p:nvSpPr>
        <p:spPr bwMode="auto">
          <a:xfrm>
            <a:off x="7315200" y="175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6705600" y="1905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462" name="AutoShape 46"/>
          <p:cNvCxnSpPr>
            <a:cxnSpLocks noChangeShapeType="1"/>
            <a:stCxn id="60460" idx="3"/>
            <a:endCxn id="60457" idx="3"/>
          </p:cNvCxnSpPr>
          <p:nvPr/>
        </p:nvCxnSpPr>
        <p:spPr bwMode="auto">
          <a:xfrm flipH="1">
            <a:off x="6019800" y="1943100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63" name="Rectangle 47"/>
          <p:cNvSpPr>
            <a:spLocks noChangeArrowheads="1"/>
          </p:cNvSpPr>
          <p:nvPr/>
        </p:nvSpPr>
        <p:spPr bwMode="auto">
          <a:xfrm>
            <a:off x="4419600" y="23272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>
            <a:off x="4191000" y="24796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6400800" y="27432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66" name="Rectangle 50"/>
          <p:cNvSpPr>
            <a:spLocks noChangeArrowheads="1"/>
          </p:cNvSpPr>
          <p:nvPr/>
        </p:nvSpPr>
        <p:spPr bwMode="auto">
          <a:xfrm>
            <a:off x="5334000" y="28606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67" name="Text Box 51"/>
          <p:cNvSpPr txBox="1">
            <a:spLocks noChangeArrowheads="1"/>
          </p:cNvSpPr>
          <p:nvPr/>
        </p:nvSpPr>
        <p:spPr bwMode="auto">
          <a:xfrm>
            <a:off x="4419600" y="27495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60468" name="Line 52"/>
          <p:cNvSpPr>
            <a:spLocks noChangeShapeType="1"/>
          </p:cNvSpPr>
          <p:nvPr/>
        </p:nvSpPr>
        <p:spPr bwMode="auto">
          <a:xfrm>
            <a:off x="4724400" y="3013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69" name="Rectangle 53"/>
          <p:cNvSpPr>
            <a:spLocks noChangeArrowheads="1"/>
          </p:cNvSpPr>
          <p:nvPr/>
        </p:nvSpPr>
        <p:spPr bwMode="auto">
          <a:xfrm>
            <a:off x="5334000" y="3429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70" name="Text Box 54"/>
          <p:cNvSpPr txBox="1">
            <a:spLocks noChangeArrowheads="1"/>
          </p:cNvSpPr>
          <p:nvPr/>
        </p:nvSpPr>
        <p:spPr bwMode="auto">
          <a:xfrm>
            <a:off x="38862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0471" name="AutoShape 55"/>
          <p:cNvCxnSpPr>
            <a:cxnSpLocks noChangeShapeType="1"/>
            <a:stCxn id="60466" idx="3"/>
            <a:endCxn id="60469" idx="3"/>
          </p:cNvCxnSpPr>
          <p:nvPr/>
        </p:nvCxnSpPr>
        <p:spPr bwMode="auto">
          <a:xfrm>
            <a:off x="6019800" y="30511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72" name="Rectangle 56"/>
          <p:cNvSpPr>
            <a:spLocks noChangeArrowheads="1"/>
          </p:cNvSpPr>
          <p:nvPr/>
        </p:nvSpPr>
        <p:spPr bwMode="auto">
          <a:xfrm>
            <a:off x="7315200" y="28543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73" name="Line 57"/>
          <p:cNvSpPr>
            <a:spLocks noChangeShapeType="1"/>
          </p:cNvSpPr>
          <p:nvPr/>
        </p:nvSpPr>
        <p:spPr bwMode="auto">
          <a:xfrm>
            <a:off x="6705600" y="30067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474" name="AutoShape 58"/>
          <p:cNvCxnSpPr>
            <a:cxnSpLocks noChangeShapeType="1"/>
            <a:stCxn id="60472" idx="3"/>
            <a:endCxn id="60469" idx="3"/>
          </p:cNvCxnSpPr>
          <p:nvPr/>
        </p:nvCxnSpPr>
        <p:spPr bwMode="auto">
          <a:xfrm flipH="1">
            <a:off x="6019800" y="3044825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75" name="Rectangle 59"/>
          <p:cNvSpPr>
            <a:spLocks noChangeArrowheads="1"/>
          </p:cNvSpPr>
          <p:nvPr/>
        </p:nvSpPr>
        <p:spPr bwMode="auto">
          <a:xfrm>
            <a:off x="4419600" y="3429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76" name="Line 60"/>
          <p:cNvSpPr>
            <a:spLocks noChangeShapeType="1"/>
          </p:cNvSpPr>
          <p:nvPr/>
        </p:nvSpPr>
        <p:spPr bwMode="auto">
          <a:xfrm>
            <a:off x="41910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477" name="AutoShape 61"/>
          <p:cNvCxnSpPr>
            <a:cxnSpLocks noChangeShapeType="1"/>
            <a:stCxn id="60475" idx="3"/>
            <a:endCxn id="60466" idx="1"/>
          </p:cNvCxnSpPr>
          <p:nvPr/>
        </p:nvCxnSpPr>
        <p:spPr bwMode="auto">
          <a:xfrm flipV="1">
            <a:off x="5105400" y="30511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6324600" y="4038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79" name="Rectangle 63"/>
          <p:cNvSpPr>
            <a:spLocks noChangeArrowheads="1"/>
          </p:cNvSpPr>
          <p:nvPr/>
        </p:nvSpPr>
        <p:spPr bwMode="auto">
          <a:xfrm>
            <a:off x="5257800" y="41560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80" name="Text Box 64"/>
          <p:cNvSpPr txBox="1">
            <a:spLocks noChangeArrowheads="1"/>
          </p:cNvSpPr>
          <p:nvPr/>
        </p:nvSpPr>
        <p:spPr bwMode="auto">
          <a:xfrm>
            <a:off x="4343400" y="40449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60481" name="Line 65"/>
          <p:cNvSpPr>
            <a:spLocks noChangeShapeType="1"/>
          </p:cNvSpPr>
          <p:nvPr/>
        </p:nvSpPr>
        <p:spPr bwMode="auto">
          <a:xfrm>
            <a:off x="4648200" y="43084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82" name="Rectangle 66"/>
          <p:cNvSpPr>
            <a:spLocks noChangeArrowheads="1"/>
          </p:cNvSpPr>
          <p:nvPr/>
        </p:nvSpPr>
        <p:spPr bwMode="auto">
          <a:xfrm>
            <a:off x="5257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83" name="Text Box 67"/>
          <p:cNvSpPr txBox="1">
            <a:spLocks noChangeArrowheads="1"/>
          </p:cNvSpPr>
          <p:nvPr/>
        </p:nvSpPr>
        <p:spPr bwMode="auto">
          <a:xfrm>
            <a:off x="381000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0484" name="AutoShape 68"/>
          <p:cNvCxnSpPr>
            <a:cxnSpLocks noChangeShapeType="1"/>
            <a:stCxn id="60479" idx="3"/>
            <a:endCxn id="60482" idx="3"/>
          </p:cNvCxnSpPr>
          <p:nvPr/>
        </p:nvCxnSpPr>
        <p:spPr bwMode="auto">
          <a:xfrm>
            <a:off x="5943600" y="43465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85" name="Rectangle 69"/>
          <p:cNvSpPr>
            <a:spLocks noChangeArrowheads="1"/>
          </p:cNvSpPr>
          <p:nvPr/>
        </p:nvSpPr>
        <p:spPr bwMode="auto">
          <a:xfrm>
            <a:off x="7239000" y="414972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0486" name="Line 70"/>
          <p:cNvSpPr>
            <a:spLocks noChangeShapeType="1"/>
          </p:cNvSpPr>
          <p:nvPr/>
        </p:nvSpPr>
        <p:spPr bwMode="auto">
          <a:xfrm>
            <a:off x="6629400" y="43021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487" name="AutoShape 71"/>
          <p:cNvCxnSpPr>
            <a:cxnSpLocks noChangeShapeType="1"/>
            <a:stCxn id="60485" idx="3"/>
            <a:endCxn id="60482" idx="3"/>
          </p:cNvCxnSpPr>
          <p:nvPr/>
        </p:nvCxnSpPr>
        <p:spPr bwMode="auto">
          <a:xfrm flipH="1">
            <a:off x="5943600" y="4340225"/>
            <a:ext cx="1981200" cy="574675"/>
          </a:xfrm>
          <a:prstGeom prst="curvedConnector3">
            <a:avLst>
              <a:gd name="adj1" fmla="val -11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88" name="Rectangle 72"/>
          <p:cNvSpPr>
            <a:spLocks noChangeArrowheads="1"/>
          </p:cNvSpPr>
          <p:nvPr/>
        </p:nvSpPr>
        <p:spPr bwMode="auto">
          <a:xfrm>
            <a:off x="43434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89" name="Line 73"/>
          <p:cNvSpPr>
            <a:spLocks noChangeShapeType="1"/>
          </p:cNvSpPr>
          <p:nvPr/>
        </p:nvSpPr>
        <p:spPr bwMode="auto">
          <a:xfrm>
            <a:off x="4114800" y="4876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490" name="AutoShape 74"/>
          <p:cNvCxnSpPr>
            <a:cxnSpLocks noChangeShapeType="1"/>
            <a:stCxn id="60488" idx="3"/>
            <a:endCxn id="60479" idx="1"/>
          </p:cNvCxnSpPr>
          <p:nvPr/>
        </p:nvCxnSpPr>
        <p:spPr bwMode="auto">
          <a:xfrm flipV="1">
            <a:off x="5029200" y="43465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91" name="Text Box 75"/>
          <p:cNvSpPr txBox="1">
            <a:spLocks noChangeArrowheads="1"/>
          </p:cNvSpPr>
          <p:nvPr/>
        </p:nvSpPr>
        <p:spPr bwMode="auto">
          <a:xfrm>
            <a:off x="6324600" y="54102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0492" name="Rectangle 76"/>
          <p:cNvSpPr>
            <a:spLocks noChangeArrowheads="1"/>
          </p:cNvSpPr>
          <p:nvPr/>
        </p:nvSpPr>
        <p:spPr bwMode="auto">
          <a:xfrm>
            <a:off x="5257800" y="55276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0493" name="Line 77"/>
          <p:cNvSpPr>
            <a:spLocks noChangeShapeType="1"/>
          </p:cNvSpPr>
          <p:nvPr/>
        </p:nvSpPr>
        <p:spPr bwMode="auto">
          <a:xfrm>
            <a:off x="4648200" y="5680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94" name="Rectangle 78"/>
          <p:cNvSpPr>
            <a:spLocks noChangeArrowheads="1"/>
          </p:cNvSpPr>
          <p:nvPr/>
        </p:nvSpPr>
        <p:spPr bwMode="auto">
          <a:xfrm>
            <a:off x="5257800" y="6096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495" name="Text Box 79"/>
          <p:cNvSpPr txBox="1">
            <a:spLocks noChangeArrowheads="1"/>
          </p:cNvSpPr>
          <p:nvPr/>
        </p:nvSpPr>
        <p:spPr bwMode="auto">
          <a:xfrm>
            <a:off x="3810000" y="594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0496" name="AutoShape 80"/>
          <p:cNvCxnSpPr>
            <a:cxnSpLocks noChangeShapeType="1"/>
            <a:stCxn id="60492" idx="3"/>
            <a:endCxn id="60494" idx="3"/>
          </p:cNvCxnSpPr>
          <p:nvPr/>
        </p:nvCxnSpPr>
        <p:spPr bwMode="auto">
          <a:xfrm>
            <a:off x="5943600" y="57181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500" name="Rectangle 84"/>
          <p:cNvSpPr>
            <a:spLocks noChangeArrowheads="1"/>
          </p:cNvSpPr>
          <p:nvPr/>
        </p:nvSpPr>
        <p:spPr bwMode="auto">
          <a:xfrm>
            <a:off x="4343400" y="6096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0501" name="Line 85"/>
          <p:cNvSpPr>
            <a:spLocks noChangeShapeType="1"/>
          </p:cNvSpPr>
          <p:nvPr/>
        </p:nvSpPr>
        <p:spPr bwMode="auto">
          <a:xfrm>
            <a:off x="4114800" y="624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0502" name="AutoShape 86"/>
          <p:cNvCxnSpPr>
            <a:cxnSpLocks noChangeShapeType="1"/>
            <a:stCxn id="60500" idx="3"/>
            <a:endCxn id="60492" idx="1"/>
          </p:cNvCxnSpPr>
          <p:nvPr/>
        </p:nvCxnSpPr>
        <p:spPr bwMode="auto">
          <a:xfrm flipV="1">
            <a:off x="5029200" y="57181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503" name="Text Box 87"/>
          <p:cNvSpPr txBox="1">
            <a:spLocks noChangeArrowheads="1"/>
          </p:cNvSpPr>
          <p:nvPr/>
        </p:nvSpPr>
        <p:spPr bwMode="auto">
          <a:xfrm>
            <a:off x="43434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Counting Example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delete p;</a:t>
            </a: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endParaRPr lang="en-GB" sz="1800">
              <a:latin typeface="Courier New" pitchFamily="49" charset="0"/>
            </a:endParaRPr>
          </a:p>
          <a:p>
            <a:pPr lvl="1" eaLnBrk="0" hangingPunct="0">
              <a:spcBef>
                <a:spcPts val="738"/>
              </a:spcBef>
              <a:buClr>
                <a:srgbClr val="000000"/>
              </a:buClr>
              <a:buSzPct val="55000"/>
              <a:buFont typeface="StarBats" charset="0"/>
              <a:buNone/>
            </a:pPr>
            <a:r>
              <a:rPr lang="en-GB" sz="1800">
                <a:latin typeface="Courier New" pitchFamily="49" charset="0"/>
              </a:rPr>
              <a:t>delete q;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609600" y="27432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609600" y="40386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4" name="Text Box 44"/>
          <p:cNvSpPr txBox="1">
            <a:spLocks noChangeArrowheads="1"/>
          </p:cNvSpPr>
          <p:nvPr/>
        </p:nvSpPr>
        <p:spPr bwMode="auto">
          <a:xfrm>
            <a:off x="6858000" y="16002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5791200" y="17176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1486" name="Line 46"/>
          <p:cNvSpPr>
            <a:spLocks noChangeShapeType="1"/>
          </p:cNvSpPr>
          <p:nvPr/>
        </p:nvSpPr>
        <p:spPr bwMode="auto">
          <a:xfrm>
            <a:off x="5181600" y="1870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5791200" y="2286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488" name="Text Box 48"/>
          <p:cNvSpPr txBox="1">
            <a:spLocks noChangeArrowheads="1"/>
          </p:cNvSpPr>
          <p:nvPr/>
        </p:nvSpPr>
        <p:spPr bwMode="auto">
          <a:xfrm>
            <a:off x="43434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1489" name="AutoShape 49"/>
          <p:cNvCxnSpPr>
            <a:cxnSpLocks noChangeShapeType="1"/>
            <a:stCxn id="61485" idx="3"/>
            <a:endCxn id="61487" idx="3"/>
          </p:cNvCxnSpPr>
          <p:nvPr/>
        </p:nvCxnSpPr>
        <p:spPr bwMode="auto">
          <a:xfrm>
            <a:off x="6477000" y="19081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4876800" y="2286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491" name="Line 51"/>
          <p:cNvSpPr>
            <a:spLocks noChangeShapeType="1"/>
          </p:cNvSpPr>
          <p:nvPr/>
        </p:nvSpPr>
        <p:spPr bwMode="auto">
          <a:xfrm>
            <a:off x="46482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1492" name="AutoShape 52"/>
          <p:cNvCxnSpPr>
            <a:cxnSpLocks noChangeShapeType="1"/>
            <a:stCxn id="61490" idx="3"/>
            <a:endCxn id="61485" idx="1"/>
          </p:cNvCxnSpPr>
          <p:nvPr/>
        </p:nvCxnSpPr>
        <p:spPr bwMode="auto">
          <a:xfrm flipV="1">
            <a:off x="5562600" y="19081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93" name="Text Box 53"/>
          <p:cNvSpPr txBox="1">
            <a:spLocks noChangeArrowheads="1"/>
          </p:cNvSpPr>
          <p:nvPr/>
        </p:nvSpPr>
        <p:spPr bwMode="auto">
          <a:xfrm>
            <a:off x="487680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61494" name="Text Box 54"/>
          <p:cNvSpPr txBox="1">
            <a:spLocks noChangeArrowheads="1"/>
          </p:cNvSpPr>
          <p:nvPr/>
        </p:nvSpPr>
        <p:spPr bwMode="auto">
          <a:xfrm>
            <a:off x="6858000" y="27432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5791200" y="28606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>
            <a:off x="5791200" y="3429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498" name="Text Box 58"/>
          <p:cNvSpPr txBox="1">
            <a:spLocks noChangeArrowheads="1"/>
          </p:cNvSpPr>
          <p:nvPr/>
        </p:nvSpPr>
        <p:spPr bwMode="auto">
          <a:xfrm>
            <a:off x="43434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1499" name="AutoShape 59"/>
          <p:cNvCxnSpPr>
            <a:cxnSpLocks noChangeShapeType="1"/>
            <a:stCxn id="61495" idx="3"/>
            <a:endCxn id="61497" idx="3"/>
          </p:cNvCxnSpPr>
          <p:nvPr/>
        </p:nvCxnSpPr>
        <p:spPr bwMode="auto">
          <a:xfrm>
            <a:off x="6477000" y="30511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4876800" y="34290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501" name="Line 61"/>
          <p:cNvSpPr>
            <a:spLocks noChangeShapeType="1"/>
          </p:cNvSpPr>
          <p:nvPr/>
        </p:nvSpPr>
        <p:spPr bwMode="auto">
          <a:xfrm>
            <a:off x="4648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1502" name="AutoShape 62"/>
          <p:cNvCxnSpPr>
            <a:cxnSpLocks noChangeShapeType="1"/>
            <a:stCxn id="61500" idx="3"/>
            <a:endCxn id="61495" idx="1"/>
          </p:cNvCxnSpPr>
          <p:nvPr/>
        </p:nvCxnSpPr>
        <p:spPr bwMode="auto">
          <a:xfrm flipV="1">
            <a:off x="5562600" y="30511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503" name="Text Box 63"/>
          <p:cNvSpPr txBox="1">
            <a:spLocks noChangeArrowheads="1"/>
          </p:cNvSpPr>
          <p:nvPr/>
        </p:nvSpPr>
        <p:spPr bwMode="auto">
          <a:xfrm>
            <a:off x="48768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61514" name="Rectangle 74"/>
          <p:cNvSpPr>
            <a:spLocks noChangeArrowheads="1"/>
          </p:cNvSpPr>
          <p:nvPr/>
        </p:nvSpPr>
        <p:spPr bwMode="auto">
          <a:xfrm>
            <a:off x="5791200" y="42322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515" name="Rectangle 75"/>
          <p:cNvSpPr>
            <a:spLocks noChangeArrowheads="1"/>
          </p:cNvSpPr>
          <p:nvPr/>
        </p:nvSpPr>
        <p:spPr bwMode="auto">
          <a:xfrm>
            <a:off x="5791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516" name="Text Box 76"/>
          <p:cNvSpPr txBox="1">
            <a:spLocks noChangeArrowheads="1"/>
          </p:cNvSpPr>
          <p:nvPr/>
        </p:nvSpPr>
        <p:spPr bwMode="auto">
          <a:xfrm>
            <a:off x="4343400" y="464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1517" name="AutoShape 77"/>
          <p:cNvCxnSpPr>
            <a:cxnSpLocks noChangeShapeType="1"/>
            <a:stCxn id="61514" idx="3"/>
            <a:endCxn id="61515" idx="3"/>
          </p:cNvCxnSpPr>
          <p:nvPr/>
        </p:nvCxnSpPr>
        <p:spPr bwMode="auto">
          <a:xfrm>
            <a:off x="6477000" y="44227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518" name="Rectangle 78"/>
          <p:cNvSpPr>
            <a:spLocks noChangeArrowheads="1"/>
          </p:cNvSpPr>
          <p:nvPr/>
        </p:nvSpPr>
        <p:spPr bwMode="auto">
          <a:xfrm>
            <a:off x="48768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519" name="Line 79"/>
          <p:cNvSpPr>
            <a:spLocks noChangeShapeType="1"/>
          </p:cNvSpPr>
          <p:nvPr/>
        </p:nvSpPr>
        <p:spPr bwMode="auto">
          <a:xfrm>
            <a:off x="4648200" y="4953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1520" name="AutoShape 80"/>
          <p:cNvCxnSpPr>
            <a:cxnSpLocks noChangeShapeType="1"/>
            <a:stCxn id="61518" idx="3"/>
            <a:endCxn id="61514" idx="1"/>
          </p:cNvCxnSpPr>
          <p:nvPr/>
        </p:nvCxnSpPr>
        <p:spPr bwMode="auto">
          <a:xfrm flipV="1">
            <a:off x="5562600" y="4422775"/>
            <a:ext cx="228600" cy="5683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521" name="Rectangle 81"/>
          <p:cNvSpPr>
            <a:spLocks noChangeArrowheads="1"/>
          </p:cNvSpPr>
          <p:nvPr/>
        </p:nvSpPr>
        <p:spPr bwMode="auto">
          <a:xfrm>
            <a:off x="5791200" y="5451475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1522" name="Rectangle 82"/>
          <p:cNvSpPr>
            <a:spLocks noChangeArrowheads="1"/>
          </p:cNvSpPr>
          <p:nvPr/>
        </p:nvSpPr>
        <p:spPr bwMode="auto">
          <a:xfrm>
            <a:off x="5791200" y="6019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1523" name="Text Box 83"/>
          <p:cNvSpPr txBox="1">
            <a:spLocks noChangeArrowheads="1"/>
          </p:cNvSpPr>
          <p:nvPr/>
        </p:nvSpPr>
        <p:spPr bwMode="auto">
          <a:xfrm>
            <a:off x="4343400" y="586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61524" name="AutoShape 84"/>
          <p:cNvCxnSpPr>
            <a:cxnSpLocks noChangeShapeType="1"/>
            <a:stCxn id="61521" idx="3"/>
            <a:endCxn id="61522" idx="3"/>
          </p:cNvCxnSpPr>
          <p:nvPr/>
        </p:nvCxnSpPr>
        <p:spPr bwMode="auto">
          <a:xfrm>
            <a:off x="6477000" y="5641975"/>
            <a:ext cx="1588" cy="5683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529" name="Rectangle 89"/>
          <p:cNvSpPr>
            <a:spLocks noChangeArrowheads="1"/>
          </p:cNvSpPr>
          <p:nvPr/>
        </p:nvSpPr>
        <p:spPr bwMode="auto">
          <a:xfrm>
            <a:off x="7999413" y="60198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3200">
                <a:solidFill>
                  <a:schemeClr val="tx1"/>
                </a:solidFill>
              </a:rPr>
              <a:t>Reference Counting</a:t>
            </a:r>
          </a:p>
        </p:txBody>
      </p:sp>
      <p:pic>
        <p:nvPicPr>
          <p:cNvPr id="45059" name="Picture 3" descr="05_14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9032875" cy="3265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Reference Counting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039813"/>
          </a:xfrm>
        </p:spPr>
        <p:txBody>
          <a:bodyPr/>
          <a:lstStyle/>
          <a:p>
            <a:r>
              <a:rPr lang="en-US" sz="2400"/>
              <a:t>Minor Problem – Storage overhead for reference count</a:t>
            </a:r>
          </a:p>
          <a:p>
            <a:r>
              <a:rPr lang="en-US" sz="2400"/>
              <a:t>Major Problem - Can’t handle circular chains of nodes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762000" y="51816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latin typeface="Teletype" pitchFamily="2" charset="0"/>
              </a:rPr>
              <a:t>p.next=null;</a:t>
            </a:r>
          </a:p>
        </p:txBody>
      </p:sp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343400"/>
            <a:ext cx="57150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6" name="Picture 6" descr="05_14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209800"/>
            <a:ext cx="5908675" cy="2136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Mark-Sweep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Unlike reference counting, called when the heap becomes full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i.e. free list becomes empty</a:t>
            </a:r>
          </a:p>
          <a:p>
            <a:pPr>
              <a:lnSpc>
                <a:spcPct val="90000"/>
              </a:lnSpc>
            </a:pPr>
            <a:r>
              <a:rPr lang="en-US" sz="2800"/>
              <a:t>Orphans are reassigned to the free list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Possibly large number of nodes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May be time consuming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Advantage over reference counting is it reclaims all garbage, even those in circular chains</a:t>
            </a:r>
          </a:p>
          <a:p>
            <a:pPr>
              <a:lnSpc>
                <a:spcPct val="90000"/>
              </a:lnSpc>
            </a:pPr>
            <a:r>
              <a:rPr lang="en-US" sz="2800"/>
              <a:t>2 Pass algorithm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</a:t>
            </a:r>
            <a:r>
              <a:rPr lang="en-US" sz="2400" baseline="30000"/>
              <a:t>st</a:t>
            </a:r>
            <a:r>
              <a:rPr lang="en-US" sz="2400"/>
              <a:t> pass: Mark all the nodes if they are accessible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</a:t>
            </a:r>
            <a:r>
              <a:rPr lang="en-US" sz="2400" baseline="30000"/>
              <a:t>nd</a:t>
            </a:r>
            <a:r>
              <a:rPr lang="en-US" sz="2400"/>
              <a:t> pass: Reassign the orphans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Systems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>
                <a:ea typeface="MS Mincho" pitchFamily="49" charset="-128"/>
              </a:rPr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3200">
                <a:ea typeface="MS Mincho" pitchFamily="49" charset="-128"/>
              </a:rPr>
              <a:t>Common Lisp is </a:t>
            </a:r>
            <a:r>
              <a:rPr lang="en-US" sz="3200">
                <a:cs typeface="Times New Roman" pitchFamily="18" charset="0"/>
              </a:rPr>
              <a:t>strongly typed, but not statically typed</a:t>
            </a:r>
            <a:endParaRPr lang="en-US" sz="3200">
              <a:ea typeface="MS Mincho" pitchFamily="49" charset="-128"/>
            </a:endParaRPr>
          </a:p>
          <a:p>
            <a:pPr lvl="1">
              <a:lnSpc>
                <a:spcPct val="90000"/>
              </a:lnSpc>
            </a:pPr>
            <a:r>
              <a:rPr lang="en-US" sz="3200">
                <a:ea typeface="MS Mincho" pitchFamily="49" charset="-128"/>
              </a:rPr>
              <a:t>Ada is statically typed</a:t>
            </a:r>
          </a:p>
          <a:p>
            <a:pPr lvl="1">
              <a:lnSpc>
                <a:spcPct val="90000"/>
              </a:lnSpc>
            </a:pPr>
            <a:r>
              <a:rPr lang="en-US" sz="3200">
                <a:ea typeface="MS Mincho" pitchFamily="49" charset="-128"/>
              </a:rPr>
              <a:t>Pascal is almost statically typed</a:t>
            </a:r>
          </a:p>
          <a:p>
            <a:pPr lvl="1">
              <a:lnSpc>
                <a:spcPct val="90000"/>
              </a:lnSpc>
            </a:pPr>
            <a:r>
              <a:rPr lang="en-US" sz="3200">
                <a:ea typeface="MS Mincho" pitchFamily="49" charset="-128"/>
              </a:rPr>
              <a:t>Java is strongly typed, with a non-trivial</a:t>
            </a:r>
            <a:br>
              <a:rPr lang="en-US" sz="3200">
                <a:ea typeface="MS Mincho" pitchFamily="49" charset="-128"/>
              </a:rPr>
            </a:br>
            <a:r>
              <a:rPr lang="en-US" sz="3200">
                <a:ea typeface="MS Mincho" pitchFamily="49" charset="-128"/>
              </a:rPr>
              <a:t>mix of things that can be checked statically and things that have to be</a:t>
            </a:r>
            <a:br>
              <a:rPr lang="en-US" sz="3200">
                <a:ea typeface="MS Mincho" pitchFamily="49" charset="-128"/>
              </a:rPr>
            </a:br>
            <a:r>
              <a:rPr lang="en-US" sz="3200">
                <a:ea typeface="MS Mincho" pitchFamily="49" charset="-128"/>
              </a:rPr>
              <a:t>checked dynamically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Mark-Sweep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Mark Phase</a:t>
            </a:r>
          </a:p>
          <a:p>
            <a:pPr lvl="1"/>
            <a:r>
              <a:rPr lang="en-US" sz="2400"/>
              <a:t>Start with the active variables</a:t>
            </a:r>
          </a:p>
          <a:p>
            <a:pPr lvl="1"/>
            <a:r>
              <a:rPr lang="en-US" sz="2400"/>
              <a:t>Follow the links and “mark” the nodes that can be accessed</a:t>
            </a:r>
          </a:p>
          <a:p>
            <a:pPr lvl="1"/>
            <a:r>
              <a:rPr lang="en-US" sz="2400"/>
              <a:t>All unmarked nodes are orphans</a:t>
            </a:r>
          </a:p>
          <a:p>
            <a:r>
              <a:rPr lang="en-US" sz="2800"/>
              <a:t>Sweep Phase</a:t>
            </a:r>
          </a:p>
          <a:p>
            <a:pPr lvl="1"/>
            <a:r>
              <a:rPr lang="en-US" sz="2400"/>
              <a:t>Follow all nodes in the heap</a:t>
            </a:r>
          </a:p>
          <a:p>
            <a:pPr lvl="1"/>
            <a:r>
              <a:rPr lang="en-US" sz="2400"/>
              <a:t>If the node is unmarked return to free list</a:t>
            </a:r>
          </a:p>
          <a:p>
            <a:pPr lvl="1"/>
            <a:r>
              <a:rPr lang="en-US" sz="2400"/>
              <a:t>Unmark all nodes that were not returned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Mark-Sweep</a:t>
            </a:r>
          </a:p>
        </p:txBody>
      </p:sp>
      <p:pic>
        <p:nvPicPr>
          <p:cNvPr id="50179" name="Picture 3" descr="05_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81200" y="2139950"/>
            <a:ext cx="4749800" cy="1503363"/>
          </a:xfrm>
          <a:noFill/>
          <a:ln/>
        </p:spPr>
      </p:pic>
      <p:pic>
        <p:nvPicPr>
          <p:cNvPr id="50180" name="Picture 4" descr="05_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962400"/>
            <a:ext cx="4572000" cy="1482725"/>
          </a:xfrm>
          <a:prstGeom prst="rect">
            <a:avLst/>
          </a:prstGeom>
          <a:noFill/>
        </p:spPr>
      </p:pic>
      <p:pic>
        <p:nvPicPr>
          <p:cNvPr id="50181" name="Picture 5" descr="05_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62400"/>
            <a:ext cx="4419600" cy="1566863"/>
          </a:xfrm>
          <a:prstGeom prst="rect">
            <a:avLst/>
          </a:prstGeom>
          <a:noFill/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90600" y="5943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After Mark Phase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486400" y="58674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After Sweep Phase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Demo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Heap of Fish</a:t>
            </a:r>
          </a:p>
          <a:p>
            <a:r>
              <a:rPr lang="en-US" sz="2000" dirty="0"/>
              <a:t>http://www.artima.com/insidejvm/applets/HeapOfFish.html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Mark-Sweep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Not invoked unless needed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Small programs don’t need it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Typically perform a large number of new/delete before this is needed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Reclaims all garbage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problem with circular chains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Reduced memory overhead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Integer vs. a bit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 consuming when used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2 pass algorithm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Copy Collection aka Stop and Copy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Time-space compromise compared to Mark-Sweep</a:t>
            </a:r>
          </a:p>
          <a:p>
            <a:r>
              <a:rPr lang="en-US" sz="2800"/>
              <a:t>Also invoked only when heap becomes full</a:t>
            </a:r>
          </a:p>
          <a:p>
            <a:r>
              <a:rPr lang="en-US" sz="2800"/>
              <a:t>Significantly faster than Mark-Sweep</a:t>
            </a:r>
          </a:p>
          <a:p>
            <a:pPr lvl="1"/>
            <a:r>
              <a:rPr lang="en-US" sz="2400"/>
              <a:t>Only 1 pass over the heap</a:t>
            </a:r>
          </a:p>
          <a:p>
            <a:pPr lvl="1"/>
            <a:r>
              <a:rPr lang="en-US" sz="2400"/>
              <a:t>But heap size is effectively reduced by half</a:t>
            </a:r>
          </a:p>
          <a:p>
            <a:pPr lvl="2"/>
            <a:r>
              <a:rPr lang="en-US" sz="2000"/>
              <a:t>i.e. copy collection uses a lot more memory, (but this is not as bad as it sounds if using virtual memory, can still have data in all available physical memory)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Copy Collection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Divide the heap into two equal halves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from_space</a:t>
            </a:r>
            <a:r>
              <a:rPr lang="en-US" sz="2400"/>
              <a:t>: All active nodes are kept here.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to_space</a:t>
            </a:r>
            <a:r>
              <a:rPr lang="en-US" sz="2400"/>
              <a:t>: Used as a copy buffer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When the </a:t>
            </a:r>
            <a:r>
              <a:rPr lang="en-US" sz="2400" i="1"/>
              <a:t>from_space</a:t>
            </a:r>
            <a:r>
              <a:rPr lang="en-US" sz="2400"/>
              <a:t> becomes full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All accessible nodes are copied into </a:t>
            </a:r>
            <a:r>
              <a:rPr lang="en-US" sz="2400" i="1"/>
              <a:t>to_space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descendents are copied as well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Copying to the to_space called</a:t>
            </a:r>
            <a:r>
              <a:rPr lang="en-US" sz="2000" b="1"/>
              <a:t> </a:t>
            </a:r>
            <a:r>
              <a:rPr lang="en-US" sz="2000" i="1"/>
              <a:t>Forwarding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Everything in the </a:t>
            </a:r>
            <a:r>
              <a:rPr lang="en-US" sz="2000" i="1"/>
              <a:t>from_space</a:t>
            </a:r>
            <a:r>
              <a:rPr lang="en-US" sz="2000"/>
              <a:t> is then added to the free list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Swap the roles of </a:t>
            </a:r>
            <a:r>
              <a:rPr lang="en-US" sz="2400" i="1"/>
              <a:t>from_space </a:t>
            </a:r>
            <a:r>
              <a:rPr lang="en-US" sz="2400"/>
              <a:t>and </a:t>
            </a:r>
            <a:r>
              <a:rPr lang="en-US" sz="2400" i="1"/>
              <a:t>to_space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Eliminates the inaccessible nodes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Skipping some details here of allocating nodes from the free list of the to_space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Garbage Collection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Copy Collection</a:t>
            </a:r>
          </a:p>
        </p:txBody>
      </p:sp>
      <p:pic>
        <p:nvPicPr>
          <p:cNvPr id="54275" name="Picture 3" descr="05_1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438400"/>
            <a:ext cx="4419600" cy="2798763"/>
          </a:xfrm>
          <a:noFill/>
          <a:ln/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990600" y="5638800"/>
            <a:ext cx="335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Initial Heap Organization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105400" y="5562600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After Copy Collection Activation</a:t>
            </a:r>
          </a:p>
        </p:txBody>
      </p:sp>
      <p:pic>
        <p:nvPicPr>
          <p:cNvPr id="54278" name="Picture 6" descr="05_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438400"/>
            <a:ext cx="4419600" cy="281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Efficiency of Copy Collection vs. Mark Sweep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MMI8~4e" charset="0"/>
              </a:rPr>
              <a:t>M = </a:t>
            </a:r>
            <a:r>
              <a:rPr lang="en-US">
                <a:latin typeface="LCMSS8~e" charset="0"/>
              </a:rPr>
              <a:t>heap size</a:t>
            </a:r>
          </a:p>
          <a:p>
            <a:r>
              <a:rPr lang="en-US">
                <a:latin typeface="CMMI8~4e" charset="0"/>
              </a:rPr>
              <a:t>R </a:t>
            </a:r>
            <a:r>
              <a:rPr lang="en-US">
                <a:latin typeface="LCMSS8~e" charset="0"/>
              </a:rPr>
              <a:t>= amount of live memory</a:t>
            </a:r>
          </a:p>
          <a:p>
            <a:r>
              <a:rPr lang="en-US">
                <a:latin typeface="CMMI8~4e" charset="0"/>
              </a:rPr>
              <a:t>r </a:t>
            </a:r>
            <a:r>
              <a:rPr lang="en-US">
                <a:latin typeface="LCMSS8~e" charset="0"/>
              </a:rPr>
              <a:t>= R/M  is the residency</a:t>
            </a:r>
          </a:p>
          <a:p>
            <a:r>
              <a:rPr lang="en-US">
                <a:latin typeface="CMMI8~4e" charset="0"/>
              </a:rPr>
              <a:t>m </a:t>
            </a:r>
            <a:r>
              <a:rPr lang="en-US">
                <a:latin typeface="LCMSS8~e" charset="0"/>
              </a:rPr>
              <a:t>= amount of memory reclaimed</a:t>
            </a:r>
          </a:p>
          <a:p>
            <a:r>
              <a:rPr lang="en-US">
                <a:latin typeface="CMMI8~4e" charset="0"/>
              </a:rPr>
              <a:t>t =</a:t>
            </a:r>
            <a:r>
              <a:rPr lang="en-US">
                <a:latin typeface="LCMSS8~e" charset="0"/>
              </a:rPr>
              <a:t> time needed for reclaiming memory</a:t>
            </a:r>
          </a:p>
          <a:p>
            <a:r>
              <a:rPr lang="en-US">
                <a:latin typeface="CMMI8~4e" charset="0"/>
              </a:rPr>
              <a:t>e </a:t>
            </a:r>
            <a:r>
              <a:rPr lang="en-US">
                <a:latin typeface="LCMSS8~e" charset="0"/>
              </a:rPr>
              <a:t>=</a:t>
            </a:r>
            <a:r>
              <a:rPr lang="en-US">
                <a:latin typeface="CMMI8~4e" charset="0"/>
              </a:rPr>
              <a:t>m/t  is the effi</a:t>
            </a:r>
            <a:r>
              <a:rPr lang="en-US">
                <a:latin typeface="LCMSS8~e" charset="0"/>
              </a:rPr>
              <a:t>ciency of garbage collection (memory reclaimed per time)</a:t>
            </a:r>
            <a:endParaRPr lang="en-US">
              <a:latin typeface="CMMI8~4e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Continued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Comparison:</a:t>
            </a: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066800" y="2743200"/>
          <a:ext cx="5026025" cy="327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2260440" imgH="1473120" progId="Equation.3">
                  <p:embed/>
                </p:oleObj>
              </mc:Choice>
              <mc:Fallback>
                <p:oleObj name="Equation" r:id="rId4" imgW="2260440" imgH="1473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3200"/>
                        <a:ext cx="5026025" cy="327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622925" y="4460875"/>
            <a:ext cx="35337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Since r &lt; 1, copy collection</a:t>
            </a:r>
          </a:p>
          <a:p>
            <a:r>
              <a:rPr lang="en-US"/>
              <a:t>better for small r</a:t>
            </a:r>
          </a:p>
          <a:p>
            <a:endParaRPr lang="en-US"/>
          </a:p>
          <a:p>
            <a:r>
              <a:rPr lang="en-US"/>
              <a:t>As r increases, mark sweep</a:t>
            </a:r>
          </a:p>
          <a:p>
            <a:r>
              <a:rPr lang="en-US"/>
              <a:t>becomes more efficient</a:t>
            </a:r>
          </a:p>
          <a:p>
            <a:r>
              <a:rPr lang="en-US"/>
              <a:t>(as r approaches M/2)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Garbage Collection Today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Many newer, complex algorithms proposed</a:t>
            </a:r>
          </a:p>
          <a:p>
            <a:pPr>
              <a:lnSpc>
                <a:spcPct val="90000"/>
              </a:lnSpc>
            </a:pPr>
            <a:r>
              <a:rPr lang="en-US" sz="2800"/>
              <a:t>Active area of research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garbage collectors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Efficient garbage collectors (e.g., no recursion)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Generational garbage collectors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Separate objects that are in a young/old generation; older are more likely to survive, so might only scan younger generations, condemn older generations less frequently</a:t>
            </a:r>
          </a:p>
          <a:p>
            <a:pPr>
              <a:lnSpc>
                <a:spcPct val="90000"/>
              </a:lnSpc>
            </a:pPr>
            <a:r>
              <a:rPr lang="en-US" sz="2800"/>
              <a:t>Hard to judge algorithm in isolation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Often must consider hardware considerations such as paging, virtual memory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Systems</a:t>
            </a: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Common terms:</a:t>
            </a:r>
          </a:p>
          <a:p>
            <a:pPr lvl="1"/>
            <a:r>
              <a:rPr lang="en-US" sz="2800"/>
              <a:t>discrete types – countable</a:t>
            </a:r>
          </a:p>
          <a:p>
            <a:pPr lvl="2"/>
            <a:r>
              <a:rPr lang="en-US" sz="2400"/>
              <a:t>integer</a:t>
            </a:r>
          </a:p>
          <a:p>
            <a:pPr lvl="2"/>
            <a:r>
              <a:rPr lang="en-US" sz="2400"/>
              <a:t>boolean</a:t>
            </a:r>
          </a:p>
          <a:p>
            <a:pPr lvl="2"/>
            <a:r>
              <a:rPr lang="en-US" sz="2400"/>
              <a:t>char</a:t>
            </a:r>
          </a:p>
          <a:p>
            <a:pPr lvl="2"/>
            <a:r>
              <a:rPr lang="en-US" sz="2400"/>
              <a:t>enumeration</a:t>
            </a:r>
          </a:p>
          <a:p>
            <a:pPr lvl="2"/>
            <a:r>
              <a:rPr lang="en-US" sz="2400"/>
              <a:t>subrange</a:t>
            </a:r>
          </a:p>
          <a:p>
            <a:pPr lvl="1"/>
            <a:r>
              <a:rPr lang="en-US" sz="2800"/>
              <a:t>Scalar types - one-dimensional</a:t>
            </a:r>
          </a:p>
          <a:p>
            <a:pPr lvl="2"/>
            <a:r>
              <a:rPr lang="en-US" sz="2400"/>
              <a:t>discrete</a:t>
            </a:r>
          </a:p>
          <a:p>
            <a:pPr lvl="2"/>
            <a:r>
              <a:rPr lang="en-US" sz="2400"/>
              <a:t>real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 Systems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Composite </a:t>
            </a:r>
            <a:r>
              <a:rPr lang="en-US" sz="3200" dirty="0" smtClean="0"/>
              <a:t>or structured types</a:t>
            </a:r>
            <a:r>
              <a:rPr lang="en-US" sz="3200" dirty="0"/>
              <a:t>:</a:t>
            </a:r>
          </a:p>
          <a:p>
            <a:pPr lvl="1"/>
            <a:r>
              <a:rPr lang="en-US" sz="2800" dirty="0"/>
              <a:t>records (unions)</a:t>
            </a:r>
          </a:p>
          <a:p>
            <a:pPr lvl="1"/>
            <a:r>
              <a:rPr lang="en-US" sz="2800" dirty="0"/>
              <a:t>arrays</a:t>
            </a:r>
          </a:p>
          <a:p>
            <a:pPr lvl="2"/>
            <a:r>
              <a:rPr lang="en-US" sz="2400" dirty="0"/>
              <a:t>strings</a:t>
            </a:r>
          </a:p>
          <a:p>
            <a:pPr lvl="1"/>
            <a:r>
              <a:rPr lang="en-US" sz="2800" dirty="0"/>
              <a:t>sets</a:t>
            </a:r>
          </a:p>
          <a:p>
            <a:pPr lvl="1"/>
            <a:r>
              <a:rPr lang="en-US" sz="2800" dirty="0"/>
              <a:t>pointers</a:t>
            </a:r>
          </a:p>
          <a:p>
            <a:pPr lvl="1"/>
            <a:r>
              <a:rPr lang="en-US" sz="2800" dirty="0"/>
              <a:t>lists</a:t>
            </a:r>
          </a:p>
          <a:p>
            <a:pPr lvl="1"/>
            <a:r>
              <a:rPr lang="en-US" sz="2800" dirty="0"/>
              <a:t>files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Records and Unions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when memory was scarce…</a:t>
            </a:r>
          </a:p>
          <a:p>
            <a:pPr lvl="1"/>
            <a:r>
              <a:rPr lang="en-US" dirty="0"/>
              <a:t>Variant records allowed two or more different fields to share the same block of memory</a:t>
            </a:r>
          </a:p>
          <a:p>
            <a:pPr lvl="1"/>
            <a:r>
              <a:rPr lang="en-US" dirty="0"/>
              <a:t>Called Variant in Pascal, Union in C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17525" y="3998913"/>
            <a:ext cx="46164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union myUnion {</a:t>
            </a:r>
          </a:p>
          <a:p>
            <a:r>
              <a:rPr lang="en-US"/>
              <a:t>	int i;	// 32 bits of storage</a:t>
            </a:r>
          </a:p>
          <a:p>
            <a:r>
              <a:rPr lang="en-US"/>
              <a:t>	float f;	// Same 32 bits of storage</a:t>
            </a:r>
          </a:p>
          <a:p>
            <a:r>
              <a:rPr lang="en-US"/>
              <a:t>};</a:t>
            </a:r>
          </a:p>
          <a:p>
            <a:endParaRPr lang="en-US"/>
          </a:p>
          <a:p>
            <a:r>
              <a:rPr lang="en-US"/>
              <a:t>Union myUnion u;</a:t>
            </a:r>
          </a:p>
          <a:p>
            <a:endParaRPr lang="en-US"/>
          </a:p>
          <a:p>
            <a:r>
              <a:rPr lang="en-US"/>
              <a:t>u.i  accesses storage as Integer</a:t>
            </a:r>
          </a:p>
          <a:p>
            <a:r>
              <a:rPr lang="en-US"/>
              <a:t>u.f accesses storage as float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953000" y="5715000"/>
            <a:ext cx="3483326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might we do something in</a:t>
            </a:r>
          </a:p>
          <a:p>
            <a:r>
              <a:rPr lang="en-US" dirty="0">
                <a:solidFill>
                  <a:schemeClr val="bg1"/>
                </a:solidFill>
              </a:rPr>
              <a:t>Java that allows accesses to a value</a:t>
            </a:r>
          </a:p>
          <a:p>
            <a:r>
              <a:rPr lang="en-US" dirty="0">
                <a:solidFill>
                  <a:schemeClr val="bg1"/>
                </a:solidFill>
              </a:rPr>
              <a:t>that might be of different types?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Records (Structures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620000" cy="9144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MS Mincho" pitchFamily="49" charset="-128"/>
              </a:rPr>
              <a:t>Memory layout and its impact (structures)</a:t>
            </a:r>
          </a:p>
        </p:txBody>
      </p:sp>
      <p:pic>
        <p:nvPicPr>
          <p:cNvPr id="110597" name="Picture 5" descr="Fig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5600"/>
            <a:ext cx="9067800" cy="275431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334000" y="2819400"/>
            <a:ext cx="24540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struct</a:t>
            </a:r>
            <a:r>
              <a:rPr lang="en-US" dirty="0" smtClean="0"/>
              <a:t> element {</a:t>
            </a:r>
          </a:p>
          <a:p>
            <a:r>
              <a:rPr lang="en-US" dirty="0"/>
              <a:t> </a:t>
            </a:r>
            <a:r>
              <a:rPr lang="en-US" dirty="0" smtClean="0"/>
              <a:t> char name[2];</a:t>
            </a:r>
          </a:p>
          <a:p>
            <a:r>
              <a:rPr lang="en-US" dirty="0"/>
              <a:t> </a:t>
            </a:r>
            <a:r>
              <a:rPr lang="en-US" dirty="0" smtClean="0"/>
              <a:t> int </a:t>
            </a:r>
            <a:r>
              <a:rPr lang="en-US" dirty="0" err="1" smtClean="0"/>
              <a:t>atomic_number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double </a:t>
            </a:r>
            <a:r>
              <a:rPr lang="en-US" dirty="0" err="1" smtClean="0"/>
              <a:t>atomic_weight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bool</a:t>
            </a:r>
            <a:r>
              <a:rPr lang="en-US" dirty="0" smtClean="0"/>
              <a:t> metallic;</a:t>
            </a:r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2609</Words>
  <Application>Microsoft Office PowerPoint</Application>
  <PresentationFormat>On-screen Show (4:3)</PresentationFormat>
  <Paragraphs>622</Paragraphs>
  <Slides>59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1" baseType="lpstr">
      <vt:lpstr>MS Mincho</vt:lpstr>
      <vt:lpstr>SimSun</vt:lpstr>
      <vt:lpstr>Arial</vt:lpstr>
      <vt:lpstr>Calibri</vt:lpstr>
      <vt:lpstr>CMMI8~4e</vt:lpstr>
      <vt:lpstr>Courier New</vt:lpstr>
      <vt:lpstr>LCMSS8~e</vt:lpstr>
      <vt:lpstr>StarBats</vt:lpstr>
      <vt:lpstr>Teletype</vt:lpstr>
      <vt:lpstr>Times New Roman</vt:lpstr>
      <vt:lpstr>Office Theme</vt:lpstr>
      <vt:lpstr>Equation</vt:lpstr>
      <vt:lpstr>Data Types, Memory</vt:lpstr>
      <vt:lpstr>Data Types</vt:lpstr>
      <vt:lpstr>Data Types </vt:lpstr>
      <vt:lpstr>Data Types </vt:lpstr>
      <vt:lpstr>Type Systems</vt:lpstr>
      <vt:lpstr>Type Systems</vt:lpstr>
      <vt:lpstr>Type Systems</vt:lpstr>
      <vt:lpstr>Variant Records and Unions</vt:lpstr>
      <vt:lpstr>Records (Structures)</vt:lpstr>
      <vt:lpstr>Type Systems</vt:lpstr>
      <vt:lpstr>Type Checking</vt:lpstr>
      <vt:lpstr>Type Equivalence</vt:lpstr>
      <vt:lpstr>Type Checking</vt:lpstr>
      <vt:lpstr>Type Checking</vt:lpstr>
      <vt:lpstr>Type Checking</vt:lpstr>
      <vt:lpstr>Type Checking</vt:lpstr>
      <vt:lpstr>Functions as Types</vt:lpstr>
      <vt:lpstr>Java Example</vt:lpstr>
      <vt:lpstr>Arrays</vt:lpstr>
      <vt:lpstr>Array Initialization</vt:lpstr>
      <vt:lpstr>Arrays in Pascal</vt:lpstr>
      <vt:lpstr>Arrays</vt:lpstr>
      <vt:lpstr>Arrays  Layout</vt:lpstr>
      <vt:lpstr>Arrays  Layout(C/Java-Like Language)</vt:lpstr>
      <vt:lpstr>Arrays</vt:lpstr>
      <vt:lpstr>Arrays</vt:lpstr>
      <vt:lpstr>Arrays</vt:lpstr>
      <vt:lpstr>Multidimensional Arrays </vt:lpstr>
      <vt:lpstr>Multidimensional Arrays  Layout(C/Java-Like)</vt:lpstr>
      <vt:lpstr>Multidimensional Arrays</vt:lpstr>
      <vt:lpstr>Multi-D Arrays(Java)</vt:lpstr>
      <vt:lpstr>Strings</vt:lpstr>
      <vt:lpstr>Dangling Pointers</vt:lpstr>
      <vt:lpstr>Dangling Pointer Example</vt:lpstr>
      <vt:lpstr>Memory Leak Terms</vt:lpstr>
      <vt:lpstr>Avoiding Garbage</vt:lpstr>
      <vt:lpstr>Garbage Collection</vt:lpstr>
      <vt:lpstr>Garbage Collection Algorithms</vt:lpstr>
      <vt:lpstr>Garbage Collection Reference Counting</vt:lpstr>
      <vt:lpstr>Garbage Collection Reference Counting</vt:lpstr>
      <vt:lpstr>Garbage Collection Reference Counting</vt:lpstr>
      <vt:lpstr>Garbage Collection Reference Counting</vt:lpstr>
      <vt:lpstr>Reference Counting Example</vt:lpstr>
      <vt:lpstr>Reference Counting Example</vt:lpstr>
      <vt:lpstr>Reference Counting Example</vt:lpstr>
      <vt:lpstr>Reference Counting Example</vt:lpstr>
      <vt:lpstr>Garbage Collection Reference Counting</vt:lpstr>
      <vt:lpstr>Reference Counting</vt:lpstr>
      <vt:lpstr>Garbage Collection  Mark-Sweep</vt:lpstr>
      <vt:lpstr>Garbage Collection  Mark-Sweep</vt:lpstr>
      <vt:lpstr>Garbage Collection  Mark-Sweep</vt:lpstr>
      <vt:lpstr>Online Demo</vt:lpstr>
      <vt:lpstr>Garbage Collection  Mark-Sweep</vt:lpstr>
      <vt:lpstr>Garbage Collection  Copy Collection aka Stop and Copy</vt:lpstr>
      <vt:lpstr>Garbage Collection  Copy Collection</vt:lpstr>
      <vt:lpstr>Garbage Collection  Copy Collection</vt:lpstr>
      <vt:lpstr>Efficiency of Copy Collection vs. Mark Sweep</vt:lpstr>
      <vt:lpstr>Efficiency Continued</vt:lpstr>
      <vt:lpstr>Garbage Collection Today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Types, Memory</dc:title>
  <dc:creator>Kenrick</dc:creator>
  <cp:lastModifiedBy>Kenrick</cp:lastModifiedBy>
  <cp:revision>30</cp:revision>
  <dcterms:created xsi:type="dcterms:W3CDTF">2006-08-16T00:00:00Z</dcterms:created>
  <dcterms:modified xsi:type="dcterms:W3CDTF">2013-02-06T08:44:20Z</dcterms:modified>
</cp:coreProperties>
</file>