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D208F54-D9D4-4880-8D3C-57780B8EF5FB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86F5101-1CA9-48B2-AA4B-A9F7864D0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89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Loops</a:t>
            </a:r>
          </a:p>
          <a:p>
            <a:pPr lvl="1"/>
            <a:r>
              <a:rPr lang="en-US" dirty="0" smtClean="0"/>
              <a:t>While, repeat, for</a:t>
            </a:r>
          </a:p>
          <a:p>
            <a:pPr lvl="1"/>
            <a:r>
              <a:rPr lang="en-US" dirty="0" err="1" smtClean="0"/>
              <a:t>foreach</a:t>
            </a:r>
            <a:endParaRPr lang="en-US" dirty="0" smtClean="0"/>
          </a:p>
          <a:p>
            <a:r>
              <a:rPr lang="en-US" dirty="0" smtClean="0"/>
              <a:t>Recursion</a:t>
            </a:r>
          </a:p>
          <a:p>
            <a:pPr lvl="1"/>
            <a:r>
              <a:rPr lang="en-US" dirty="0" smtClean="0"/>
              <a:t>Tail recursion</a:t>
            </a:r>
          </a:p>
          <a:p>
            <a:pPr lvl="1">
              <a:lnSpc>
                <a:spcPct val="110000"/>
              </a:lnSpc>
            </a:pPr>
            <a:r>
              <a:rPr lang="en-US" sz="2500" dirty="0" smtClean="0">
                <a:ea typeface="MS Mincho" charset="-128"/>
              </a:rPr>
              <a:t>No computation follows recursive call 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ea typeface="MS Mincho" charset="-128"/>
              </a:rPr>
              <a:t>/* assume a, b &gt; 0 */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dirty="0" err="1" smtClean="0">
                <a:latin typeface="Courier New" pitchFamily="49" charset="0"/>
                <a:ea typeface="MS Mincho" charset="-128"/>
              </a:rPr>
              <a:t>int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 </a:t>
            </a:r>
            <a:r>
              <a:rPr lang="en-US" dirty="0" err="1" smtClean="0">
                <a:latin typeface="Courier New" pitchFamily="49" charset="0"/>
                <a:ea typeface="MS Mincho" charset="-128"/>
              </a:rPr>
              <a:t>gcd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 (</a:t>
            </a:r>
            <a:r>
              <a:rPr lang="en-US" dirty="0" err="1" smtClean="0">
                <a:latin typeface="Courier New" pitchFamily="49" charset="0"/>
                <a:ea typeface="MS Mincho" charset="-128"/>
              </a:rPr>
              <a:t>int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 a, </a:t>
            </a:r>
            <a:r>
              <a:rPr lang="en-US" dirty="0" err="1" smtClean="0">
                <a:latin typeface="Courier New" pitchFamily="49" charset="0"/>
                <a:ea typeface="MS Mincho" charset="-128"/>
              </a:rPr>
              <a:t>int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 b) {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ea typeface="MS Mincho" charset="-128"/>
              </a:rPr>
              <a:t>		if (a == b) return a;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ea typeface="MS Mincho" charset="-128"/>
              </a:rPr>
              <a:t>		else if (a &gt; b) return </a:t>
            </a:r>
            <a:r>
              <a:rPr lang="en-US" dirty="0" err="1" smtClean="0">
                <a:latin typeface="Courier New" pitchFamily="49" charset="0"/>
                <a:ea typeface="MS Mincho" charset="-128"/>
              </a:rPr>
              <a:t>gcd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 (a - b, b);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ea typeface="MS Mincho" charset="-128"/>
              </a:rPr>
              <a:t>		else return </a:t>
            </a:r>
            <a:r>
              <a:rPr lang="en-US" dirty="0" err="1" smtClean="0">
                <a:latin typeface="Courier New" pitchFamily="49" charset="0"/>
                <a:ea typeface="MS Mincho" charset="-128"/>
              </a:rPr>
              <a:t>gcd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 (a, b </a:t>
            </a:r>
            <a:r>
              <a:rPr lang="en-US" dirty="0" smtClean="0">
                <a:latin typeface="Tahoma"/>
                <a:ea typeface="MS Mincho" charset="-128"/>
              </a:rPr>
              <a:t>–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 a);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ea typeface="MS Mincho" charset="-128"/>
              </a:rPr>
              <a:t>}</a:t>
            </a:r>
            <a:endParaRPr lang="en-US" sz="2400" dirty="0" smtClean="0">
              <a:ea typeface="MS Mincho" charset="-128"/>
            </a:endParaRP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495800" y="15240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Iterators</a:t>
            </a:r>
            <a:endParaRPr lang="en-US" dirty="0" smtClean="0"/>
          </a:p>
          <a:p>
            <a:pPr lvl="1"/>
            <a:r>
              <a:rPr lang="en-US" dirty="0" smtClean="0"/>
              <a:t>In general we may wish to iterate over the elements of any well-defined set (container or collection)</a:t>
            </a:r>
          </a:p>
          <a:p>
            <a:pPr lvl="2"/>
            <a:r>
              <a:rPr lang="en-US" dirty="0" err="1" smtClean="0"/>
              <a:t>ArrayList</a:t>
            </a:r>
            <a:r>
              <a:rPr lang="en-US" dirty="0" smtClean="0"/>
              <a:t>, Set (maybe), </a:t>
            </a:r>
            <a:r>
              <a:rPr lang="en-US" dirty="0" err="1" smtClean="0"/>
              <a:t>HashTable</a:t>
            </a:r>
            <a:r>
              <a:rPr lang="en-US" dirty="0" smtClean="0"/>
              <a:t>, etc.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Collections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95400"/>
            <a:ext cx="7053141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Iterator</a:t>
            </a:r>
            <a:r>
              <a:rPr lang="en-US" sz="2800" dirty="0" smtClean="0"/>
              <a:t> used with a collection to provide sequential access to the elements in the collection</a:t>
            </a:r>
          </a:p>
          <a:p>
            <a:r>
              <a:rPr lang="en-US" sz="2800" dirty="0" smtClean="0"/>
              <a:t>Methods in the </a:t>
            </a:r>
            <a:r>
              <a:rPr lang="en-US" sz="2800" dirty="0" err="1" smtClean="0"/>
              <a:t>Iterator</a:t>
            </a:r>
            <a:r>
              <a:rPr lang="en-US" sz="2800" dirty="0" smtClean="0"/>
              <a:t>&lt;T&gt; Interface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895600"/>
            <a:ext cx="6770687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799" y="228600"/>
            <a:ext cx="5880631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Applicative and Normal-Order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normally assume all arguments are evaluated before passing them to a subroutine</a:t>
            </a:r>
          </a:p>
          <a:p>
            <a:pPr lvl="1"/>
            <a:r>
              <a:rPr lang="en-US" dirty="0" smtClean="0"/>
              <a:t>Required for many languages so we know what to stick on the stack</a:t>
            </a:r>
          </a:p>
          <a:p>
            <a:pPr lvl="1"/>
            <a:r>
              <a:rPr lang="en-US" dirty="0" smtClean="0"/>
              <a:t>But this need not always be the case</a:t>
            </a:r>
          </a:p>
          <a:p>
            <a:r>
              <a:rPr lang="en-US" dirty="0" smtClean="0"/>
              <a:t>Applicative Order Evaluation</a:t>
            </a:r>
          </a:p>
          <a:p>
            <a:pPr lvl="1"/>
            <a:r>
              <a:rPr lang="en-US" dirty="0" smtClean="0"/>
              <a:t>Evaluating all arguments before the call</a:t>
            </a:r>
          </a:p>
          <a:p>
            <a:r>
              <a:rPr lang="en-US" dirty="0" smtClean="0"/>
              <a:t>Normal Order Evaluation</a:t>
            </a:r>
          </a:p>
          <a:p>
            <a:pPr lvl="1"/>
            <a:r>
              <a:rPr lang="en-US" dirty="0" smtClean="0"/>
              <a:t>Evaluating only when the value is actually needed</a:t>
            </a:r>
          </a:p>
          <a:p>
            <a:pPr lvl="1"/>
            <a:r>
              <a:rPr lang="en-US" dirty="0" smtClean="0"/>
              <a:t>Used in some functional languages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Order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Applicative Order is the norm</a:t>
            </a:r>
          </a:p>
          <a:p>
            <a:r>
              <a:rPr lang="en-US" dirty="0" smtClean="0"/>
              <a:t>Normal Order can sometimes lead to faster code, code that works when applicative-order evaluation would cause a run-time error</a:t>
            </a:r>
          </a:p>
          <a:p>
            <a:pPr lvl="1"/>
            <a:r>
              <a:rPr lang="en-US" dirty="0" smtClean="0"/>
              <a:t>E.g. short circuit</a:t>
            </a:r>
          </a:p>
          <a:p>
            <a:r>
              <a:rPr lang="en-US" dirty="0" smtClean="0"/>
              <a:t>Lazy Evaluation in Scheme</a:t>
            </a:r>
          </a:p>
          <a:p>
            <a:pPr lvl="1"/>
            <a:r>
              <a:rPr lang="en-US" dirty="0" smtClean="0"/>
              <a:t>Built-in functions delay and force</a:t>
            </a:r>
          </a:p>
          <a:p>
            <a:pPr lvl="1"/>
            <a:r>
              <a:rPr lang="en-US" dirty="0" smtClean="0"/>
              <a:t>Keeps track of expressions already evaluated so it can reuse their values if they are needed more than once</a:t>
            </a:r>
          </a:p>
          <a:p>
            <a:pPr lvl="2"/>
            <a:r>
              <a:rPr lang="en-US" dirty="0" smtClean="0"/>
              <a:t>Also called </a:t>
            </a:r>
            <a:r>
              <a:rPr lang="en-US" dirty="0" err="1" smtClean="0"/>
              <a:t>memoization</a:t>
            </a:r>
            <a:endParaRPr lang="en-US" dirty="0" smtClean="0"/>
          </a:p>
          <a:p>
            <a:pPr lvl="2"/>
            <a:r>
              <a:rPr lang="en-US" dirty="0" smtClean="0"/>
              <a:t>E.g.:   fib(n) {  if (n&lt;=2) return n else return fib(n-1)+fib(n-2) }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Skipping most of this chapter in class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Skim it when reading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We’ll just hit on a few topics that may be new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Basic paradigms for control flow: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Sequencing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Selection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Iteration and Recursion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Procedural Abstraction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Concurrency</a:t>
            </a:r>
          </a:p>
          <a:p>
            <a:pPr lvl="1">
              <a:lnSpc>
                <a:spcPct val="110000"/>
              </a:lnSpc>
            </a:pPr>
            <a:r>
              <a:rPr lang="en-US" dirty="0" err="1" smtClean="0">
                <a:ea typeface="MS Mincho" charset="-128"/>
              </a:rPr>
              <a:t>Nondeterminacy</a:t>
            </a:r>
            <a:endParaRPr lang="en-US" dirty="0" smtClean="0">
              <a:ea typeface="MS Mincho" charset="-128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Precedence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514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Varies from language to language; the smart programmer always uses parentheses where questionable to ensure proper precedence</a:t>
            </a:r>
            <a:endParaRPr lang="en-US" sz="2000" dirty="0"/>
          </a:p>
        </p:txBody>
      </p:sp>
      <p:pic>
        <p:nvPicPr>
          <p:cNvPr id="4" name="Picture 5" descr="Fig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990600"/>
            <a:ext cx="5457825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in Expression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dirty="0" smtClean="0">
                <a:ea typeface="MS Mincho" charset="-128"/>
              </a:rPr>
              <a:t>Ordering of operand evaluation (generally none)</a:t>
            </a:r>
          </a:p>
          <a:p>
            <a:pPr>
              <a:lnSpc>
                <a:spcPct val="110000"/>
              </a:lnSpc>
            </a:pPr>
            <a:r>
              <a:rPr lang="en-US" sz="2800" dirty="0" smtClean="0">
                <a:ea typeface="MS Mincho" charset="-128"/>
              </a:rPr>
              <a:t>Application of arithmetic identities</a:t>
            </a:r>
          </a:p>
          <a:p>
            <a:pPr lvl="1">
              <a:lnSpc>
                <a:spcPct val="110000"/>
              </a:lnSpc>
            </a:pPr>
            <a:r>
              <a:rPr lang="en-US" sz="2400" dirty="0" err="1" smtClean="0">
                <a:ea typeface="MS Mincho" charset="-128"/>
              </a:rPr>
              <a:t>commutativity</a:t>
            </a:r>
            <a:r>
              <a:rPr lang="en-US" sz="2400" dirty="0" smtClean="0">
                <a:ea typeface="MS Mincho" charset="-128"/>
              </a:rPr>
              <a:t> (assumed to be safe)</a:t>
            </a:r>
          </a:p>
          <a:p>
            <a:pPr lvl="1">
              <a:lnSpc>
                <a:spcPct val="110000"/>
              </a:lnSpc>
            </a:pPr>
            <a:r>
              <a:rPr lang="en-US" sz="2400" dirty="0" err="1" smtClean="0">
                <a:ea typeface="MS Mincho" charset="-128"/>
              </a:rPr>
              <a:t>associativity</a:t>
            </a:r>
            <a:r>
              <a:rPr lang="en-US" sz="2400" dirty="0" smtClean="0">
                <a:ea typeface="MS Mincho" charset="-128"/>
              </a:rPr>
              <a:t> (known to be dangerous)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ea typeface="MS Mincho" charset="-128"/>
              </a:rPr>
              <a:t>(a + b) + c</a:t>
            </a:r>
            <a:r>
              <a:rPr lang="en-US" sz="1800" dirty="0" smtClean="0">
                <a:ea typeface="MS Mincho" charset="-128"/>
              </a:rPr>
              <a:t> works if </a:t>
            </a:r>
            <a:r>
              <a:rPr lang="en-US" sz="1800" dirty="0" smtClean="0">
                <a:latin typeface="Courier New" pitchFamily="49" charset="0"/>
                <a:ea typeface="MS Mincho" charset="-128"/>
              </a:rPr>
              <a:t>a~=</a:t>
            </a:r>
            <a:r>
              <a:rPr lang="en-US" sz="1800" dirty="0" err="1" smtClean="0">
                <a:latin typeface="Courier New" pitchFamily="49" charset="0"/>
                <a:ea typeface="MS Mincho" charset="-128"/>
              </a:rPr>
              <a:t>maxint</a:t>
            </a:r>
            <a:r>
              <a:rPr lang="en-US" sz="1800" dirty="0" smtClean="0">
                <a:ea typeface="MS Mincho" charset="-128"/>
              </a:rPr>
              <a:t> and </a:t>
            </a:r>
            <a:r>
              <a:rPr lang="en-US" sz="1800" dirty="0" smtClean="0">
                <a:latin typeface="Courier New" pitchFamily="49" charset="0"/>
                <a:ea typeface="MS Mincho" charset="-128"/>
              </a:rPr>
              <a:t>b~=</a:t>
            </a:r>
            <a:r>
              <a:rPr lang="en-US" sz="1800" dirty="0" err="1" smtClean="0">
                <a:latin typeface="Courier New" pitchFamily="49" charset="0"/>
                <a:ea typeface="MS Mincho" charset="-128"/>
              </a:rPr>
              <a:t>minint</a:t>
            </a:r>
            <a:r>
              <a:rPr lang="en-US" sz="1800" dirty="0" smtClean="0">
                <a:ea typeface="MS Mincho" charset="-128"/>
              </a:rPr>
              <a:t> and </a:t>
            </a:r>
            <a:r>
              <a:rPr lang="en-US" sz="1800" dirty="0" smtClean="0">
                <a:latin typeface="Courier New" pitchFamily="49" charset="0"/>
                <a:ea typeface="MS Mincho" charset="-128"/>
              </a:rPr>
              <a:t>c&lt;0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ea typeface="MS Mincho" charset="-128"/>
              </a:rPr>
              <a:t>a + (b + c)</a:t>
            </a:r>
            <a:r>
              <a:rPr lang="en-US" sz="1800" dirty="0" smtClean="0">
                <a:ea typeface="MS Mincho" charset="-128"/>
              </a:rPr>
              <a:t> does not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Short Circuit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Variables as values vs. variables as references</a:t>
            </a:r>
          </a:p>
          <a:p>
            <a:pPr>
              <a:lnSpc>
                <a:spcPct val="110000"/>
              </a:lnSpc>
            </a:pPr>
            <a:r>
              <a:rPr lang="en-US" dirty="0" err="1" smtClean="0">
                <a:ea typeface="MS Mincho" charset="-128"/>
              </a:rPr>
              <a:t>Orthogonality</a:t>
            </a:r>
            <a:endParaRPr lang="en-US" dirty="0" smtClean="0">
              <a:ea typeface="MS Mincho" charset="-128"/>
            </a:endParaRP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Features that can be used in any combination (</a:t>
            </a:r>
            <a:r>
              <a:rPr lang="en-US" dirty="0" err="1" smtClean="0">
                <a:ea typeface="MS Mincho" charset="-128"/>
              </a:rPr>
              <a:t>Algol</a:t>
            </a:r>
            <a:r>
              <a:rPr lang="en-US" dirty="0" smtClean="0">
                <a:ea typeface="MS Mincho" charset="-128"/>
              </a:rPr>
              <a:t> 68)</a:t>
            </a:r>
          </a:p>
          <a:p>
            <a:pPr>
              <a:lnSpc>
                <a:spcPct val="110000"/>
              </a:lnSpc>
            </a:pPr>
            <a:endParaRPr lang="en-US" dirty="0" smtClean="0">
              <a:ea typeface="MS Mincho" charset="-128"/>
            </a:endParaRP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447800" y="5943600"/>
            <a:ext cx="7696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itchFamily="49" charset="0"/>
                <a:ea typeface="MS Mincho" charset="-128"/>
              </a:rPr>
              <a:t>a:= if b &lt; c then d else 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e;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	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//  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“returns” a </a:t>
            </a:r>
            <a:r>
              <a:rPr lang="en-US" dirty="0" err="1" smtClean="0">
                <a:latin typeface="Courier New" pitchFamily="49" charset="0"/>
                <a:ea typeface="MS Mincho" charset="-128"/>
              </a:rPr>
              <a:t>val</a:t>
            </a:r>
            <a:endParaRPr lang="en-US" dirty="0" smtClean="0">
              <a:latin typeface="Courier New" pitchFamily="49" charset="0"/>
              <a:ea typeface="MS Mincho" charset="-128"/>
            </a:endParaRPr>
          </a:p>
          <a:p>
            <a:r>
              <a:rPr lang="en-US" dirty="0" smtClean="0">
                <a:latin typeface="Courier New" pitchFamily="49" charset="0"/>
                <a:ea typeface="MS Mincho" charset="-128"/>
              </a:rPr>
              <a:t>a:= begin f(b); g(c); end</a:t>
            </a:r>
            <a:r>
              <a:rPr lang="en-US" smtClean="0">
                <a:latin typeface="Courier New" pitchFamily="49" charset="0"/>
                <a:ea typeface="MS Mincho" charset="-128"/>
              </a:rPr>
              <a:t>;      </a:t>
            </a:r>
            <a:r>
              <a:rPr lang="en-US" smtClean="0">
                <a:latin typeface="Courier New" pitchFamily="49" charset="0"/>
                <a:ea typeface="MS Mincho" charset="-128"/>
              </a:rPr>
              <a:t> //  </a:t>
            </a:r>
            <a:r>
              <a:rPr lang="en-US" dirty="0" smtClean="0">
                <a:latin typeface="Courier New" pitchFamily="49" charset="0"/>
                <a:ea typeface="MS Mincho" charset="-128"/>
              </a:rPr>
              <a:t>“returns” a </a:t>
            </a:r>
            <a:r>
              <a:rPr lang="en-US" dirty="0" err="1" smtClean="0">
                <a:latin typeface="Courier New" pitchFamily="49" charset="0"/>
                <a:ea typeface="MS Mincho" charset="-128"/>
              </a:rPr>
              <a:t>val</a:t>
            </a:r>
            <a:r>
              <a:rPr lang="en-US" dirty="0" smtClean="0">
                <a:ea typeface="MS Mincho" charset="-128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in Expression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Side Effects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often discussed in the context of functions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a side effect is some permanent state change caused by execution of function</a:t>
            </a:r>
          </a:p>
          <a:p>
            <a:pPr lvl="2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some noticeable effect of call other than return value</a:t>
            </a:r>
          </a:p>
          <a:p>
            <a:pPr lvl="2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in a more general sense, assignment statements provide the ultimate example of side effects</a:t>
            </a:r>
          </a:p>
          <a:p>
            <a:pPr lvl="3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they change the value of a variable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Side Effects are fundamental to the von Neumann computing model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In (pure) functional, logic, and dataflow languages, there are no such changes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These languages are called SINGLE-ASSIGNMENT languages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Expressions in a purely functional language are REFERENTIALLY TRANSPARENT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in Expression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257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Boxing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A drawback of using the primitive value model for built-in types is they can’t be passed to methods that expect references to objects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Boxing is “wrapping” a primitive in an object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Early Java:  wrap explicitly using Integer, Double, etc.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Later Java:  Automatic boxing and </a:t>
            </a:r>
            <a:r>
              <a:rPr lang="en-US" dirty="0" err="1" smtClean="0">
                <a:ea typeface="MS Mincho" charset="-128"/>
              </a:rPr>
              <a:t>unboxing</a:t>
            </a:r>
            <a:endParaRPr lang="en-US" dirty="0" smtClean="0">
              <a:ea typeface="MS Mincho" charset="-128"/>
            </a:endParaRPr>
          </a:p>
          <a:p>
            <a:pPr lvl="2">
              <a:buFontTx/>
              <a:buNone/>
            </a:pPr>
            <a:r>
              <a:rPr lang="en-US" sz="1600" dirty="0" smtClean="0"/>
              <a:t>Integer x = 6;		</a:t>
            </a:r>
            <a:r>
              <a:rPr lang="en-US" sz="1600" dirty="0" smtClean="0">
                <a:solidFill>
                  <a:srgbClr val="FF0000"/>
                </a:solidFill>
              </a:rPr>
              <a:t>//6 is boxed</a:t>
            </a:r>
          </a:p>
          <a:p>
            <a:pPr lvl="2">
              <a:buFontTx/>
              <a:buNone/>
            </a:pPr>
            <a:r>
              <a:rPr lang="en-US" sz="1600" dirty="0" smtClean="0"/>
              <a:t>Integer y = 2*x + 3;		</a:t>
            </a:r>
            <a:r>
              <a:rPr lang="en-US" sz="1600" dirty="0" smtClean="0">
                <a:solidFill>
                  <a:srgbClr val="FF0000"/>
                </a:solidFill>
              </a:rPr>
              <a:t>//x is unboxed, 15 is boxed</a:t>
            </a:r>
            <a:endParaRPr lang="en-US" sz="1600" dirty="0" smtClean="0">
              <a:ea typeface="MS Mincho" charset="-12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in Expression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257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Initialization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Definite assignment:  variable must have a value assigned before being used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Constructors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Combination assignment, </a:t>
            </a:r>
            <a:r>
              <a:rPr lang="en-US" dirty="0" err="1" smtClean="0">
                <a:ea typeface="MS Mincho" charset="-128"/>
              </a:rPr>
              <a:t>multiway</a:t>
            </a:r>
            <a:r>
              <a:rPr lang="en-US" dirty="0" smtClean="0">
                <a:ea typeface="MS Mincho" charset="-128"/>
              </a:rPr>
              <a:t> assignment</a:t>
            </a:r>
          </a:p>
          <a:p>
            <a:pPr>
              <a:lnSpc>
                <a:spcPct val="110000"/>
              </a:lnSpc>
            </a:pPr>
            <a:endParaRPr lang="en-US" sz="1600" dirty="0" smtClean="0">
              <a:ea typeface="MS Mincho" charset="-12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95450"/>
            <a:ext cx="8382000" cy="4857750"/>
          </a:xfrm>
          <a:noFill/>
          <a:ln/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sz="3200" dirty="0">
                <a:ea typeface="MS Mincho" charset="-128"/>
              </a:rPr>
              <a:t>Sequencing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MS Mincho" charset="-128"/>
              </a:rPr>
              <a:t>specifies a linear ordering on statements</a:t>
            </a:r>
          </a:p>
          <a:p>
            <a:pPr lvl="2">
              <a:lnSpc>
                <a:spcPct val="110000"/>
              </a:lnSpc>
            </a:pPr>
            <a:r>
              <a:rPr lang="en-US" sz="2400" dirty="0">
                <a:ea typeface="MS Mincho" charset="-128"/>
              </a:rPr>
              <a:t>one statement follows another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MS Mincho" charset="-128"/>
              </a:rPr>
              <a:t>very imperative, </a:t>
            </a:r>
            <a:r>
              <a:rPr lang="en-US" sz="2800" dirty="0" smtClean="0">
                <a:ea typeface="MS Mincho" charset="-128"/>
              </a:rPr>
              <a:t>Von-Neumann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Selection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charset="-128"/>
              </a:rPr>
              <a:t>sequential if statements or switch/select statements</a:t>
            </a:r>
            <a:endParaRPr lang="en-US" dirty="0" smtClean="0">
              <a:latin typeface="Courier New" pitchFamily="49" charset="0"/>
              <a:ea typeface="MS Mincho" charset="-128"/>
            </a:endParaRP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ea typeface="MS Mincho" charset="-128"/>
              </a:rPr>
              <a:t>		if ... then ... else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ea typeface="MS Mincho" charset="-128"/>
              </a:rPr>
              <a:t>		if ... then ... </a:t>
            </a:r>
            <a:r>
              <a:rPr lang="en-US" sz="2000" dirty="0" err="1" smtClean="0">
                <a:latin typeface="Courier New" pitchFamily="49" charset="0"/>
                <a:ea typeface="MS Mincho" charset="-128"/>
              </a:rPr>
              <a:t>elsif</a:t>
            </a:r>
            <a:r>
              <a:rPr lang="en-US" sz="2000" dirty="0" smtClean="0">
                <a:latin typeface="Courier New" pitchFamily="49" charset="0"/>
                <a:ea typeface="MS Mincho" charset="-128"/>
              </a:rPr>
              <a:t> ... else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ea typeface="MS Mincho" charset="-128"/>
              </a:rPr>
              <a:t>		(</a:t>
            </a:r>
            <a:r>
              <a:rPr lang="en-US" sz="2000" dirty="0" err="1" smtClean="0">
                <a:latin typeface="Courier New" pitchFamily="49" charset="0"/>
                <a:ea typeface="MS Mincho" charset="-128"/>
              </a:rPr>
              <a:t>cond</a:t>
            </a:r>
            <a:endParaRPr lang="en-US" sz="2000" dirty="0" smtClean="0">
              <a:latin typeface="Courier New" pitchFamily="49" charset="0"/>
              <a:ea typeface="MS Mincho" charset="-128"/>
            </a:endParaRP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ea typeface="MS Mincho" charset="-128"/>
              </a:rPr>
              <a:t>			(C1) (E1)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ea typeface="MS Mincho" charset="-128"/>
              </a:rPr>
              <a:t>			(C2) (E2)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ea typeface="MS Mincho" charset="-128"/>
              </a:rPr>
              <a:t>			...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ea typeface="MS Mincho" charset="-128"/>
              </a:rPr>
              <a:t>			(</a:t>
            </a:r>
            <a:r>
              <a:rPr lang="en-US" sz="2000" dirty="0" err="1" smtClean="0">
                <a:latin typeface="Courier New" pitchFamily="49" charset="0"/>
                <a:ea typeface="MS Mincho" charset="-128"/>
              </a:rPr>
              <a:t>Cn</a:t>
            </a:r>
            <a:r>
              <a:rPr lang="en-US" sz="2000" dirty="0" smtClean="0">
                <a:latin typeface="Courier New" pitchFamily="49" charset="0"/>
                <a:ea typeface="MS Mincho" charset="-128"/>
              </a:rPr>
              <a:t>) (En)</a:t>
            </a:r>
            <a:br>
              <a:rPr lang="en-US" sz="2000" dirty="0" smtClean="0">
                <a:latin typeface="Courier New" pitchFamily="49" charset="0"/>
                <a:ea typeface="MS Mincho" charset="-128"/>
              </a:rPr>
            </a:br>
            <a:r>
              <a:rPr lang="en-US" sz="2000" dirty="0" smtClean="0">
                <a:latin typeface="Courier New" pitchFamily="49" charset="0"/>
                <a:ea typeface="MS Mincho" charset="-128"/>
              </a:rPr>
              <a:t> 		(T)  (Et)	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ea typeface="MS Mincho" charset="-128"/>
              </a:rPr>
              <a:t>		)</a:t>
            </a:r>
          </a:p>
          <a:p>
            <a:pPr>
              <a:lnSpc>
                <a:spcPct val="110000"/>
              </a:lnSpc>
            </a:pPr>
            <a:endParaRPr lang="en-US" sz="3200" dirty="0">
              <a:ea typeface="MS Mincho" charset="-128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imes New Roman" charset="0"/>
              </a:rPr>
              <a:t>Structured Flow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GOTO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Once the primary means of control flow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Heavily discussed in the 60’s and 70’s</a:t>
            </a:r>
          </a:p>
          <a:p>
            <a:pPr lvl="1"/>
            <a:r>
              <a:rPr lang="en-US" dirty="0" err="1" smtClean="0"/>
              <a:t>Dijkstra</a:t>
            </a:r>
            <a:r>
              <a:rPr lang="en-US" dirty="0" smtClean="0"/>
              <a:t> – GOTO’s Considered Harmful</a:t>
            </a:r>
          </a:p>
          <a:p>
            <a:r>
              <a:rPr lang="en-US" dirty="0" smtClean="0"/>
              <a:t>Mostly abandoned in favor of </a:t>
            </a:r>
            <a:r>
              <a:rPr lang="en-US" b="1" dirty="0" smtClean="0"/>
              <a:t>structured programming</a:t>
            </a:r>
            <a:r>
              <a:rPr lang="en-US" dirty="0" smtClean="0"/>
              <a:t>;  some languages allow labels (can be useful for immediate exit)</a:t>
            </a:r>
          </a:p>
          <a:p>
            <a:pPr lvl="1"/>
            <a:r>
              <a:rPr lang="en-US" dirty="0" smtClean="0"/>
              <a:t>Not allowed at all in Java; can’t even use the keyword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1981200"/>
            <a:ext cx="2342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lain" startAt="10"/>
            </a:pPr>
            <a:r>
              <a:rPr lang="en-US" dirty="0" smtClean="0"/>
              <a:t>A = 1</a:t>
            </a:r>
          </a:p>
          <a:p>
            <a:pPr marL="342900" indent="-342900">
              <a:buAutoNum type="arabicPlain" startAt="10"/>
            </a:pPr>
            <a:r>
              <a:rPr lang="en-US" dirty="0" smtClean="0"/>
              <a:t>PRINT “HELLO”</a:t>
            </a:r>
          </a:p>
          <a:p>
            <a:pPr marL="342900" indent="-342900">
              <a:buAutoNum type="arabicPlain" startAt="10"/>
            </a:pPr>
            <a:r>
              <a:rPr lang="en-US" dirty="0" smtClean="0"/>
              <a:t>A = A + 1</a:t>
            </a:r>
          </a:p>
          <a:p>
            <a:pPr marL="342900" indent="-342900">
              <a:buAutoNum type="arabicPlain" startAt="10"/>
            </a:pPr>
            <a:r>
              <a:rPr lang="en-US" dirty="0" smtClean="0"/>
              <a:t>IF A &lt; 100 GOTO 11</a:t>
            </a:r>
          </a:p>
          <a:p>
            <a:pPr marL="342900" indent="-342900">
              <a:buAutoNum type="arabicPlain" startAt="10"/>
            </a:pPr>
            <a:r>
              <a:rPr lang="en-US" dirty="0" smtClean="0"/>
              <a:t>PRINT "DONE"</a:t>
            </a:r>
          </a:p>
          <a:p>
            <a:pPr marL="342900" indent="-342900">
              <a:buAutoNum type="arabicPlain" startAt="10"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673</Words>
  <Application>Microsoft Office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MS Mincho</vt:lpstr>
      <vt:lpstr>Arial</vt:lpstr>
      <vt:lpstr>Calibri</vt:lpstr>
      <vt:lpstr>Courier New</vt:lpstr>
      <vt:lpstr>Tahoma</vt:lpstr>
      <vt:lpstr>Times New Roman</vt:lpstr>
      <vt:lpstr>Office Theme</vt:lpstr>
      <vt:lpstr>Control Flow</vt:lpstr>
      <vt:lpstr>Control Flow</vt:lpstr>
      <vt:lpstr>Precedence Rules</vt:lpstr>
      <vt:lpstr>Concepts in Expression Evaluation</vt:lpstr>
      <vt:lpstr>Concepts in Expression Evaluation</vt:lpstr>
      <vt:lpstr>Concepts in Expression Evaluation</vt:lpstr>
      <vt:lpstr>Concepts in Expression Evaluation</vt:lpstr>
      <vt:lpstr>Structured Flow</vt:lpstr>
      <vt:lpstr>GOTO Statement</vt:lpstr>
      <vt:lpstr>Iteration</vt:lpstr>
      <vt:lpstr>Java Collections</vt:lpstr>
      <vt:lpstr>Java Iterators</vt:lpstr>
      <vt:lpstr>PowerPoint Presentation</vt:lpstr>
      <vt:lpstr>Applicative and Normal-Order Evaluation</vt:lpstr>
      <vt:lpstr>Normal Order Evaluation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Flow</dc:title>
  <dc:creator>Kenrick</dc:creator>
  <cp:lastModifiedBy>Kenrick</cp:lastModifiedBy>
  <cp:revision>28</cp:revision>
  <dcterms:created xsi:type="dcterms:W3CDTF">2006-08-16T00:00:00Z</dcterms:created>
  <dcterms:modified xsi:type="dcterms:W3CDTF">2013-02-06T07:45:49Z</dcterms:modified>
</cp:coreProperties>
</file>