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6" r:id="rId9"/>
    <p:sldId id="267" r:id="rId10"/>
    <p:sldId id="268" r:id="rId11"/>
    <p:sldId id="269" r:id="rId12"/>
    <p:sldId id="270" r:id="rId13"/>
    <p:sldId id="301" r:id="rId14"/>
    <p:sldId id="302" r:id="rId15"/>
    <p:sldId id="272" r:id="rId16"/>
    <p:sldId id="273" r:id="rId17"/>
    <p:sldId id="274" r:id="rId18"/>
    <p:sldId id="275" r:id="rId19"/>
    <p:sldId id="276" r:id="rId20"/>
    <p:sldId id="278" r:id="rId21"/>
    <p:sldId id="279" r:id="rId22"/>
    <p:sldId id="280" r:id="rId23"/>
    <p:sldId id="281" r:id="rId24"/>
    <p:sldId id="306" r:id="rId25"/>
    <p:sldId id="303" r:id="rId26"/>
    <p:sldId id="304" r:id="rId27"/>
    <p:sldId id="282" r:id="rId28"/>
    <p:sldId id="283" r:id="rId29"/>
    <p:sldId id="284" r:id="rId30"/>
    <p:sldId id="285" r:id="rId31"/>
    <p:sldId id="309" r:id="rId32"/>
    <p:sldId id="307" r:id="rId33"/>
    <p:sldId id="292" r:id="rId34"/>
    <p:sldId id="310" r:id="rId35"/>
    <p:sldId id="311" r:id="rId36"/>
    <p:sldId id="293" r:id="rId37"/>
    <p:sldId id="313" r:id="rId38"/>
    <p:sldId id="312" r:id="rId39"/>
    <p:sldId id="294" r:id="rId40"/>
    <p:sldId id="295" r:id="rId41"/>
    <p:sldId id="296" r:id="rId42"/>
    <p:sldId id="299" r:id="rId4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E9478AA-7239-4CBA-9AA4-03E3A64D7336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E1DB660-8684-4FD7-9EBC-1A3CA544D6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49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C90341C-14A6-4A76-9A54-8945202C4465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B01F99A-1ED3-4B20-86B1-20B2FE9BF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800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95F702-7D2D-446C-A094-118920A8E571}" type="slidenum">
              <a:rPr lang="en-US"/>
              <a:pPr/>
              <a:t>13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69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700754-4F36-48BD-B763-D49ED71B943F}" type="slidenum">
              <a:rPr lang="en-US"/>
              <a:pPr/>
              <a:t>14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79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 creation of object</a:t>
            </a:r>
            <a:r>
              <a:rPr lang="en-US" baseline="0" dirty="0" smtClean="0"/>
              <a:t> with reference to same object,  then how it is created on the stack as a parameter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1F99A-1ED3-4B20-86B1-20B2FE9BFE5C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93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 creation of object</a:t>
            </a:r>
            <a:r>
              <a:rPr lang="en-US" baseline="0" dirty="0" smtClean="0"/>
              <a:t> with reference to same object,  then how it is created on the stack as a parameter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1F99A-1ED3-4B20-86B1-20B2FE9BFE5C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8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Names, Scope, Memory, and Binding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Lifetime and Storage Management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78800" cy="4876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Central stack for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parameters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local variables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temporaries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Why a stack?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allocate space for recursive routines</a:t>
            </a:r>
            <a:br>
              <a:rPr lang="en-US" sz="2800" dirty="0"/>
            </a:br>
            <a:r>
              <a:rPr lang="en-US" sz="2800" dirty="0"/>
              <a:t>(not </a:t>
            </a:r>
            <a:r>
              <a:rPr lang="en-US" sz="2800" dirty="0" smtClean="0"/>
              <a:t>possible </a:t>
            </a:r>
            <a:r>
              <a:rPr lang="en-US" sz="2800" dirty="0"/>
              <a:t>in </a:t>
            </a:r>
            <a:r>
              <a:rPr lang="en-US" sz="2800" dirty="0" smtClean="0"/>
              <a:t>old FORTRAN </a:t>
            </a:r>
            <a:r>
              <a:rPr lang="en-US" sz="2800" dirty="0"/>
              <a:t>– no recursion)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reuse space</a:t>
            </a:r>
            <a:br>
              <a:rPr lang="en-US" sz="2800" dirty="0"/>
            </a:br>
            <a:r>
              <a:rPr lang="en-US" sz="2800" dirty="0"/>
              <a:t>(in all programming languages)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Lifetime and Storage Management</a:t>
            </a:r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800600"/>
          </a:xfrm>
          <a:noFill/>
          <a:ln/>
        </p:spPr>
        <p:txBody>
          <a:bodyPr/>
          <a:lstStyle/>
          <a:p>
            <a:r>
              <a:rPr lang="en-US" sz="3200" dirty="0"/>
              <a:t> Contents of a stack </a:t>
            </a:r>
            <a:r>
              <a:rPr lang="en-US" sz="3200" dirty="0" smtClean="0"/>
              <a:t>frame</a:t>
            </a:r>
          </a:p>
          <a:p>
            <a:pPr lvl="1"/>
            <a:r>
              <a:rPr lang="en-US" sz="2800" dirty="0" smtClean="0"/>
              <a:t>arguments and returns</a:t>
            </a:r>
          </a:p>
          <a:p>
            <a:pPr lvl="1"/>
            <a:r>
              <a:rPr lang="en-US" sz="2800" dirty="0" smtClean="0"/>
              <a:t>local </a:t>
            </a:r>
            <a:r>
              <a:rPr lang="en-US" sz="2800" dirty="0"/>
              <a:t>variables</a:t>
            </a:r>
          </a:p>
          <a:p>
            <a:pPr lvl="1"/>
            <a:r>
              <a:rPr lang="en-US" sz="2800" dirty="0"/>
              <a:t>temporaries</a:t>
            </a:r>
          </a:p>
          <a:p>
            <a:pPr lvl="1"/>
            <a:r>
              <a:rPr lang="en-US" sz="2800" dirty="0"/>
              <a:t>bookkeeping (saved registers, line number static link, etc.)</a:t>
            </a:r>
          </a:p>
          <a:p>
            <a:r>
              <a:rPr lang="en-US" sz="3200" dirty="0"/>
              <a:t>Local variables and arguments are assigned fixed OFFSETS from the stack pointer or frame pointer at compile time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Lifetime and Storage Management</a:t>
            </a:r>
          </a:p>
        </p:txBody>
      </p:sp>
      <p:pic>
        <p:nvPicPr>
          <p:cNvPr id="105476" name="Picture 4" descr="Fig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298575"/>
            <a:ext cx="6400800" cy="5330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000"/>
              <a:t>Example: Examine Stack for the C Program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609600" y="1524000"/>
            <a:ext cx="3970338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pitchFamily="49" charset="0"/>
              </a:rPr>
              <a:t>int bar(int x)</a:t>
            </a:r>
          </a:p>
          <a:p>
            <a:r>
              <a:rPr lang="en-US" sz="1400" b="1" dirty="0">
                <a:latin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</a:rPr>
              <a:t>	int z=5;</a:t>
            </a:r>
          </a:p>
          <a:p>
            <a:r>
              <a:rPr lang="en-US" sz="1400" b="1" dirty="0">
                <a:latin typeface="Courier New" pitchFamily="49" charset="0"/>
              </a:rPr>
              <a:t>	return z;</a:t>
            </a:r>
          </a:p>
          <a:p>
            <a:r>
              <a:rPr lang="en-US" sz="1400" b="1" dirty="0">
                <a:latin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</a:rPr>
              <a:t>int foo(int x)</a:t>
            </a:r>
          </a:p>
          <a:p>
            <a:r>
              <a:rPr lang="en-US" sz="1400" b="1" dirty="0">
                <a:latin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</a:rPr>
              <a:t>	int y=3;</a:t>
            </a:r>
          </a:p>
          <a:p>
            <a:r>
              <a:rPr lang="en-US" sz="1400" b="1" dirty="0">
                <a:latin typeface="Courier New" pitchFamily="49" charset="0"/>
              </a:rPr>
              <a:t>	x = x + y;</a:t>
            </a:r>
          </a:p>
          <a:p>
            <a:r>
              <a:rPr lang="en-US" sz="1400" b="1" dirty="0">
                <a:latin typeface="Courier New" pitchFamily="49" charset="0"/>
              </a:rPr>
              <a:t>	y = bar(x);</a:t>
            </a:r>
          </a:p>
          <a:p>
            <a:r>
              <a:rPr lang="en-US" sz="1400" b="1" dirty="0">
                <a:latin typeface="Courier New" pitchFamily="49" charset="0"/>
              </a:rPr>
              <a:t>	return x;</a:t>
            </a:r>
          </a:p>
          <a:p>
            <a:r>
              <a:rPr lang="en-US" sz="1400" b="1" dirty="0">
                <a:latin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</a:rPr>
              <a:t>int main(int </a:t>
            </a:r>
            <a:r>
              <a:rPr lang="en-US" sz="1400" b="1" dirty="0" err="1">
                <a:latin typeface="Courier New" pitchFamily="49" charset="0"/>
              </a:rPr>
              <a:t>argc</a:t>
            </a:r>
            <a:r>
              <a:rPr lang="en-US" sz="1400" b="1" dirty="0">
                <a:latin typeface="Courier New" pitchFamily="49" charset="0"/>
              </a:rPr>
              <a:t>, char* </a:t>
            </a:r>
            <a:r>
              <a:rPr lang="en-US" sz="1400" b="1" dirty="0" err="1">
                <a:latin typeface="Courier New" pitchFamily="49" charset="0"/>
              </a:rPr>
              <a:t>argv</a:t>
            </a:r>
            <a:r>
              <a:rPr lang="en-US" sz="1400" b="1" dirty="0">
                <a:latin typeface="Courier New" pitchFamily="49" charset="0"/>
              </a:rPr>
              <a:t>[])</a:t>
            </a:r>
          </a:p>
          <a:p>
            <a:r>
              <a:rPr lang="en-US" sz="1400" b="1" dirty="0">
                <a:latin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</a:rPr>
              <a:t> a=1, b=2, c=3;</a:t>
            </a:r>
          </a:p>
          <a:p>
            <a:r>
              <a:rPr lang="en-US" sz="1400" b="1" dirty="0">
                <a:latin typeface="Courier New" pitchFamily="49" charset="0"/>
              </a:rPr>
              <a:t>	b = </a:t>
            </a:r>
            <a:r>
              <a:rPr lang="en-US" sz="1400" b="1" dirty="0" err="1">
                <a:latin typeface="Courier New" pitchFamily="49" charset="0"/>
              </a:rPr>
              <a:t>foo</a:t>
            </a:r>
            <a:r>
              <a:rPr lang="en-US" sz="1400" b="1" dirty="0">
                <a:latin typeface="Courier New" pitchFamily="49" charset="0"/>
              </a:rPr>
              <a:t>(a);</a:t>
            </a:r>
          </a:p>
          <a:p>
            <a:r>
              <a:rPr lang="en-US" sz="1400" b="1" dirty="0">
                <a:latin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</a:rPr>
              <a:t>("%d %d %d\</a:t>
            </a:r>
            <a:r>
              <a:rPr lang="en-US" sz="1400" b="1" dirty="0" err="1">
                <a:latin typeface="Courier New" pitchFamily="49" charset="0"/>
              </a:rPr>
              <a:t>n",a,b,c</a:t>
            </a:r>
            <a:r>
              <a:rPr lang="en-US" sz="1400" b="1" dirty="0">
                <a:latin typeface="Courier New" pitchFamily="49" charset="0"/>
              </a:rPr>
              <a:t>);</a:t>
            </a:r>
          </a:p>
          <a:p>
            <a:r>
              <a:rPr lang="en-US" sz="1400" b="1" dirty="0">
                <a:latin typeface="Courier New" pitchFamily="49" charset="0"/>
              </a:rPr>
              <a:t>	return 0;</a:t>
            </a:r>
          </a:p>
          <a:p>
            <a:r>
              <a:rPr lang="en-US" sz="1400" b="1" dirty="0">
                <a:latin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tx1"/>
                </a:solidFill>
              </a:rPr>
              <a:t>Memory Management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Heap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3000" dirty="0" smtClean="0"/>
              <a:t>Region of memory where </a:t>
            </a:r>
            <a:r>
              <a:rPr lang="en-US" sz="3000" dirty="0" err="1" smtClean="0"/>
              <a:t>subblocks</a:t>
            </a:r>
            <a:r>
              <a:rPr lang="en-US" sz="3000" dirty="0" smtClean="0"/>
              <a:t> are allocated and </a:t>
            </a:r>
            <a:r>
              <a:rPr lang="en-US" sz="3000" dirty="0" err="1" smtClean="0"/>
              <a:t>deallocated</a:t>
            </a:r>
            <a:r>
              <a:rPr lang="en-US" sz="3000" dirty="0" smtClean="0"/>
              <a:t> dynamically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More </a:t>
            </a:r>
            <a:r>
              <a:rPr lang="en-US" dirty="0"/>
              <a:t>unstructured</a:t>
            </a:r>
          </a:p>
          <a:p>
            <a:pPr>
              <a:lnSpc>
                <a:spcPct val="90000"/>
              </a:lnSpc>
            </a:pPr>
            <a:r>
              <a:rPr lang="en-US" dirty="0"/>
              <a:t>Allocation and </a:t>
            </a:r>
            <a:r>
              <a:rPr lang="en-US" dirty="0" err="1"/>
              <a:t>deallocation</a:t>
            </a:r>
            <a:r>
              <a:rPr lang="en-US" dirty="0"/>
              <a:t> may happen in arbitrary order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Memory may become fragmented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Need for garbage collection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We will describe garbage collection </a:t>
            </a:r>
            <a:r>
              <a:rPr lang="en-US" dirty="0" smtClean="0"/>
              <a:t>algorithms later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Heap Management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Often managed with a single linked list – the free list – of blocks not in use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First Fit?   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Best Fit?  (smallest block large enough to handle request) 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Lifetime and Storage Management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78800" cy="7620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Heap for dynamic </a:t>
            </a:r>
            <a:r>
              <a:rPr lang="en-US" sz="3200" dirty="0" smtClean="0"/>
              <a:t>allocation</a:t>
            </a:r>
          </a:p>
        </p:txBody>
      </p:sp>
      <p:pic>
        <p:nvPicPr>
          <p:cNvPr id="106500" name="Picture 4" descr="Fig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819400"/>
            <a:ext cx="8763000" cy="2855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Scope Rules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49530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3200" dirty="0"/>
              <a:t>A </a:t>
            </a:r>
            <a:r>
              <a:rPr lang="en-US" sz="3200" i="1" dirty="0"/>
              <a:t>scope</a:t>
            </a:r>
            <a:r>
              <a:rPr lang="en-US" sz="3200" dirty="0"/>
              <a:t> is a program section of maximal size in which no bindings change, or at least in which no re-declarations are </a:t>
            </a:r>
            <a:r>
              <a:rPr lang="en-US" sz="3200" dirty="0" smtClean="0"/>
              <a:t>permitted</a:t>
            </a:r>
            <a:endParaRPr lang="en-US" sz="3200" dirty="0"/>
          </a:p>
          <a:p>
            <a:r>
              <a:rPr lang="en-US" sz="3200" dirty="0"/>
              <a:t>In most languages with subroutines, we OPEN a new scope on subroutine entry:</a:t>
            </a:r>
          </a:p>
          <a:p>
            <a:pPr lvl="1"/>
            <a:r>
              <a:rPr lang="en-US" sz="2800" dirty="0"/>
              <a:t>create bindings for new local variables,</a:t>
            </a:r>
          </a:p>
          <a:p>
            <a:pPr lvl="1"/>
            <a:r>
              <a:rPr lang="en-US" sz="2800" dirty="0"/>
              <a:t>deactivate bindings for global variables that are re-declared (these variable are said to have a "hole" in their scope)</a:t>
            </a:r>
          </a:p>
          <a:p>
            <a:pPr lvl="1"/>
            <a:r>
              <a:rPr lang="en-US" sz="2800" dirty="0"/>
              <a:t>make references to variables</a:t>
            </a:r>
            <a:endParaRPr lang="en-US" sz="2800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Scope Rules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178800" cy="54102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3200" dirty="0"/>
              <a:t>On subroutine exit:</a:t>
            </a:r>
          </a:p>
          <a:p>
            <a:pPr lvl="1"/>
            <a:r>
              <a:rPr lang="en-US" sz="2800" dirty="0"/>
              <a:t>destroy bindings for local variables</a:t>
            </a:r>
          </a:p>
          <a:p>
            <a:pPr lvl="1"/>
            <a:r>
              <a:rPr lang="en-US" sz="2800" dirty="0"/>
              <a:t>reactivate bindings for global variables that were deactivated</a:t>
            </a:r>
          </a:p>
          <a:p>
            <a:r>
              <a:rPr lang="en-US" sz="3200" dirty="0" err="1"/>
              <a:t>Algol</a:t>
            </a:r>
            <a:r>
              <a:rPr lang="en-US" sz="3200" dirty="0"/>
              <a:t> 68:</a:t>
            </a:r>
          </a:p>
          <a:p>
            <a:pPr lvl="1"/>
            <a:r>
              <a:rPr lang="en-US" sz="2800" dirty="0"/>
              <a:t>ELABORATION = process of creating bindings when entering a scope</a:t>
            </a:r>
          </a:p>
          <a:p>
            <a:r>
              <a:rPr lang="en-US" sz="3200" dirty="0" err="1"/>
              <a:t>Ada</a:t>
            </a:r>
            <a:r>
              <a:rPr lang="en-US" sz="3200" dirty="0"/>
              <a:t> (re-popularized the term elaboration):</a:t>
            </a:r>
          </a:p>
          <a:p>
            <a:pPr lvl="1"/>
            <a:r>
              <a:rPr lang="en-US" sz="2800" dirty="0"/>
              <a:t>storage may be allocated, tasks started, even exceptions propagated as a result of the elaboration of declarations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Scope Rules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178800" cy="52578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3200" dirty="0"/>
              <a:t>With STATIC (LEXICAL) SCOPE RULES, a scope is defined in terms of the physical (lexical) structure of the program</a:t>
            </a:r>
          </a:p>
          <a:p>
            <a:pPr lvl="1"/>
            <a:r>
              <a:rPr lang="en-US" sz="2800" dirty="0"/>
              <a:t>The determination of scopes can be made by the compiler</a:t>
            </a:r>
          </a:p>
          <a:p>
            <a:pPr lvl="1"/>
            <a:r>
              <a:rPr lang="en-US" sz="2800" dirty="0"/>
              <a:t>All bindings for identifiers can be resolved by examining the program</a:t>
            </a:r>
          </a:p>
          <a:p>
            <a:pPr lvl="1"/>
            <a:r>
              <a:rPr lang="en-US" sz="2800" dirty="0"/>
              <a:t>Typically, we choose the most recent, active binding made at compile time</a:t>
            </a:r>
          </a:p>
          <a:p>
            <a:pPr lvl="1"/>
            <a:r>
              <a:rPr lang="en-US" sz="2800" dirty="0"/>
              <a:t>Most compiled languages, </a:t>
            </a:r>
            <a:r>
              <a:rPr lang="en-US" sz="2800" dirty="0" smtClean="0"/>
              <a:t>C++ </a:t>
            </a:r>
            <a:r>
              <a:rPr lang="en-US" sz="2800" dirty="0"/>
              <a:t>and </a:t>
            </a:r>
            <a:r>
              <a:rPr lang="en-US" sz="2800" dirty="0" smtClean="0"/>
              <a:t>Java included</a:t>
            </a:r>
            <a:r>
              <a:rPr lang="en-US" sz="2800" dirty="0"/>
              <a:t>, employ static scope rules</a:t>
            </a:r>
            <a:endParaRPr lang="en-US" sz="2800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Scope Rules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178800" cy="47244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3200"/>
              <a:t>The classical example of static scope rules is the most closely nested rule used in block structured languages such as Algol 60 and Pascal </a:t>
            </a:r>
          </a:p>
          <a:p>
            <a:pPr lvl="1"/>
            <a:r>
              <a:rPr lang="en-US" sz="2800"/>
              <a:t>An identifier is known in the scope in which it is declared and in each enclosed scope, unless it is re-declared in an enclosed scope </a:t>
            </a:r>
          </a:p>
          <a:p>
            <a:pPr lvl="1"/>
            <a:r>
              <a:rPr lang="en-US" sz="2800"/>
              <a:t>To resolve a reference to an identifier, we examine the local scope and statically enclosing scopes until a binding is found</a:t>
            </a:r>
            <a:endParaRPr lang="en-US" sz="280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10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Name, Scope, and Binding</a:t>
            </a:r>
            <a:endParaRPr lang="en-US" sz="2400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en-US" sz="3200" dirty="0"/>
              <a:t>A name is exactly what you think it is</a:t>
            </a:r>
          </a:p>
          <a:p>
            <a:pPr lvl="1"/>
            <a:r>
              <a:rPr lang="en-US" dirty="0" smtClean="0"/>
              <a:t>Usually think of </a:t>
            </a:r>
            <a:r>
              <a:rPr lang="en-US" sz="2800" dirty="0" smtClean="0"/>
              <a:t>identifiers but </a:t>
            </a:r>
            <a:r>
              <a:rPr lang="en-US" dirty="0" smtClean="0"/>
              <a:t>can be more general</a:t>
            </a:r>
            <a:endParaRPr lang="en-US" sz="2800" dirty="0"/>
          </a:p>
          <a:p>
            <a:pPr lvl="1"/>
            <a:r>
              <a:rPr lang="en-US" sz="2800" dirty="0"/>
              <a:t>symbols (like </a:t>
            </a:r>
            <a:r>
              <a:rPr lang="en-US" sz="2800" dirty="0" smtClean="0"/>
              <a:t>'+' or '_') </a:t>
            </a:r>
            <a:r>
              <a:rPr lang="en-US" sz="2800" dirty="0"/>
              <a:t>can also be names</a:t>
            </a:r>
          </a:p>
          <a:p>
            <a:r>
              <a:rPr lang="en-US" sz="3200" dirty="0"/>
              <a:t>A binding is an association between two things, such as a name and the thing it names</a:t>
            </a:r>
          </a:p>
          <a:p>
            <a:r>
              <a:rPr lang="en-US" sz="3200" dirty="0"/>
              <a:t>The scope of a binding is the part of the program (textually</a:t>
            </a:r>
            <a:r>
              <a:rPr lang="en-US" sz="3200" dirty="0" smtClean="0"/>
              <a:t>) in </a:t>
            </a:r>
            <a:r>
              <a:rPr lang="en-US" sz="3200" dirty="0"/>
              <a:t>which the binding is active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Scope Rules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Note that the bindings created in a subroutine are destroyed at subroutine </a:t>
            </a:r>
            <a:r>
              <a:rPr lang="en-US" sz="3200" dirty="0" smtClean="0"/>
              <a:t>exit</a:t>
            </a:r>
          </a:p>
          <a:p>
            <a:r>
              <a:rPr lang="en-US" dirty="0" smtClean="0"/>
              <a:t>Obvious consequence when you understand how stack frames are allocated and </a:t>
            </a:r>
            <a:r>
              <a:rPr lang="en-US" dirty="0" err="1" smtClean="0"/>
              <a:t>deallocated</a:t>
            </a:r>
            <a:endParaRPr lang="en-US" dirty="0" smtClean="0">
              <a:latin typeface="Courier New" pitchFamily="49" charset="0"/>
            </a:endParaRPr>
          </a:p>
          <a:p>
            <a:r>
              <a:rPr lang="en-US" sz="3200" dirty="0" smtClean="0"/>
              <a:t>The </a:t>
            </a:r>
            <a:r>
              <a:rPr lang="en-US" sz="3200" dirty="0"/>
              <a:t>modules of Modula, </a:t>
            </a:r>
            <a:r>
              <a:rPr lang="en-US" sz="3200" dirty="0" err="1"/>
              <a:t>Ada</a:t>
            </a:r>
            <a:r>
              <a:rPr lang="en-US" sz="3200" dirty="0"/>
              <a:t>, etc., give you closed scopes without the limited lifetime</a:t>
            </a:r>
          </a:p>
          <a:p>
            <a:pPr lvl="1"/>
            <a:r>
              <a:rPr lang="en-US" sz="2800" dirty="0"/>
              <a:t>Bindings to variables declared in a module are inactive outside the module, not destroyed </a:t>
            </a:r>
          </a:p>
          <a:p>
            <a:pPr lvl="1"/>
            <a:r>
              <a:rPr lang="en-US" sz="2800" dirty="0"/>
              <a:t>The same sort of effect can be achieved in many languages with </a:t>
            </a:r>
            <a:r>
              <a:rPr lang="en-US" sz="2800" i="1" dirty="0"/>
              <a:t>own</a:t>
            </a:r>
            <a:r>
              <a:rPr lang="en-US" sz="2800" dirty="0"/>
              <a:t> (</a:t>
            </a:r>
            <a:r>
              <a:rPr lang="en-US" sz="2800" dirty="0" err="1"/>
              <a:t>Algol</a:t>
            </a:r>
            <a:r>
              <a:rPr lang="en-US" sz="2800" dirty="0"/>
              <a:t> term) or </a:t>
            </a:r>
            <a:r>
              <a:rPr lang="en-US" sz="2800" i="1" dirty="0"/>
              <a:t>static</a:t>
            </a:r>
            <a:r>
              <a:rPr lang="en-US" sz="2800" dirty="0"/>
              <a:t> (C term) </a:t>
            </a:r>
            <a:r>
              <a:rPr lang="en-US" sz="2800" dirty="0" smtClean="0"/>
              <a:t>variables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Scope Rules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5029200"/>
          </a:xfrm>
          <a:noFill/>
          <a:ln/>
        </p:spPr>
        <p:txBody>
          <a:bodyPr/>
          <a:lstStyle/>
          <a:p>
            <a:r>
              <a:rPr lang="en-US" sz="3200"/>
              <a:t>Access to non-local variables STATIC LINKS</a:t>
            </a:r>
          </a:p>
          <a:p>
            <a:pPr lvl="1"/>
            <a:r>
              <a:rPr lang="en-US" sz="2800"/>
              <a:t>Each frame points to the frame of the (correct instance of)  the routine inside which it was declared</a:t>
            </a:r>
          </a:p>
          <a:p>
            <a:pPr lvl="1"/>
            <a:r>
              <a:rPr lang="en-US" sz="2800"/>
              <a:t>In the absence of formal subroutines, </a:t>
            </a:r>
            <a:r>
              <a:rPr lang="en-US" sz="2800" i="1"/>
              <a:t>correct</a:t>
            </a:r>
            <a:r>
              <a:rPr lang="en-US" sz="2800"/>
              <a:t> means closest to the top of the stack</a:t>
            </a:r>
          </a:p>
          <a:p>
            <a:pPr lvl="1"/>
            <a:r>
              <a:rPr lang="en-US" sz="2800"/>
              <a:t>You access a variable in a scope </a:t>
            </a:r>
            <a:r>
              <a:rPr lang="en-US" sz="2800" i="1">
                <a:latin typeface="Courier New" pitchFamily="49" charset="0"/>
              </a:rPr>
              <a:t>k</a:t>
            </a:r>
            <a:r>
              <a:rPr lang="en-US" sz="2800"/>
              <a:t> levels out by following </a:t>
            </a:r>
            <a:r>
              <a:rPr lang="en-US" sz="2800" i="1">
                <a:latin typeface="Courier New" pitchFamily="49" charset="0"/>
              </a:rPr>
              <a:t>k</a:t>
            </a:r>
            <a:r>
              <a:rPr lang="en-US" sz="2800"/>
              <a:t> static links and then using the known offset within the frame thus found</a:t>
            </a:r>
          </a:p>
          <a:p>
            <a:r>
              <a:rPr lang="en-US" sz="3200" u="sng"/>
              <a:t>More details in Chapter 8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2005 Elsevier</a:t>
            </a: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Scope Rules</a:t>
            </a:r>
          </a:p>
        </p:txBody>
      </p:sp>
      <p:pic>
        <p:nvPicPr>
          <p:cNvPr id="118789" name="Picture 5" descr="Fig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066800"/>
            <a:ext cx="7086600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Scope Rules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78800" cy="48768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3200"/>
              <a:t>The key idea in </a:t>
            </a:r>
            <a:r>
              <a:rPr lang="en-US" sz="3200" b="1"/>
              <a:t>static scope rules</a:t>
            </a:r>
            <a:r>
              <a:rPr lang="en-US" sz="3200"/>
              <a:t> is that bindings are defined by the physical (lexical) structure of the program.</a:t>
            </a:r>
          </a:p>
          <a:p>
            <a:r>
              <a:rPr lang="en-US" sz="3200"/>
              <a:t>With </a:t>
            </a:r>
            <a:r>
              <a:rPr lang="en-US" sz="3200" b="1"/>
              <a:t>dynamic scope rules</a:t>
            </a:r>
            <a:r>
              <a:rPr lang="en-US" sz="3200"/>
              <a:t>, bindings depend on the current state of program execution</a:t>
            </a:r>
          </a:p>
          <a:p>
            <a:pPr lvl="1"/>
            <a:r>
              <a:rPr lang="en-US" sz="2800"/>
              <a:t>They cannot always be resolved by examining the program because they are dependent on calling sequences</a:t>
            </a:r>
          </a:p>
          <a:p>
            <a:pPr lvl="1"/>
            <a:r>
              <a:rPr lang="en-US" sz="2800"/>
              <a:t>To resolve a reference, we use the most recent, active binding made at run time</a:t>
            </a:r>
            <a:endParaRPr lang="en-US" sz="280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>
                <a:solidFill>
                  <a:schemeClr val="tx1"/>
                </a:solidFill>
              </a:rPr>
              <a:t>Binding of Referencing Environments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267200"/>
          </a:xfrm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/>
              <a:t>Accessing variables with dynamic scope:</a:t>
            </a:r>
          </a:p>
          <a:p>
            <a:pPr lvl="1">
              <a:lnSpc>
                <a:spcPct val="110000"/>
              </a:lnSpc>
            </a:pPr>
            <a:r>
              <a:rPr lang="en-US" sz="2800"/>
              <a:t>(1) keep a stack (</a:t>
            </a:r>
            <a:r>
              <a:rPr lang="en-US" sz="2800" i="1"/>
              <a:t>association list</a:t>
            </a:r>
            <a:r>
              <a:rPr lang="en-US" sz="2800"/>
              <a:t>) of all active variables</a:t>
            </a:r>
          </a:p>
          <a:p>
            <a:pPr lvl="2">
              <a:lnSpc>
                <a:spcPct val="110000"/>
              </a:lnSpc>
            </a:pPr>
            <a:r>
              <a:rPr lang="en-US" sz="2400"/>
              <a:t>When you need to find a variable, hunt down from top of stack</a:t>
            </a:r>
          </a:p>
          <a:p>
            <a:pPr lvl="2">
              <a:lnSpc>
                <a:spcPct val="110000"/>
              </a:lnSpc>
            </a:pPr>
            <a:r>
              <a:rPr lang="en-US" sz="2400"/>
              <a:t>This is equivalent to searching the activation records on the dynamic chain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>
                <a:solidFill>
                  <a:schemeClr val="tx1"/>
                </a:solidFill>
              </a:rPr>
              <a:t>Binding of Referencing Environments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7772400" cy="4572000"/>
          </a:xfrm>
          <a:noFill/>
          <a:ln/>
        </p:spPr>
        <p:txBody>
          <a:bodyPr/>
          <a:lstStyle/>
          <a:p>
            <a:r>
              <a:rPr lang="en-US" sz="3200" dirty="0"/>
              <a:t>Accessing variables with dynamic scope:</a:t>
            </a:r>
          </a:p>
          <a:p>
            <a:pPr lvl="1"/>
            <a:r>
              <a:rPr lang="en-US" sz="2800" dirty="0"/>
              <a:t>(2) keep a central table with one slot for every variable name</a:t>
            </a:r>
            <a:endParaRPr lang="en-US" sz="2800" u="sng" dirty="0"/>
          </a:p>
          <a:p>
            <a:pPr lvl="2"/>
            <a:r>
              <a:rPr lang="en-US" sz="2400" dirty="0"/>
              <a:t>If names cannot be created at run time, the table layout (and the location of every slot) can be fixed at compile time</a:t>
            </a:r>
          </a:p>
          <a:p>
            <a:pPr lvl="2"/>
            <a:r>
              <a:rPr lang="en-US" sz="2400" dirty="0"/>
              <a:t>Otherwise, you'll need a hash function or something to do lookup</a:t>
            </a:r>
          </a:p>
          <a:p>
            <a:pPr lvl="2"/>
            <a:r>
              <a:rPr lang="en-US" sz="2400" dirty="0"/>
              <a:t>Every subroutine changes the table entries for its locals at entry and </a:t>
            </a:r>
            <a:r>
              <a:rPr lang="en-US" sz="2400" dirty="0" smtClean="0"/>
              <a:t>exit (push / pop on a stack).</a:t>
            </a:r>
            <a:endParaRPr lang="en-US" sz="2400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>
                <a:solidFill>
                  <a:schemeClr val="tx1"/>
                </a:solidFill>
              </a:rPr>
              <a:t>Binding of Referencing Environments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en-US" sz="3200" dirty="0"/>
              <a:t>(1) gives you </a:t>
            </a:r>
            <a:r>
              <a:rPr lang="en-US" sz="3200" dirty="0" smtClean="0"/>
              <a:t>slower </a:t>
            </a:r>
            <a:r>
              <a:rPr lang="en-US" sz="3200" dirty="0"/>
              <a:t>access but fast calls</a:t>
            </a:r>
          </a:p>
          <a:p>
            <a:r>
              <a:rPr lang="en-US" sz="3200" dirty="0"/>
              <a:t>(2) gives you </a:t>
            </a:r>
            <a:r>
              <a:rPr lang="en-US" sz="3200" dirty="0" smtClean="0"/>
              <a:t>slower </a:t>
            </a:r>
            <a:r>
              <a:rPr lang="en-US" sz="3200" dirty="0"/>
              <a:t>calls but fast access</a:t>
            </a:r>
            <a:endParaRPr lang="en-US" sz="3600" dirty="0"/>
          </a:p>
          <a:p>
            <a:r>
              <a:rPr lang="en-US" sz="3200" dirty="0"/>
              <a:t>In effect, variable lookup in a dynamically-scoped language corresponds to symbol table lookup in a statically-scoped language</a:t>
            </a:r>
          </a:p>
          <a:p>
            <a:r>
              <a:rPr lang="en-US" sz="3200" dirty="0"/>
              <a:t>Because static scope rules tend to be more complicated, however, the data structure and lookup algorithm also have to be more complicated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Scope Rules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315200" cy="4953000"/>
          </a:xfrm>
          <a:noFill/>
          <a:ln/>
        </p:spPr>
        <p:txBody>
          <a:bodyPr/>
          <a:lstStyle/>
          <a:p>
            <a:r>
              <a:rPr lang="en-US" sz="3200"/>
              <a:t>Dynamic scope rules are usually encountered in interpreted languages</a:t>
            </a:r>
          </a:p>
          <a:p>
            <a:pPr lvl="1"/>
            <a:r>
              <a:rPr lang="en-US" sz="2800"/>
              <a:t>early LISP dialects assumed dynamic scope rules.  </a:t>
            </a:r>
          </a:p>
          <a:p>
            <a:r>
              <a:rPr lang="en-US" sz="3200"/>
              <a:t>Such languages do not normally have type checking at compile time because type determination isn't always possible when dynamic scope rules are in effect</a:t>
            </a:r>
            <a:endParaRPr lang="en-US" sz="320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00250"/>
            <a:ext cx="8458200" cy="4171950"/>
          </a:xfrm>
          <a:noFill/>
          <a:ln/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latin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</a:rPr>
              <a:t>int a;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	void first()</a:t>
            </a:r>
            <a:br>
              <a:rPr lang="en-US" sz="2400" dirty="0" smtClean="0">
                <a:latin typeface="Courier New" pitchFamily="49" charset="0"/>
              </a:rPr>
            </a:br>
            <a:r>
              <a:rPr lang="en-US" sz="2400" dirty="0" smtClean="0">
                <a:latin typeface="Courier New" pitchFamily="49" charset="0"/>
              </a:rPr>
              <a:t>{</a:t>
            </a:r>
            <a:r>
              <a:rPr lang="en-US" sz="2400" dirty="0" smtClean="0">
                <a:latin typeface="Courier New" pitchFamily="49" charset="0"/>
              </a:rPr>
              <a:t/>
            </a:r>
            <a:br>
              <a:rPr lang="en-US" sz="2400" dirty="0" smtClean="0">
                <a:latin typeface="Courier New" pitchFamily="49" charset="0"/>
              </a:rPr>
            </a:br>
            <a:r>
              <a:rPr lang="en-US" sz="2400" dirty="0" smtClean="0">
                <a:latin typeface="Courier New" pitchFamily="49" charset="0"/>
              </a:rPr>
              <a:t>	a </a:t>
            </a:r>
            <a:r>
              <a:rPr lang="en-US" sz="2400" dirty="0" smtClean="0">
                <a:latin typeface="Courier New" pitchFamily="49" charset="0"/>
              </a:rPr>
              <a:t>= </a:t>
            </a:r>
            <a:r>
              <a:rPr lang="en-US" sz="2400" dirty="0" smtClean="0">
                <a:latin typeface="Courier New" pitchFamily="49" charset="0"/>
              </a:rPr>
              <a:t>1;</a:t>
            </a:r>
            <a:br>
              <a:rPr lang="en-US" sz="2400" dirty="0" smtClean="0">
                <a:latin typeface="Courier New" pitchFamily="49" charset="0"/>
              </a:rPr>
            </a:br>
            <a:r>
              <a:rPr lang="en-US" sz="2400" dirty="0">
                <a:latin typeface="Courier New" pitchFamily="49" charset="0"/>
              </a:rPr>
              <a:t>}</a:t>
            </a:r>
            <a:endParaRPr lang="en-US" sz="2400" dirty="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latin typeface="Courier New" pitchFamily="49" charset="0"/>
              </a:rPr>
              <a:t/>
            </a:r>
            <a:br>
              <a:rPr lang="en-US" sz="2400" dirty="0">
                <a:latin typeface="Courier New" pitchFamily="49" charset="0"/>
              </a:rPr>
            </a:br>
            <a:r>
              <a:rPr lang="en-US" sz="2400" dirty="0" smtClean="0">
                <a:latin typeface="Courier New" pitchFamily="49" charset="0"/>
              </a:rPr>
              <a:t>void second()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latin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</a:rPr>
              <a:t>{</a:t>
            </a:r>
            <a:r>
              <a:rPr lang="en-US" sz="2400" dirty="0">
                <a:latin typeface="Courier New" pitchFamily="49" charset="0"/>
              </a:rPr>
              <a:t/>
            </a:r>
            <a:br>
              <a:rPr lang="en-US" sz="2400" dirty="0">
                <a:latin typeface="Courier New" pitchFamily="49" charset="0"/>
              </a:rPr>
            </a:br>
            <a:r>
              <a:rPr lang="en-US" sz="2400" dirty="0">
                <a:latin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</a:rPr>
              <a:t>int a = 3;</a:t>
            </a:r>
            <a:r>
              <a:rPr lang="en-US" sz="2400" dirty="0">
                <a:latin typeface="Courier New" pitchFamily="49" charset="0"/>
              </a:rPr>
              <a:t/>
            </a:r>
            <a:br>
              <a:rPr lang="en-US" sz="2400" dirty="0">
                <a:latin typeface="Courier New" pitchFamily="49" charset="0"/>
              </a:rPr>
            </a:br>
            <a:r>
              <a:rPr lang="en-US" sz="2400" dirty="0">
                <a:latin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</a:rPr>
              <a:t>first</a:t>
            </a:r>
            <a:r>
              <a:rPr lang="en-US" sz="2400" dirty="0" smtClean="0">
                <a:latin typeface="Courier New" pitchFamily="49" charset="0"/>
              </a:rPr>
              <a:t>();</a:t>
            </a:r>
            <a:r>
              <a:rPr lang="en-US" sz="2400" dirty="0" smtClean="0">
                <a:latin typeface="Courier New" pitchFamily="49" charset="0"/>
              </a:rPr>
              <a:t/>
            </a:r>
            <a:br>
              <a:rPr lang="en-US" sz="2400" dirty="0" smtClean="0">
                <a:latin typeface="Courier New" pitchFamily="49" charset="0"/>
              </a:rPr>
            </a:br>
            <a:r>
              <a:rPr lang="en-US" sz="2400" dirty="0">
                <a:latin typeface="Courier New" pitchFamily="49" charset="0"/>
              </a:rPr>
              <a:t>}</a:t>
            </a:r>
            <a:r>
              <a:rPr lang="en-US" sz="2400" dirty="0">
                <a:latin typeface="Courier New" pitchFamily="49" charset="0"/>
              </a:rPr>
              <a:t/>
            </a:r>
            <a:br>
              <a:rPr lang="en-US" sz="2400" dirty="0">
                <a:latin typeface="Courier New" pitchFamily="49" charset="0"/>
              </a:rPr>
            </a:br>
            <a:endParaRPr lang="en-US" sz="2400" dirty="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</a:rPr>
              <a:t>void main()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latin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</a:rPr>
              <a:t>{</a:t>
            </a:r>
            <a:r>
              <a:rPr lang="en-US" sz="2400" dirty="0">
                <a:latin typeface="Courier New" pitchFamily="49" charset="0"/>
              </a:rPr>
              <a:t/>
            </a:r>
            <a:br>
              <a:rPr lang="en-US" sz="2400" dirty="0">
                <a:latin typeface="Courier New" pitchFamily="49" charset="0"/>
              </a:rPr>
            </a:br>
            <a:r>
              <a:rPr lang="en-US" sz="2400" dirty="0">
                <a:latin typeface="Courier New" pitchFamily="49" charset="0"/>
              </a:rPr>
              <a:t>	a </a:t>
            </a:r>
            <a:r>
              <a:rPr lang="en-US" sz="2400" dirty="0" smtClean="0">
                <a:latin typeface="Courier New" pitchFamily="49" charset="0"/>
              </a:rPr>
              <a:t>= 2;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latin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</a:rPr>
              <a:t>second;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latin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</a:rPr>
              <a:t>("%d\</a:t>
            </a:r>
            <a:r>
              <a:rPr lang="en-US" sz="2400" dirty="0" err="1" smtClean="0">
                <a:latin typeface="Courier New" pitchFamily="49" charset="0"/>
              </a:rPr>
              <a:t>n",a</a:t>
            </a:r>
            <a:r>
              <a:rPr lang="en-US" sz="2400" dirty="0">
                <a:latin typeface="Courier New" pitchFamily="49" charset="0"/>
              </a:rPr>
              <a:t>);</a:t>
            </a:r>
            <a:br>
              <a:rPr lang="en-US" sz="2400" dirty="0">
                <a:latin typeface="Courier New" pitchFamily="49" charset="0"/>
              </a:rPr>
            </a:br>
            <a:r>
              <a:rPr lang="en-US" sz="2400" dirty="0">
                <a:latin typeface="Courier New" pitchFamily="49" charset="0"/>
              </a:rPr>
              <a:t>}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5090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/>
              <a:t>Scope Rules </a:t>
            </a:r>
            <a:br>
              <a:rPr lang="en-US" dirty="0"/>
            </a:br>
            <a:r>
              <a:rPr lang="en-US" dirty="0"/>
              <a:t>Example: Static vs. Dynamic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178800" cy="4705350"/>
          </a:xfrm>
          <a:noFill/>
          <a:ln/>
        </p:spPr>
        <p:txBody>
          <a:bodyPr/>
          <a:lstStyle/>
          <a:p>
            <a:r>
              <a:rPr lang="en-US" sz="3200" dirty="0"/>
              <a:t>If static scope rules are in effect (as would be the case in </a:t>
            </a:r>
            <a:r>
              <a:rPr lang="en-US" sz="3200" dirty="0" smtClean="0"/>
              <a:t>C), </a:t>
            </a:r>
            <a:r>
              <a:rPr lang="en-US" sz="3200" dirty="0"/>
              <a:t>the program prints a </a:t>
            </a:r>
            <a:r>
              <a:rPr lang="en-US" sz="3200" dirty="0">
                <a:latin typeface="Courier New" pitchFamily="49" charset="0"/>
              </a:rPr>
              <a:t>1</a:t>
            </a:r>
            <a:endParaRPr lang="en-US" sz="3200" dirty="0"/>
          </a:p>
          <a:p>
            <a:r>
              <a:rPr lang="en-US" sz="3200" dirty="0"/>
              <a:t>If dynamic scope rules are in effect, the program prints a </a:t>
            </a:r>
            <a:r>
              <a:rPr lang="en-US" sz="3200" dirty="0">
                <a:latin typeface="Courier New" pitchFamily="49" charset="0"/>
              </a:rPr>
              <a:t>2</a:t>
            </a:r>
            <a:endParaRPr lang="en-US" sz="3200" dirty="0"/>
          </a:p>
          <a:p>
            <a:r>
              <a:rPr lang="en-US" sz="3200" dirty="0"/>
              <a:t>Why the difference?  At issue is whether the assignment to the variable </a:t>
            </a:r>
            <a:r>
              <a:rPr lang="en-US" sz="3200" dirty="0">
                <a:latin typeface="Courier New" pitchFamily="49" charset="0"/>
              </a:rPr>
              <a:t>a</a:t>
            </a:r>
            <a:r>
              <a:rPr lang="en-US" sz="3200" dirty="0"/>
              <a:t> in </a:t>
            </a:r>
            <a:r>
              <a:rPr lang="en-US" sz="3200" dirty="0" smtClean="0"/>
              <a:t>function </a:t>
            </a:r>
            <a:r>
              <a:rPr lang="en-US" sz="3200" i="1" dirty="0" smtClean="0"/>
              <a:t>first</a:t>
            </a:r>
            <a:r>
              <a:rPr lang="en-US" sz="3200" dirty="0" smtClean="0"/>
              <a:t> </a:t>
            </a:r>
            <a:r>
              <a:rPr lang="en-US" sz="3200" dirty="0"/>
              <a:t>changes the variable </a:t>
            </a:r>
            <a:r>
              <a:rPr lang="en-US" sz="3200" dirty="0">
                <a:latin typeface="Courier New" pitchFamily="49" charset="0"/>
              </a:rPr>
              <a:t>a</a:t>
            </a:r>
            <a:r>
              <a:rPr lang="en-US" sz="3200" dirty="0"/>
              <a:t> declared in the main program or the variable </a:t>
            </a:r>
            <a:r>
              <a:rPr lang="en-US" sz="3200" dirty="0">
                <a:latin typeface="Courier New" pitchFamily="49" charset="0"/>
              </a:rPr>
              <a:t>a</a:t>
            </a:r>
            <a:r>
              <a:rPr lang="en-US" sz="3200" dirty="0"/>
              <a:t> declared in </a:t>
            </a:r>
            <a:r>
              <a:rPr lang="en-US" sz="3200" dirty="0" smtClean="0"/>
              <a:t>function </a:t>
            </a:r>
            <a:r>
              <a:rPr lang="en-US" sz="3200" i="1" dirty="0" smtClean="0"/>
              <a:t>second</a:t>
            </a:r>
            <a:r>
              <a:rPr lang="en-US" sz="3200" dirty="0" smtClean="0">
                <a:latin typeface="Courier New" pitchFamily="49" charset="0"/>
              </a:rPr>
              <a:t> </a:t>
            </a:r>
            <a:endParaRPr lang="en-US" sz="3200" dirty="0">
              <a:latin typeface="Courier New" pitchFamily="49" charset="0"/>
            </a:endParaRPr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5090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Scope Rules </a:t>
            </a:r>
            <a:br>
              <a:rPr lang="en-US"/>
            </a:br>
            <a:r>
              <a:rPr lang="en-US"/>
              <a:t>Example: Static vs. Dynamic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Binding</a:t>
            </a:r>
            <a:endParaRPr lang="en-US" sz="24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178800" cy="4495800"/>
          </a:xfrm>
          <a:noFill/>
          <a:ln/>
        </p:spPr>
        <p:txBody>
          <a:bodyPr>
            <a:normAutofit fontScale="77500" lnSpcReduction="20000"/>
          </a:bodyPr>
          <a:lstStyle/>
          <a:p>
            <a:r>
              <a:rPr lang="en-US" sz="3200" dirty="0"/>
              <a:t>Binding Time is the point at which a binding is </a:t>
            </a:r>
            <a:r>
              <a:rPr lang="en-US" sz="3200" dirty="0" smtClean="0"/>
              <a:t>created</a:t>
            </a:r>
            <a:endParaRPr lang="en-US" sz="3200" dirty="0"/>
          </a:p>
          <a:p>
            <a:pPr lvl="1"/>
            <a:r>
              <a:rPr lang="en-US" sz="2800" dirty="0"/>
              <a:t>language design time</a:t>
            </a:r>
          </a:p>
          <a:p>
            <a:pPr lvl="2"/>
            <a:r>
              <a:rPr lang="en-US" sz="2400" dirty="0"/>
              <a:t>program structure, possible type</a:t>
            </a:r>
          </a:p>
          <a:p>
            <a:pPr lvl="1"/>
            <a:r>
              <a:rPr lang="en-US" sz="2800" dirty="0"/>
              <a:t>language implementation time</a:t>
            </a:r>
          </a:p>
          <a:p>
            <a:pPr lvl="2"/>
            <a:r>
              <a:rPr lang="en-US" sz="2400" dirty="0"/>
              <a:t>I/O, arithmetic overflow, </a:t>
            </a:r>
            <a:r>
              <a:rPr lang="en-US" sz="2400" dirty="0" smtClean="0"/>
              <a:t>stack size, type </a:t>
            </a:r>
            <a:r>
              <a:rPr lang="en-US" sz="2400" dirty="0"/>
              <a:t>equality (if unspecified in </a:t>
            </a:r>
            <a:r>
              <a:rPr lang="en-US" sz="2400" dirty="0" smtClean="0"/>
              <a:t>design)</a:t>
            </a:r>
          </a:p>
          <a:p>
            <a:pPr lvl="1"/>
            <a:r>
              <a:rPr lang="en-US" dirty="0" smtClean="0"/>
              <a:t>program writing time</a:t>
            </a:r>
          </a:p>
          <a:p>
            <a:pPr lvl="2"/>
            <a:r>
              <a:rPr lang="en-US" dirty="0" smtClean="0"/>
              <a:t>algorithms, names</a:t>
            </a:r>
          </a:p>
          <a:p>
            <a:pPr lvl="1"/>
            <a:r>
              <a:rPr lang="en-US" dirty="0" smtClean="0"/>
              <a:t>compile time</a:t>
            </a:r>
          </a:p>
          <a:p>
            <a:pPr lvl="2"/>
            <a:r>
              <a:rPr lang="en-US" dirty="0" smtClean="0"/>
              <a:t>plan for data layout</a:t>
            </a:r>
          </a:p>
          <a:p>
            <a:pPr lvl="1"/>
            <a:r>
              <a:rPr lang="en-US" dirty="0" smtClean="0"/>
              <a:t>link time</a:t>
            </a:r>
          </a:p>
          <a:p>
            <a:pPr lvl="2"/>
            <a:r>
              <a:rPr lang="en-US" dirty="0" smtClean="0"/>
              <a:t>layout of whole program in memory</a:t>
            </a:r>
          </a:p>
          <a:p>
            <a:pPr lvl="1"/>
            <a:r>
              <a:rPr lang="en-US" dirty="0" smtClean="0"/>
              <a:t>load time</a:t>
            </a:r>
          </a:p>
          <a:p>
            <a:pPr lvl="2"/>
            <a:r>
              <a:rPr lang="en-US" dirty="0" smtClean="0"/>
              <a:t>choice of physical addresses</a:t>
            </a:r>
          </a:p>
          <a:p>
            <a:pPr lvl="1"/>
            <a:endParaRPr lang="en-US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51816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Static scope rules require that the reference resolve to the most recent, compile-time binding, namely the global variable </a:t>
            </a:r>
            <a:r>
              <a:rPr lang="en-US" sz="2800" dirty="0">
                <a:latin typeface="Courier New" pitchFamily="49" charset="0"/>
              </a:rPr>
              <a:t>a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Dynamic scope rules, on the other hand, require that we choose the most recent, active binding at run time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Perhaps the most common use of dynamic scope rules is to provide implicit parameters to </a:t>
            </a:r>
            <a:r>
              <a:rPr lang="en-US" sz="2400" dirty="0" smtClean="0"/>
              <a:t>subroutines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Begin</a:t>
            </a:r>
          </a:p>
          <a:p>
            <a:pPr lvl="3">
              <a:lnSpc>
                <a:spcPct val="90000"/>
              </a:lnSpc>
            </a:pPr>
            <a:r>
              <a:rPr lang="en-US" sz="1600" dirty="0" err="1" smtClean="0"/>
              <a:t>Print_base</a:t>
            </a:r>
            <a:r>
              <a:rPr lang="en-US" sz="1600" dirty="0" smtClean="0"/>
              <a:t>: integer := 16			// use hex</a:t>
            </a:r>
          </a:p>
          <a:p>
            <a:pPr lvl="3">
              <a:lnSpc>
                <a:spcPct val="90000"/>
              </a:lnSpc>
            </a:pPr>
            <a:r>
              <a:rPr lang="en-US" sz="1600" dirty="0" err="1" smtClean="0"/>
              <a:t>Print_integer</a:t>
            </a:r>
            <a:r>
              <a:rPr lang="en-US" sz="1600" dirty="0" smtClean="0"/>
              <a:t>(n)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This is generally considered bad programming practice nowadays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Alternative mechanisms </a:t>
            </a:r>
            <a:r>
              <a:rPr lang="en-US" sz="2000" dirty="0" smtClean="0"/>
              <a:t>exist, e.g.</a:t>
            </a:r>
            <a:r>
              <a:rPr lang="en-US" sz="1800" dirty="0" smtClean="0"/>
              <a:t> </a:t>
            </a:r>
            <a:r>
              <a:rPr lang="en-US" sz="1800" dirty="0"/>
              <a:t>optional parameters </a:t>
            </a: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5090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/>
              <a:t>Scope Rules </a:t>
            </a:r>
            <a:br>
              <a:rPr lang="en-US" dirty="0"/>
            </a:br>
            <a:r>
              <a:rPr lang="en-US" dirty="0"/>
              <a:t>Example: Static vs. Dynamic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igure 3-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400"/>
            <a:ext cx="5029200" cy="664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096000" y="1828800"/>
            <a:ext cx="2244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Dynamic scoping or</a:t>
            </a:r>
          </a:p>
          <a:p>
            <a:r>
              <a:rPr lang="en-US" b="1" dirty="0" smtClean="0"/>
              <a:t>Shallow binding </a:t>
            </a:r>
            <a:r>
              <a:rPr lang="en-US" dirty="0" smtClean="0"/>
              <a:t>makes some sense 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0" y="533400"/>
            <a:ext cx="2244338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Static scoping or</a:t>
            </a:r>
          </a:p>
          <a:p>
            <a:r>
              <a:rPr lang="en-US" b="1" dirty="0" smtClean="0"/>
              <a:t>Deep binding </a:t>
            </a:r>
            <a:r>
              <a:rPr lang="en-US" dirty="0" smtClean="0"/>
              <a:t>makes sense here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10800000" flipV="1">
            <a:off x="3048000" y="2057400"/>
            <a:ext cx="3048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 flipV="1">
            <a:off x="3276600" y="838200"/>
            <a:ext cx="2743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>
                <a:solidFill>
                  <a:schemeClr val="tx1"/>
                </a:solidFill>
              </a:rPr>
              <a:t>Binding of Referencing Environments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4953000"/>
          </a:xfrm>
          <a:noFill/>
          <a:ln/>
        </p:spPr>
        <p:txBody>
          <a:bodyPr>
            <a:normAutofit fontScale="77500" lnSpcReduction="20000"/>
          </a:bodyPr>
          <a:lstStyle/>
          <a:p>
            <a:r>
              <a:rPr lang="en-US" sz="3200" dirty="0"/>
              <a:t>REFERENCING ENVIRONMENT of a statement at run time is the set of active bindings</a:t>
            </a:r>
          </a:p>
          <a:p>
            <a:r>
              <a:rPr lang="en-US" sz="3200" dirty="0"/>
              <a:t>A referencing environment corresponds to a collection of scopes that are examined (in order) to find a </a:t>
            </a:r>
            <a:r>
              <a:rPr lang="en-US" sz="3200" dirty="0" smtClean="0"/>
              <a:t>binding</a:t>
            </a:r>
          </a:p>
          <a:p>
            <a:r>
              <a:rPr lang="en-US" dirty="0" smtClean="0"/>
              <a:t>SCOPE RULES determine that collection and its order</a:t>
            </a:r>
          </a:p>
          <a:p>
            <a:endParaRPr lang="en-US" dirty="0" smtClean="0"/>
          </a:p>
          <a:p>
            <a:r>
              <a:rPr lang="en-US" dirty="0" smtClean="0"/>
              <a:t>First-class status: objects that can be passed as parameters or returned and assigned</a:t>
            </a:r>
          </a:p>
          <a:p>
            <a:r>
              <a:rPr lang="en-US" dirty="0" smtClean="0"/>
              <a:t>Second-class status:  objects that can be passed but not returned or assigned</a:t>
            </a:r>
          </a:p>
          <a:p>
            <a:endParaRPr lang="en-US" dirty="0" smtClean="0"/>
          </a:p>
          <a:p>
            <a:r>
              <a:rPr lang="en-US" dirty="0" smtClean="0"/>
              <a:t>Some programming languages allow subroutines to be first-class</a:t>
            </a:r>
          </a:p>
          <a:p>
            <a:pPr lvl="1"/>
            <a:r>
              <a:rPr lang="en-US" dirty="0" smtClean="0"/>
              <a:t>What binding rules to use for such a subroutine?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Binding within a Scope</a:t>
            </a:r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Aliasing</a:t>
            </a:r>
          </a:p>
          <a:p>
            <a:pPr lvl="1"/>
            <a:r>
              <a:rPr lang="en-US" sz="2800" dirty="0" smtClean="0"/>
              <a:t>Two or more names that refer to a single object in a given scope are aliases</a:t>
            </a:r>
            <a:endParaRPr lang="en-US" sz="2800" dirty="0"/>
          </a:p>
          <a:p>
            <a:pPr lvl="1"/>
            <a:r>
              <a:rPr lang="en-US" sz="2800" dirty="0"/>
              <a:t>What are aliases good for? </a:t>
            </a:r>
          </a:p>
          <a:p>
            <a:pPr lvl="2"/>
            <a:r>
              <a:rPr lang="en-US" sz="2400" dirty="0"/>
              <a:t>space saving - modern data allocation methods are better</a:t>
            </a:r>
          </a:p>
          <a:p>
            <a:pPr lvl="2"/>
            <a:r>
              <a:rPr lang="en-US" sz="2400" dirty="0"/>
              <a:t>multiple representations </a:t>
            </a:r>
          </a:p>
          <a:p>
            <a:pPr lvl="2"/>
            <a:r>
              <a:rPr lang="en-US" sz="2400" dirty="0"/>
              <a:t>linked data structures   - legit</a:t>
            </a:r>
          </a:p>
          <a:p>
            <a:pPr lvl="1"/>
            <a:r>
              <a:rPr lang="en-US" sz="2800" dirty="0"/>
              <a:t>Also, aliases arise in parameter </a:t>
            </a:r>
            <a:r>
              <a:rPr lang="en-US" sz="2800" dirty="0" smtClean="0"/>
              <a:t>passing</a:t>
            </a:r>
          </a:p>
          <a:p>
            <a:pPr lvl="2"/>
            <a:r>
              <a:rPr lang="en-US" sz="2000" dirty="0" smtClean="0"/>
              <a:t>Sometimes desirable, sometimes not</a:t>
            </a:r>
            <a:endParaRPr lang="en-US" sz="2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Aliases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504221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Java:</a:t>
            </a:r>
          </a:p>
          <a:p>
            <a:endParaRPr lang="en-US" dirty="0" smtClean="0"/>
          </a:p>
          <a:p>
            <a:r>
              <a:rPr lang="en-US" dirty="0" smtClean="0"/>
              <a:t>	public static void </a:t>
            </a:r>
            <a:r>
              <a:rPr lang="en-US" dirty="0" err="1" smtClean="0"/>
              <a:t>foo</a:t>
            </a:r>
            <a:r>
              <a:rPr lang="en-US" dirty="0" smtClean="0"/>
              <a:t>(</a:t>
            </a:r>
            <a:r>
              <a:rPr lang="en-US" dirty="0" err="1" smtClean="0"/>
              <a:t>MyObject</a:t>
            </a:r>
            <a:r>
              <a:rPr lang="en-US" dirty="0" smtClean="0"/>
              <a:t> x)</a:t>
            </a:r>
          </a:p>
          <a:p>
            <a:r>
              <a:rPr lang="en-US" dirty="0" smtClean="0"/>
              <a:t>	{</a:t>
            </a:r>
          </a:p>
          <a:p>
            <a:r>
              <a:rPr lang="en-US" dirty="0" smtClean="0"/>
              <a:t>		x.val = 10;</a:t>
            </a:r>
          </a:p>
          <a:p>
            <a:r>
              <a:rPr lang="en-US" dirty="0" smtClean="0"/>
              <a:t>	}</a:t>
            </a:r>
          </a:p>
          <a:p>
            <a:endParaRPr lang="en-US" dirty="0" smtClean="0"/>
          </a:p>
          <a:p>
            <a:r>
              <a:rPr lang="en-US" dirty="0" smtClean="0"/>
              <a:t>	public static void main(String[] </a:t>
            </a:r>
            <a:r>
              <a:rPr lang="en-US" dirty="0" err="1" smtClean="0"/>
              <a:t>args</a:t>
            </a:r>
            <a:r>
              <a:rPr lang="en-US" dirty="0" smtClean="0"/>
              <a:t>)</a:t>
            </a:r>
          </a:p>
          <a:p>
            <a:r>
              <a:rPr lang="en-US" dirty="0" smtClean="0"/>
              <a:t>	{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MyObject</a:t>
            </a:r>
            <a:r>
              <a:rPr lang="en-US" dirty="0" smtClean="0"/>
              <a:t> o = new </a:t>
            </a:r>
            <a:r>
              <a:rPr lang="en-US" dirty="0" err="1" smtClean="0"/>
              <a:t>MyObject</a:t>
            </a:r>
            <a:r>
              <a:rPr lang="en-US" dirty="0" smtClean="0"/>
              <a:t>(1);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foo</a:t>
            </a:r>
            <a:r>
              <a:rPr lang="en-US" dirty="0" smtClean="0"/>
              <a:t>(o);</a:t>
            </a:r>
          </a:p>
          <a:p>
            <a:r>
              <a:rPr lang="en-US" dirty="0" smtClean="0"/>
              <a:t>	}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Aliases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446955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C++:</a:t>
            </a:r>
          </a:p>
          <a:p>
            <a:endParaRPr lang="en-US" dirty="0" smtClean="0"/>
          </a:p>
          <a:p>
            <a:r>
              <a:rPr lang="en-US" dirty="0" smtClean="0"/>
              <a:t>	public static void </a:t>
            </a:r>
            <a:r>
              <a:rPr lang="en-US" dirty="0" err="1" smtClean="0"/>
              <a:t>foo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&amp;x)</a:t>
            </a:r>
          </a:p>
          <a:p>
            <a:r>
              <a:rPr lang="en-US" dirty="0" smtClean="0"/>
              <a:t>	{	</a:t>
            </a:r>
          </a:p>
          <a:p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MyObject</a:t>
            </a:r>
            <a:r>
              <a:rPr lang="en-US" dirty="0" smtClean="0"/>
              <a:t> o;</a:t>
            </a:r>
          </a:p>
          <a:p>
            <a:r>
              <a:rPr lang="en-US" dirty="0" smtClean="0"/>
              <a:t>		x = 10;</a:t>
            </a:r>
          </a:p>
          <a:p>
            <a:r>
              <a:rPr lang="en-US" dirty="0" smtClean="0"/>
              <a:t>	}</a:t>
            </a:r>
          </a:p>
          <a:p>
            <a:endParaRPr lang="en-US" dirty="0" smtClean="0"/>
          </a:p>
          <a:p>
            <a:r>
              <a:rPr lang="en-US" dirty="0" smtClean="0"/>
              <a:t>	public static void main(String[] </a:t>
            </a:r>
            <a:r>
              <a:rPr lang="en-US" dirty="0" err="1" smtClean="0"/>
              <a:t>args</a:t>
            </a:r>
            <a:r>
              <a:rPr lang="en-US" dirty="0" smtClean="0"/>
              <a:t>)</a:t>
            </a:r>
          </a:p>
          <a:p>
            <a:r>
              <a:rPr lang="en-US" dirty="0" smtClean="0"/>
              <a:t>	{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y = 20;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foo</a:t>
            </a:r>
            <a:r>
              <a:rPr lang="en-US" dirty="0" smtClean="0"/>
              <a:t>(y);</a:t>
            </a:r>
          </a:p>
          <a:p>
            <a:r>
              <a:rPr lang="en-US" dirty="0" smtClean="0"/>
              <a:t>	}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Binding within a Scope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en-US" sz="3200" dirty="0">
                <a:ea typeface="MS Mincho" charset="-128"/>
              </a:rPr>
              <a:t>Overloading</a:t>
            </a:r>
          </a:p>
          <a:p>
            <a:pPr lvl="1"/>
            <a:r>
              <a:rPr lang="en-US" sz="2800" dirty="0">
                <a:ea typeface="MS Mincho" charset="-128"/>
              </a:rPr>
              <a:t>some overloading happens in almost all languages</a:t>
            </a:r>
          </a:p>
          <a:p>
            <a:pPr lvl="2"/>
            <a:r>
              <a:rPr lang="en-US" sz="2400" dirty="0">
                <a:ea typeface="MS Mincho" charset="-128"/>
              </a:rPr>
              <a:t>integer + v. real +</a:t>
            </a:r>
          </a:p>
          <a:p>
            <a:pPr lvl="1"/>
            <a:r>
              <a:rPr lang="en-US" dirty="0" smtClean="0">
                <a:ea typeface="MS Mincho" charset="-128"/>
              </a:rPr>
              <a:t>Handled with help from the symbol table</a:t>
            </a:r>
          </a:p>
          <a:p>
            <a:pPr lvl="2"/>
            <a:r>
              <a:rPr lang="en-US" sz="2400" dirty="0" smtClean="0">
                <a:ea typeface="MS Mincho" charset="-128"/>
              </a:rPr>
              <a:t>Lookup a list of possible meanings for the requested nam</a:t>
            </a:r>
            <a:r>
              <a:rPr lang="en-US" dirty="0" smtClean="0">
                <a:ea typeface="MS Mincho" charset="-128"/>
              </a:rPr>
              <a:t>e; the semantic analyzer chooses the most appropriate one based on the context</a:t>
            </a:r>
            <a:endParaRPr lang="en-US" sz="2400" dirty="0" smtClean="0">
              <a:ea typeface="MS Mincho" charset="-128"/>
            </a:endParaRPr>
          </a:p>
          <a:p>
            <a:pPr lvl="1"/>
            <a:r>
              <a:rPr lang="en-US" sz="2800" dirty="0" smtClean="0">
                <a:ea typeface="MS Mincho" charset="-128"/>
              </a:rPr>
              <a:t>some </a:t>
            </a:r>
            <a:r>
              <a:rPr lang="en-US" sz="2800" dirty="0">
                <a:ea typeface="MS Mincho" charset="-128"/>
              </a:rPr>
              <a:t>languages get into overloading in a big way</a:t>
            </a:r>
          </a:p>
          <a:p>
            <a:pPr lvl="2"/>
            <a:r>
              <a:rPr lang="en-US" sz="2400" dirty="0" smtClean="0">
                <a:ea typeface="MS Mincho" charset="-128"/>
              </a:rPr>
              <a:t>Ada</a:t>
            </a:r>
            <a:endParaRPr lang="en-US" sz="2400" dirty="0">
              <a:ea typeface="MS Mincho" charset="-128"/>
            </a:endParaRPr>
          </a:p>
          <a:p>
            <a:pPr lvl="2"/>
            <a:r>
              <a:rPr lang="en-US" sz="2400" dirty="0">
                <a:ea typeface="MS Mincho" charset="-128"/>
              </a:rPr>
              <a:t>C</a:t>
            </a:r>
            <a:r>
              <a:rPr lang="en-US" sz="2400" dirty="0" smtClean="0">
                <a:ea typeface="MS Mincho" charset="-128"/>
              </a:rPr>
              <a:t>++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Ada</a:t>
            </a:r>
            <a:r>
              <a:rPr lang="en-US" dirty="0" smtClean="0"/>
              <a:t> Constant Overloading</a:t>
            </a:r>
            <a:endParaRPr lang="en-US" dirty="0"/>
          </a:p>
        </p:txBody>
      </p:sp>
      <p:pic>
        <p:nvPicPr>
          <p:cNvPr id="4" name="Picture 2" descr="Figure 3-1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2078831"/>
            <a:ext cx="77724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Operator Overloading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524000"/>
            <a:ext cx="5676362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const Money operator +(const Money&amp; amount1, const Money&amp; amount2)</a:t>
            </a:r>
          </a:p>
          <a:p>
            <a:r>
              <a:rPr lang="en-US" sz="1400" dirty="0" smtClean="0"/>
              <a:t>{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int</a:t>
            </a:r>
            <a:r>
              <a:rPr lang="en-US" sz="1400" dirty="0" smtClean="0"/>
              <a:t> allCents1 = amount1.cents + amount1.dollars*100;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int</a:t>
            </a:r>
            <a:r>
              <a:rPr lang="en-US" sz="1400" dirty="0" smtClean="0"/>
              <a:t> allCents2 = amount2.cents + amount2.dollars*100;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sumAllCents</a:t>
            </a:r>
            <a:r>
              <a:rPr lang="en-US" sz="1400" dirty="0" smtClean="0"/>
              <a:t> = allCents1 + allCents2;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absAllCents</a:t>
            </a:r>
            <a:r>
              <a:rPr lang="en-US" sz="1400" dirty="0" smtClean="0"/>
              <a:t> = abs(</a:t>
            </a:r>
            <a:r>
              <a:rPr lang="en-US" sz="1400" dirty="0" err="1" smtClean="0"/>
              <a:t>sumAllCents</a:t>
            </a:r>
            <a:r>
              <a:rPr lang="en-US" sz="1400" dirty="0" smtClean="0"/>
              <a:t>); //Money can be negative.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finalDollars</a:t>
            </a:r>
            <a:r>
              <a:rPr lang="en-US" sz="1400" dirty="0" smtClean="0"/>
              <a:t> = </a:t>
            </a:r>
            <a:r>
              <a:rPr lang="en-US" sz="1400" dirty="0" err="1" smtClean="0"/>
              <a:t>absAllCents</a:t>
            </a:r>
            <a:r>
              <a:rPr lang="en-US" sz="1400" dirty="0" smtClean="0"/>
              <a:t>/100;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finalCents</a:t>
            </a:r>
            <a:r>
              <a:rPr lang="en-US" sz="1400" dirty="0" smtClean="0"/>
              <a:t> = absAllCents%100;</a:t>
            </a:r>
          </a:p>
          <a:p>
            <a:endParaRPr lang="en-US" sz="1400" dirty="0" smtClean="0"/>
          </a:p>
          <a:p>
            <a:r>
              <a:rPr lang="en-US" sz="1400" dirty="0" smtClean="0"/>
              <a:t>    if (</a:t>
            </a:r>
            <a:r>
              <a:rPr lang="en-US" sz="1400" dirty="0" err="1" smtClean="0"/>
              <a:t>sumAllCents</a:t>
            </a:r>
            <a:r>
              <a:rPr lang="en-US" sz="1400" dirty="0" smtClean="0"/>
              <a:t> &lt; 0)</a:t>
            </a:r>
          </a:p>
          <a:p>
            <a:r>
              <a:rPr lang="en-US" sz="1400" dirty="0" smtClean="0"/>
              <a:t>    {</a:t>
            </a:r>
          </a:p>
          <a:p>
            <a:r>
              <a:rPr lang="en-US" sz="1400" dirty="0" smtClean="0"/>
              <a:t>        </a:t>
            </a:r>
            <a:r>
              <a:rPr lang="en-US" sz="1400" dirty="0" err="1" smtClean="0"/>
              <a:t>finalDollars</a:t>
            </a:r>
            <a:r>
              <a:rPr lang="en-US" sz="1400" dirty="0" smtClean="0"/>
              <a:t> = -</a:t>
            </a:r>
            <a:r>
              <a:rPr lang="en-US" sz="1400" dirty="0" err="1" smtClean="0"/>
              <a:t>finalDollars</a:t>
            </a:r>
            <a:r>
              <a:rPr lang="en-US" sz="1400" dirty="0" smtClean="0"/>
              <a:t>;</a:t>
            </a:r>
          </a:p>
          <a:p>
            <a:r>
              <a:rPr lang="en-US" sz="1400" dirty="0" smtClean="0"/>
              <a:t>        </a:t>
            </a:r>
            <a:r>
              <a:rPr lang="en-US" sz="1400" dirty="0" err="1" smtClean="0"/>
              <a:t>finalCents</a:t>
            </a:r>
            <a:r>
              <a:rPr lang="en-US" sz="1400" dirty="0" smtClean="0"/>
              <a:t> = -</a:t>
            </a:r>
            <a:r>
              <a:rPr lang="en-US" sz="1400" dirty="0" err="1" smtClean="0"/>
              <a:t>finalCents</a:t>
            </a:r>
            <a:r>
              <a:rPr lang="en-US" sz="1400" dirty="0" smtClean="0"/>
              <a:t>;</a:t>
            </a:r>
          </a:p>
          <a:p>
            <a:r>
              <a:rPr lang="en-US" sz="1400" dirty="0" smtClean="0"/>
              <a:t>    }</a:t>
            </a:r>
          </a:p>
          <a:p>
            <a:endParaRPr lang="en-US" sz="1400" dirty="0" smtClean="0"/>
          </a:p>
          <a:p>
            <a:r>
              <a:rPr lang="en-US" sz="1400" dirty="0" smtClean="0"/>
              <a:t>    return Money(</a:t>
            </a:r>
            <a:r>
              <a:rPr lang="en-US" sz="1400" dirty="0" err="1" smtClean="0"/>
              <a:t>finalDollars</a:t>
            </a:r>
            <a:r>
              <a:rPr lang="en-US" sz="1400" dirty="0" smtClean="0"/>
              <a:t>, </a:t>
            </a:r>
            <a:r>
              <a:rPr lang="en-US" sz="1400" dirty="0" err="1" smtClean="0"/>
              <a:t>finalCents</a:t>
            </a:r>
            <a:r>
              <a:rPr lang="en-US" sz="1400" dirty="0" smtClean="0"/>
              <a:t>);</a:t>
            </a:r>
          </a:p>
          <a:p>
            <a:r>
              <a:rPr lang="en-US" sz="1400" dirty="0" smtClean="0"/>
              <a:t>}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err="1" smtClean="0"/>
              <a:t>bool</a:t>
            </a:r>
            <a:r>
              <a:rPr lang="en-US" sz="1400" dirty="0" smtClean="0"/>
              <a:t> operator ==(const Money&amp; amount1, const Money&amp; amount2)</a:t>
            </a:r>
          </a:p>
          <a:p>
            <a:r>
              <a:rPr lang="en-US" sz="1400" dirty="0" smtClean="0"/>
              <a:t>{</a:t>
            </a:r>
          </a:p>
          <a:p>
            <a:r>
              <a:rPr lang="en-US" sz="1400" dirty="0" smtClean="0"/>
              <a:t>    return ((amount1.dollars == amount2.dollars)</a:t>
            </a:r>
          </a:p>
          <a:p>
            <a:r>
              <a:rPr lang="en-US" sz="1400" dirty="0" smtClean="0"/>
              <a:t>           &amp;&amp; (amount1.cents == amount2.cents));</a:t>
            </a:r>
          </a:p>
          <a:p>
            <a:r>
              <a:rPr lang="en-US" sz="1400" dirty="0" smtClean="0"/>
              <a:t>}</a:t>
            </a:r>
            <a:endParaRPr lang="en-US" sz="14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229600" cy="4648200"/>
          </a:xfrm>
          <a:noFill/>
          <a:ln/>
        </p:spPr>
        <p:txBody>
          <a:bodyPr>
            <a:normAutofit/>
          </a:bodyPr>
          <a:lstStyle/>
          <a:p>
            <a:r>
              <a:rPr lang="en-US" sz="3200" dirty="0">
                <a:ea typeface="MS Mincho" charset="-128"/>
              </a:rPr>
              <a:t>It's worth distinguishing between some closely related concepts</a:t>
            </a:r>
          </a:p>
          <a:p>
            <a:pPr lvl="1"/>
            <a:r>
              <a:rPr lang="en-US" sz="2800" dirty="0">
                <a:ea typeface="MS Mincho" charset="-128"/>
              </a:rPr>
              <a:t>overloaded functions - two different things with the same name; in </a:t>
            </a:r>
            <a:r>
              <a:rPr lang="en-US" sz="2800" dirty="0" err="1" smtClean="0">
                <a:ea typeface="MS Mincho" charset="-128"/>
              </a:rPr>
              <a:t>Ada</a:t>
            </a:r>
            <a:r>
              <a:rPr lang="en-US" dirty="0" smtClean="0">
                <a:ea typeface="MS Mincho" charset="-128"/>
              </a:rPr>
              <a:t>	</a:t>
            </a:r>
          </a:p>
          <a:p>
            <a:pPr lvl="1">
              <a:buNone/>
            </a:pPr>
            <a:r>
              <a:rPr lang="en-US" sz="2800" dirty="0" smtClean="0">
                <a:ea typeface="MS Mincho" charset="-128"/>
              </a:rPr>
              <a:t>		</a:t>
            </a:r>
            <a:r>
              <a:rPr lang="en-US" sz="1700" dirty="0" smtClean="0">
                <a:latin typeface="Courier New" pitchFamily="49" charset="0"/>
                <a:ea typeface="MS Mincho" charset="-128"/>
                <a:cs typeface="Courier New" pitchFamily="49" charset="0"/>
              </a:rPr>
              <a:t>function min(a, b : integer)  return integer…</a:t>
            </a:r>
            <a:br>
              <a:rPr lang="en-US" sz="1700" dirty="0" smtClean="0">
                <a:latin typeface="Courier New" pitchFamily="49" charset="0"/>
                <a:ea typeface="MS Mincho" charset="-128"/>
                <a:cs typeface="Courier New" pitchFamily="49" charset="0"/>
              </a:rPr>
            </a:br>
            <a:r>
              <a:rPr lang="en-US" sz="1700" dirty="0" smtClean="0">
                <a:latin typeface="Courier New" pitchFamily="49" charset="0"/>
                <a:ea typeface="MS Mincho" charset="-128"/>
                <a:cs typeface="Courier New" pitchFamily="49" charset="0"/>
              </a:rPr>
              <a:t> 	function min(x, y : real)  return real …</a:t>
            </a:r>
          </a:p>
          <a:p>
            <a:pPr lvl="1"/>
            <a:endParaRPr lang="en-US" dirty="0" smtClean="0">
              <a:ea typeface="MS Mincho" charset="-128"/>
            </a:endParaRPr>
          </a:p>
          <a:p>
            <a:pPr lvl="1"/>
            <a:r>
              <a:rPr lang="en-US" sz="2800" dirty="0" smtClean="0">
                <a:ea typeface="MS Mincho" charset="-128"/>
              </a:rPr>
              <a:t>In Fortran, these can be automatically coerced:</a:t>
            </a:r>
          </a:p>
          <a:p>
            <a:pPr lvl="1">
              <a:buNone/>
            </a:pPr>
            <a:r>
              <a:rPr lang="en-US" sz="1800" dirty="0" smtClean="0">
                <a:latin typeface="Courier New" pitchFamily="49" charset="0"/>
                <a:ea typeface="MS Mincho" charset="-128"/>
                <a:cs typeface="Courier New" pitchFamily="49" charset="0"/>
              </a:rPr>
              <a:t>		real function min(</a:t>
            </a:r>
            <a:r>
              <a:rPr lang="en-US" sz="1800" dirty="0" err="1" smtClean="0">
                <a:latin typeface="Courier New" pitchFamily="49" charset="0"/>
                <a:ea typeface="MS Mincho" charset="-128"/>
                <a:cs typeface="Courier New" pitchFamily="49" charset="0"/>
              </a:rPr>
              <a:t>x,y</a:t>
            </a:r>
            <a:r>
              <a:rPr lang="en-US" sz="1800" dirty="0" smtClean="0">
                <a:latin typeface="Courier New" pitchFamily="49" charset="0"/>
                <a:ea typeface="MS Mincho" charset="-128"/>
                <a:cs typeface="Courier New" pitchFamily="49" charset="0"/>
              </a:rPr>
              <a:t>) real </a:t>
            </a:r>
            <a:r>
              <a:rPr lang="en-US" sz="1800" dirty="0" err="1" smtClean="0">
                <a:latin typeface="Courier New" pitchFamily="49" charset="0"/>
                <a:ea typeface="MS Mincho" charset="-128"/>
                <a:cs typeface="Courier New" pitchFamily="49" charset="0"/>
              </a:rPr>
              <a:t>x,y</a:t>
            </a:r>
            <a:r>
              <a:rPr lang="en-US" sz="1800" dirty="0" smtClean="0">
                <a:latin typeface="Courier New" pitchFamily="49" charset="0"/>
                <a:ea typeface="MS Mincho" charset="-128"/>
                <a:cs typeface="Courier New" pitchFamily="49" charset="0"/>
              </a:rPr>
              <a:t>  ...</a:t>
            </a:r>
          </a:p>
          <a:p>
            <a:pPr lvl="1">
              <a:buNone/>
            </a:pPr>
            <a:endParaRPr lang="en-US" sz="1800" dirty="0">
              <a:ea typeface="MS Mincho" charset="-128"/>
            </a:endParaRPr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Binding within a Scope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53340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Fortran will convert </a:t>
            </a:r>
            <a:r>
              <a:rPr lang="en-US" dirty="0" err="1" smtClean="0"/>
              <a:t>int</a:t>
            </a:r>
            <a:r>
              <a:rPr lang="en-US" dirty="0" smtClean="0"/>
              <a:t> input to </a:t>
            </a:r>
            <a:r>
              <a:rPr lang="en-US" dirty="0" err="1" smtClean="0"/>
              <a:t>reals</a:t>
            </a:r>
            <a:r>
              <a:rPr lang="en-US" dirty="0" smtClean="0"/>
              <a:t>, find the min, then return the result back as a real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Binding</a:t>
            </a:r>
            <a:endParaRPr lang="en-US" sz="240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3200"/>
              <a:t>Implementation decisions (continued):</a:t>
            </a:r>
            <a:endParaRPr lang="en-US"/>
          </a:p>
          <a:p>
            <a:pPr lvl="1"/>
            <a:r>
              <a:rPr lang="en-US" sz="2800"/>
              <a:t>run time</a:t>
            </a:r>
          </a:p>
          <a:p>
            <a:pPr lvl="2"/>
            <a:r>
              <a:rPr lang="en-US" sz="2400"/>
              <a:t>value/variable bindings, sizes of strings</a:t>
            </a:r>
          </a:p>
          <a:p>
            <a:pPr lvl="2"/>
            <a:r>
              <a:rPr lang="en-US" sz="2400"/>
              <a:t>subsumes</a:t>
            </a:r>
          </a:p>
          <a:p>
            <a:pPr lvl="3"/>
            <a:r>
              <a:rPr lang="en-US" sz="2000"/>
              <a:t>program start-up time</a:t>
            </a:r>
          </a:p>
          <a:p>
            <a:pPr lvl="3"/>
            <a:r>
              <a:rPr lang="en-US" sz="2000"/>
              <a:t>module entry time</a:t>
            </a:r>
          </a:p>
          <a:p>
            <a:pPr lvl="3"/>
            <a:r>
              <a:rPr lang="en-US" sz="2000"/>
              <a:t>elaboration time (point a which a declaration is first "seen")</a:t>
            </a:r>
          </a:p>
          <a:p>
            <a:pPr lvl="3"/>
            <a:r>
              <a:rPr lang="en-US" sz="2000"/>
              <a:t>procedure entry time</a:t>
            </a:r>
          </a:p>
          <a:p>
            <a:pPr lvl="3"/>
            <a:r>
              <a:rPr lang="en-US" sz="2000"/>
              <a:t>block entry time</a:t>
            </a:r>
          </a:p>
          <a:p>
            <a:pPr lvl="3"/>
            <a:r>
              <a:rPr lang="en-US" sz="2000"/>
              <a:t>statement execution time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  <a:noFill/>
          <a:ln/>
        </p:spPr>
        <p:txBody>
          <a:bodyPr>
            <a:normAutofit/>
          </a:bodyPr>
          <a:lstStyle/>
          <a:p>
            <a:r>
              <a:rPr lang="en-US" sz="2400" dirty="0" smtClean="0">
                <a:ea typeface="MS Mincho" charset="-128"/>
              </a:rPr>
              <a:t>generic </a:t>
            </a:r>
            <a:r>
              <a:rPr lang="en-US" sz="2400" dirty="0">
                <a:ea typeface="MS Mincho" charset="-128"/>
              </a:rPr>
              <a:t>functions (modules, etc.) - a syntactic template that can be instantiated in more than one way </a:t>
            </a:r>
            <a:r>
              <a:rPr lang="en-US" sz="2400" i="1" dirty="0">
                <a:ea typeface="MS Mincho" charset="-128"/>
              </a:rPr>
              <a:t>at compile time</a:t>
            </a:r>
          </a:p>
          <a:p>
            <a:pPr lvl="1"/>
            <a:r>
              <a:rPr lang="en-US" sz="2000" dirty="0" smtClean="0">
                <a:ea typeface="MS Mincho" charset="-128"/>
              </a:rPr>
              <a:t>Also called </a:t>
            </a:r>
            <a:r>
              <a:rPr lang="en-US" sz="2000" b="1" dirty="0" smtClean="0">
                <a:ea typeface="MS Mincho" charset="-128"/>
              </a:rPr>
              <a:t>explicit parametric polymorphism</a:t>
            </a:r>
          </a:p>
          <a:p>
            <a:pPr lvl="1"/>
            <a:r>
              <a:rPr lang="en-US" sz="2000" dirty="0" smtClean="0">
                <a:ea typeface="MS Mincho" charset="-128"/>
              </a:rPr>
              <a:t>via </a:t>
            </a:r>
            <a:r>
              <a:rPr lang="en-US" sz="2000" dirty="0">
                <a:ea typeface="MS Mincho" charset="-128"/>
              </a:rPr>
              <a:t>macro processors in C++</a:t>
            </a:r>
          </a:p>
          <a:p>
            <a:pPr lvl="1"/>
            <a:r>
              <a:rPr lang="en-US" sz="2000" dirty="0" smtClean="0">
                <a:ea typeface="MS Mincho" charset="-128"/>
              </a:rPr>
              <a:t>Templates in C++/Java</a:t>
            </a:r>
            <a:endParaRPr lang="en-US" sz="2000" dirty="0">
              <a:ea typeface="MS Mincho" charset="-128"/>
            </a:endParaRPr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Binding within a Scope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3429000"/>
            <a:ext cx="8552341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TwoTypePair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&lt;T1, T2&gt;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private T1 first;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private T2 second;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TwoTypePair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(T1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firstItem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T2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secondItem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first =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firstItem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second =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secondItem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public T1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getFirst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return first;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TwoTypePair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&lt;String, Integer&gt; rating = new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TwoTypePair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&lt;String, Integer&gt;("The Car Guys", 8);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Separate Compilation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81600"/>
          </a:xfrm>
          <a:noFill/>
          <a:ln/>
        </p:spPr>
        <p:txBody>
          <a:bodyPr/>
          <a:lstStyle/>
          <a:p>
            <a:r>
              <a:rPr lang="en-US" sz="3200" dirty="0" smtClean="0">
                <a:ea typeface="MS Mincho" charset="-128"/>
              </a:rPr>
              <a:t>Since most large programs are constructed and tested incrementally, and some programs can be very large, languages must support separate compilation</a:t>
            </a:r>
          </a:p>
          <a:p>
            <a:r>
              <a:rPr lang="en-US" dirty="0" smtClean="0">
                <a:ea typeface="MS Mincho" charset="-128"/>
                <a:cs typeface="Times New Roman" charset="0"/>
              </a:rPr>
              <a:t>Compilation units usually a “module”</a:t>
            </a:r>
          </a:p>
          <a:p>
            <a:pPr lvl="1"/>
            <a:r>
              <a:rPr lang="en-US" sz="2000" dirty="0" smtClean="0">
                <a:ea typeface="MS Mincho" charset="-128"/>
                <a:cs typeface="Times New Roman" charset="0"/>
              </a:rPr>
              <a:t>Class in Java/C++</a:t>
            </a:r>
          </a:p>
          <a:p>
            <a:pPr lvl="1"/>
            <a:r>
              <a:rPr lang="en-US" sz="2000" dirty="0" smtClean="0">
                <a:ea typeface="MS Mincho" charset="-128"/>
                <a:cs typeface="Times New Roman" charset="0"/>
              </a:rPr>
              <a:t>Namespace in C++ can link separate classes</a:t>
            </a:r>
          </a:p>
          <a:p>
            <a:pPr lvl="1"/>
            <a:r>
              <a:rPr lang="en-US" sz="2000" dirty="0" smtClean="0">
                <a:ea typeface="MS Mincho" charset="-128"/>
                <a:cs typeface="Times New Roman" charset="0"/>
              </a:rPr>
              <a:t>More arbitrary in C</a:t>
            </a:r>
          </a:p>
          <a:p>
            <a:pPr lvl="1"/>
            <a:r>
              <a:rPr lang="en-US" sz="2000" dirty="0" smtClean="0">
                <a:ea typeface="MS Mincho" charset="-128"/>
                <a:cs typeface="Times New Roman" charset="0"/>
              </a:rPr>
              <a:t>Java and C# were the first to break from the standard of requiring a file with header information for all methods/classes</a:t>
            </a:r>
          </a:p>
          <a:p>
            <a:pPr lvl="1"/>
            <a:endParaRPr lang="en-US" sz="2000" dirty="0">
              <a:cs typeface="Times New Roman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Conclusions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en-US" sz="3200" dirty="0">
                <a:ea typeface="MS Mincho" charset="-128"/>
              </a:rPr>
              <a:t>The morals of the story:</a:t>
            </a:r>
          </a:p>
          <a:p>
            <a:pPr lvl="1"/>
            <a:r>
              <a:rPr lang="en-US" sz="2800" dirty="0">
                <a:ea typeface="MS Mincho" charset="-128"/>
              </a:rPr>
              <a:t>language features can be surprisingly subtle</a:t>
            </a:r>
          </a:p>
          <a:p>
            <a:pPr lvl="1"/>
            <a:r>
              <a:rPr lang="en-US" dirty="0" smtClean="0">
                <a:ea typeface="MS Mincho" charset="-128"/>
              </a:rPr>
              <a:t>Determining how issues like binding, naming, and memory are used have a huge impact on the design of the language</a:t>
            </a:r>
          </a:p>
          <a:p>
            <a:pPr lvl="1"/>
            <a:r>
              <a:rPr lang="en-US" dirty="0" smtClean="0">
                <a:ea typeface="MS Mincho" charset="-128"/>
              </a:rPr>
              <a:t>Static vs. dynamic scoping is interesting, but all modern languages use static scoping</a:t>
            </a:r>
            <a:endParaRPr lang="en-US" sz="2800" dirty="0" smtClean="0">
              <a:ea typeface="MS Mincho" charset="-128"/>
            </a:endParaRPr>
          </a:p>
          <a:p>
            <a:pPr lvl="1"/>
            <a:r>
              <a:rPr lang="en-US" sz="2800" dirty="0" smtClean="0">
                <a:ea typeface="MS Mincho" charset="-128"/>
              </a:rPr>
              <a:t>most </a:t>
            </a:r>
            <a:r>
              <a:rPr lang="en-US" sz="2800" dirty="0">
                <a:ea typeface="MS Mincho" charset="-128"/>
              </a:rPr>
              <a:t>of the languages that are easy to understand are easy to compile, and vice </a:t>
            </a:r>
            <a:r>
              <a:rPr lang="en-US" sz="2800" dirty="0" smtClean="0">
                <a:ea typeface="MS Mincho" charset="-128"/>
              </a:rPr>
              <a:t>versa</a:t>
            </a:r>
            <a:r>
              <a:rPr lang="en-US" sz="2800" dirty="0">
                <a:ea typeface="MS Mincho" charset="-128"/>
              </a:rPr>
              <a:t/>
            </a:r>
            <a:br>
              <a:rPr lang="en-US" sz="2800" dirty="0">
                <a:ea typeface="MS Mincho" charset="-128"/>
              </a:rPr>
            </a:br>
            <a:endParaRPr lang="en-US" sz="2800" dirty="0">
              <a:ea typeface="MS Mincho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Binding</a:t>
            </a:r>
            <a:endParaRPr lang="en-US" sz="24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200" dirty="0"/>
              <a:t>The terms STATIC and DYNAMIC are generally used to refer to things bound before run time and at run time, respectively</a:t>
            </a:r>
          </a:p>
          <a:p>
            <a:pPr lvl="1">
              <a:lnSpc>
                <a:spcPct val="110000"/>
              </a:lnSpc>
            </a:pPr>
            <a:r>
              <a:rPr lang="en-US" sz="2800" dirty="0"/>
              <a:t>“static” is a coarse term; so is "dynamic"</a:t>
            </a:r>
          </a:p>
          <a:p>
            <a:pPr>
              <a:lnSpc>
                <a:spcPct val="110000"/>
              </a:lnSpc>
            </a:pPr>
            <a:r>
              <a:rPr lang="en-US" sz="3200" i="1" dirty="0"/>
              <a:t>IT IS DIFFICULT TO OVERSTATE THE IMPORTANCE OF BINDING TIMES IN </a:t>
            </a:r>
            <a:r>
              <a:rPr lang="en-US" i="1" dirty="0" smtClean="0"/>
              <a:t>THE DESIGN AND IMPLEMENTATION OF </a:t>
            </a:r>
            <a:r>
              <a:rPr lang="en-US" sz="3200" i="1" dirty="0" smtClean="0"/>
              <a:t>PROGRAMMING LANGUAGES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Binding</a:t>
            </a:r>
            <a:endParaRPr lang="en-US" sz="240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178800" cy="5334000"/>
          </a:xfrm>
          <a:noFill/>
          <a:ln/>
        </p:spPr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In general, early binding times are associated with greater efficiency</a:t>
            </a:r>
          </a:p>
          <a:p>
            <a:r>
              <a:rPr lang="en-US" sz="3200" dirty="0" smtClean="0"/>
              <a:t>Later binding times are associated with greater flexibility</a:t>
            </a:r>
          </a:p>
          <a:p>
            <a:r>
              <a:rPr lang="en-US" sz="3200" dirty="0" smtClean="0"/>
              <a:t>Compiled </a:t>
            </a:r>
            <a:r>
              <a:rPr lang="en-US" sz="3200" dirty="0"/>
              <a:t>languages tend to have early binding times</a:t>
            </a:r>
          </a:p>
          <a:p>
            <a:r>
              <a:rPr lang="en-US" sz="3200" dirty="0"/>
              <a:t>Interpreted languages tend to have later binding times</a:t>
            </a:r>
          </a:p>
          <a:p>
            <a:r>
              <a:rPr lang="en-US" sz="3200" dirty="0"/>
              <a:t>Today we talk about the binding of identifiers to the variables they </a:t>
            </a:r>
            <a:r>
              <a:rPr lang="en-US" sz="3200" dirty="0" smtClean="0"/>
              <a:t>name</a:t>
            </a:r>
          </a:p>
          <a:p>
            <a:pPr lvl="1"/>
            <a:r>
              <a:rPr lang="en-US" dirty="0" smtClean="0"/>
              <a:t>Not all data is named!  For example, dynamic storage in C or Pascal is referenced by pointers, not names</a:t>
            </a:r>
          </a:p>
          <a:p>
            <a:pPr lvl="1"/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Lifetime and Storage Management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458200" cy="5105400"/>
          </a:xfrm>
          <a:noFill/>
          <a:ln/>
        </p:spPr>
        <p:txBody>
          <a:bodyPr>
            <a:normAutofit fontScale="77500" lnSpcReduction="20000"/>
          </a:bodyPr>
          <a:lstStyle/>
          <a:p>
            <a:r>
              <a:rPr lang="en-US" sz="3200" dirty="0"/>
              <a:t>Key events</a:t>
            </a:r>
          </a:p>
          <a:p>
            <a:pPr lvl="1"/>
            <a:r>
              <a:rPr lang="en-US" sz="2800" dirty="0"/>
              <a:t>creation of objects</a:t>
            </a:r>
          </a:p>
          <a:p>
            <a:pPr lvl="1"/>
            <a:r>
              <a:rPr lang="en-US" sz="2800" dirty="0"/>
              <a:t>creation of bindings</a:t>
            </a:r>
          </a:p>
          <a:p>
            <a:pPr lvl="1"/>
            <a:r>
              <a:rPr lang="en-US" sz="2800" dirty="0"/>
              <a:t>references to variables (which use bindings)</a:t>
            </a:r>
          </a:p>
          <a:p>
            <a:pPr lvl="1"/>
            <a:r>
              <a:rPr lang="en-US" sz="2800" dirty="0"/>
              <a:t>(temporary) deactivation of bindings</a:t>
            </a:r>
          </a:p>
          <a:p>
            <a:pPr lvl="1"/>
            <a:r>
              <a:rPr lang="en-US" sz="2800" dirty="0"/>
              <a:t>reactivation of bindings</a:t>
            </a:r>
          </a:p>
          <a:p>
            <a:pPr lvl="1"/>
            <a:r>
              <a:rPr lang="en-US" sz="2800" dirty="0"/>
              <a:t>destruction of bindings</a:t>
            </a:r>
          </a:p>
          <a:p>
            <a:pPr lvl="1"/>
            <a:r>
              <a:rPr lang="en-US" sz="2800" dirty="0"/>
              <a:t>destruction of </a:t>
            </a:r>
            <a:r>
              <a:rPr lang="en-US" sz="2800" dirty="0" smtClean="0"/>
              <a:t>objects</a:t>
            </a:r>
          </a:p>
          <a:p>
            <a:r>
              <a:rPr lang="en-US" dirty="0" smtClean="0"/>
              <a:t>The period of time from creation to destruction is called the LIFETIME of a binding</a:t>
            </a:r>
          </a:p>
          <a:p>
            <a:pPr lvl="1"/>
            <a:r>
              <a:rPr lang="en-US" dirty="0" smtClean="0"/>
              <a:t>If object outlives binding it's </a:t>
            </a:r>
            <a:r>
              <a:rPr lang="en-US" b="1" dirty="0" smtClean="0"/>
              <a:t>garbage</a:t>
            </a:r>
          </a:p>
          <a:p>
            <a:pPr lvl="1"/>
            <a:r>
              <a:rPr lang="en-US" dirty="0" smtClean="0"/>
              <a:t>If binding outlives object it's a </a:t>
            </a:r>
            <a:r>
              <a:rPr lang="en-US" b="1" dirty="0" smtClean="0"/>
              <a:t>dangling reference </a:t>
            </a:r>
          </a:p>
          <a:p>
            <a:r>
              <a:rPr lang="en-US" dirty="0" smtClean="0"/>
              <a:t>The textual region of the program in which the binding is </a:t>
            </a:r>
            <a:r>
              <a:rPr lang="en-US" i="1" dirty="0" smtClean="0"/>
              <a:t>active</a:t>
            </a:r>
            <a:r>
              <a:rPr lang="en-US" dirty="0" smtClean="0"/>
              <a:t> is its scope</a:t>
            </a:r>
          </a:p>
          <a:p>
            <a:endParaRPr lang="en-US" sz="3200" dirty="0"/>
          </a:p>
          <a:p>
            <a:pPr lvl="1"/>
            <a:endParaRPr lang="en-US" sz="2800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Lifetime and Storage Management</a:t>
            </a:r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255000" cy="5105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Storage Allocation mechanisms</a:t>
            </a:r>
          </a:p>
          <a:p>
            <a:pPr lvl="1">
              <a:lnSpc>
                <a:spcPct val="90000"/>
              </a:lnSpc>
            </a:pPr>
            <a:r>
              <a:rPr lang="en-US" sz="2800" u="sng" dirty="0"/>
              <a:t>Static</a:t>
            </a:r>
          </a:p>
          <a:p>
            <a:pPr lvl="1">
              <a:lnSpc>
                <a:spcPct val="90000"/>
              </a:lnSpc>
            </a:pPr>
            <a:r>
              <a:rPr lang="en-US" sz="2800" u="sng" dirty="0"/>
              <a:t>Stack</a:t>
            </a:r>
          </a:p>
          <a:p>
            <a:pPr lvl="1">
              <a:lnSpc>
                <a:spcPct val="90000"/>
              </a:lnSpc>
            </a:pPr>
            <a:r>
              <a:rPr lang="en-US" sz="2800" u="sng" dirty="0"/>
              <a:t>Heap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 Static allocation for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code</a:t>
            </a:r>
          </a:p>
          <a:p>
            <a:pPr lvl="1">
              <a:lnSpc>
                <a:spcPct val="90000"/>
              </a:lnSpc>
            </a:pPr>
            <a:r>
              <a:rPr lang="en-US" sz="2800" dirty="0" err="1"/>
              <a:t>globals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800" dirty="0"/>
              <a:t>static or own variables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explicit constants (including strings, sets, etc)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scalars may be stored in the instructions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Lifetime and Storage Management</a:t>
            </a:r>
          </a:p>
        </p:txBody>
      </p:sp>
      <p:pic>
        <p:nvPicPr>
          <p:cNvPr id="107525" name="Picture 5" descr="Fig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143000"/>
            <a:ext cx="7620000" cy="5121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2193</Words>
  <Application>Microsoft Office PowerPoint</Application>
  <PresentationFormat>On-screen Show (4:3)</PresentationFormat>
  <Paragraphs>339</Paragraphs>
  <Slides>42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MS Mincho</vt:lpstr>
      <vt:lpstr>Arial</vt:lpstr>
      <vt:lpstr>Calibri</vt:lpstr>
      <vt:lpstr>Courier New</vt:lpstr>
      <vt:lpstr>Times New Roman</vt:lpstr>
      <vt:lpstr>Office Theme</vt:lpstr>
      <vt:lpstr>Names, Scope, Memory, and Binding</vt:lpstr>
      <vt:lpstr>Name, Scope, and Binding</vt:lpstr>
      <vt:lpstr>Binding</vt:lpstr>
      <vt:lpstr>Binding</vt:lpstr>
      <vt:lpstr>Binding</vt:lpstr>
      <vt:lpstr>Binding</vt:lpstr>
      <vt:lpstr>Lifetime and Storage Management</vt:lpstr>
      <vt:lpstr>Lifetime and Storage Management</vt:lpstr>
      <vt:lpstr>Lifetime and Storage Management</vt:lpstr>
      <vt:lpstr>Lifetime and Storage Management</vt:lpstr>
      <vt:lpstr>Lifetime and Storage Management</vt:lpstr>
      <vt:lpstr>Lifetime and Storage Management</vt:lpstr>
      <vt:lpstr>Example: Examine Stack for the C Program</vt:lpstr>
      <vt:lpstr>Memory Management  Heap</vt:lpstr>
      <vt:lpstr>Lifetime and Storage Management</vt:lpstr>
      <vt:lpstr>Scope Rules</vt:lpstr>
      <vt:lpstr>Scope Rules</vt:lpstr>
      <vt:lpstr>Scope Rules</vt:lpstr>
      <vt:lpstr>Scope Rules</vt:lpstr>
      <vt:lpstr>Scope Rules</vt:lpstr>
      <vt:lpstr>Scope Rules</vt:lpstr>
      <vt:lpstr>Scope Rules</vt:lpstr>
      <vt:lpstr>Scope Rules</vt:lpstr>
      <vt:lpstr>Binding of Referencing Environments</vt:lpstr>
      <vt:lpstr>Binding of Referencing Environments</vt:lpstr>
      <vt:lpstr>Binding of Referencing Environments</vt:lpstr>
      <vt:lpstr>Scope Rules</vt:lpstr>
      <vt:lpstr>Scope Rules  Example: Static vs. Dynamic </vt:lpstr>
      <vt:lpstr>Scope Rules  Example: Static vs. Dynamic </vt:lpstr>
      <vt:lpstr>Scope Rules  Example: Static vs. Dynamic </vt:lpstr>
      <vt:lpstr>PowerPoint Presentation</vt:lpstr>
      <vt:lpstr>Binding of Referencing Environments</vt:lpstr>
      <vt:lpstr>Binding within a Scope</vt:lpstr>
      <vt:lpstr>Aliases</vt:lpstr>
      <vt:lpstr>Aliases</vt:lpstr>
      <vt:lpstr>Binding within a Scope</vt:lpstr>
      <vt:lpstr>Ada Constant Overloading</vt:lpstr>
      <vt:lpstr>C++ Operator Overloading</vt:lpstr>
      <vt:lpstr>Binding within a Scope</vt:lpstr>
      <vt:lpstr>Binding within a Scope</vt:lpstr>
      <vt:lpstr>Separate Compilation</vt:lpstr>
      <vt:lpstr>Conclusions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Names, Scope, and Binding</dc:title>
  <dc:creator>Kenrick</dc:creator>
  <cp:lastModifiedBy>Kenrick</cp:lastModifiedBy>
  <cp:revision>45</cp:revision>
  <dcterms:created xsi:type="dcterms:W3CDTF">2006-08-16T00:00:00Z</dcterms:created>
  <dcterms:modified xsi:type="dcterms:W3CDTF">2013-01-30T09:26:34Z</dcterms:modified>
</cp:coreProperties>
</file>