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00" r:id="rId3"/>
    <p:sldId id="257" r:id="rId4"/>
    <p:sldId id="258" r:id="rId5"/>
    <p:sldId id="31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301" r:id="rId28"/>
    <p:sldId id="302" r:id="rId29"/>
    <p:sldId id="281" r:id="rId30"/>
    <p:sldId id="282" r:id="rId31"/>
    <p:sldId id="284" r:id="rId32"/>
    <p:sldId id="285" r:id="rId33"/>
    <p:sldId id="286" r:id="rId34"/>
    <p:sldId id="287" r:id="rId35"/>
    <p:sldId id="288" r:id="rId36"/>
    <p:sldId id="312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C70A2-F5E0-4EA3-8907-E3643AE8EBAD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B91B8-F1FA-4AAA-8F4E-75BF16123F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4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01600" y="101600"/>
            <a:ext cx="77724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GB" sz="2800">
                <a:solidFill>
                  <a:schemeClr val="tx2"/>
                </a:solidFill>
                <a:latin typeface="Arial Black" pitchFamily="34" charset="0"/>
              </a:rPr>
              <a:t>Chapter 1 :: Introduction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685800" y="3581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85800" y="3167063"/>
            <a:ext cx="467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Programming Language Pragmatics</a:t>
            </a:r>
            <a:endParaRPr lang="en-GB" i="1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6591300" y="3595688"/>
            <a:ext cx="1714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Michael L. Scott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78800" cy="485775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dirty="0"/>
              <a:t>Help you make better use of whatever language you use (2)</a:t>
            </a:r>
          </a:p>
          <a:p>
            <a:pPr lvl="1"/>
            <a:r>
              <a:rPr lang="en-US" sz="2800" dirty="0"/>
              <a:t>understand implementation costs: choose between alternative ways of doing things, based on knowledge of what will be done underneath:</a:t>
            </a:r>
          </a:p>
          <a:p>
            <a:pPr lvl="3"/>
            <a:r>
              <a:rPr lang="en-US" sz="2000" dirty="0"/>
              <a:t>use simple arithmetic </a:t>
            </a:r>
            <a:r>
              <a:rPr lang="en-US" sz="2000" dirty="0" smtClean="0"/>
              <a:t>e.g.(use </a:t>
            </a:r>
            <a:r>
              <a:rPr lang="en-US" sz="2000" dirty="0"/>
              <a:t>x*x instead of x**2)</a:t>
            </a:r>
          </a:p>
          <a:p>
            <a:pPr lvl="3"/>
            <a:r>
              <a:rPr lang="en-US" sz="2000" dirty="0"/>
              <a:t>use C pointers or Pascal "with" statement to factor address calculations</a:t>
            </a:r>
          </a:p>
          <a:p>
            <a:pPr lvl="3"/>
            <a:r>
              <a:rPr lang="en-US" sz="2000" dirty="0"/>
              <a:t>avoid call by value with large data items in Pascal</a:t>
            </a:r>
          </a:p>
          <a:p>
            <a:pPr lvl="3"/>
            <a:r>
              <a:rPr lang="en-US" sz="2000" dirty="0"/>
              <a:t>avoid the use of call by name in </a:t>
            </a:r>
            <a:r>
              <a:rPr lang="en-US" sz="2000" dirty="0" err="1"/>
              <a:t>Algol</a:t>
            </a:r>
            <a:r>
              <a:rPr lang="en-US" sz="2000" dirty="0"/>
              <a:t> 60</a:t>
            </a:r>
          </a:p>
          <a:p>
            <a:pPr lvl="3"/>
            <a:r>
              <a:rPr lang="en-US" sz="2000" dirty="0"/>
              <a:t>choose between computation and table lookup (e.g. for cardinality operator in C or C++)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Help you make better use of whatever language you use (3)</a:t>
            </a:r>
          </a:p>
          <a:p>
            <a:pPr lvl="1"/>
            <a:r>
              <a:rPr lang="en-US" sz="2800"/>
              <a:t>figure out how to do things in languages that don't support them explicitly:</a:t>
            </a:r>
          </a:p>
          <a:p>
            <a:pPr lvl="2"/>
            <a:r>
              <a:rPr lang="en-US" sz="2400"/>
              <a:t>lack of suitable control structures in Fortran</a:t>
            </a:r>
          </a:p>
          <a:p>
            <a:pPr lvl="2"/>
            <a:r>
              <a:rPr lang="en-US" sz="2400"/>
              <a:t>use comments and programmer discipline for control structures</a:t>
            </a:r>
          </a:p>
          <a:p>
            <a:pPr lvl="2"/>
            <a:r>
              <a:rPr lang="en-US" sz="2400"/>
              <a:t>lack of recursion in Fortran, CSP, etc</a:t>
            </a:r>
          </a:p>
          <a:p>
            <a:pPr lvl="2"/>
            <a:r>
              <a:rPr lang="en-US" sz="2400"/>
              <a:t>write a recursive algorithm then use mechanical recursion elimination (even for things that aren't quite tail recursive)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Help you make better use of whatever language you use (4)</a:t>
            </a:r>
          </a:p>
          <a:p>
            <a:pPr lvl="1"/>
            <a:r>
              <a:rPr lang="en-US" sz="2800"/>
              <a:t>figure out how to do things in languages that don't support them explicitly:</a:t>
            </a:r>
          </a:p>
          <a:p>
            <a:pPr lvl="3"/>
            <a:r>
              <a:rPr lang="en-US" sz="2000"/>
              <a:t>lack of named constants and enumerations in Fortran</a:t>
            </a:r>
          </a:p>
          <a:p>
            <a:pPr lvl="3"/>
            <a:r>
              <a:rPr lang="en-US" sz="2000"/>
              <a:t>use variables that are initialized once, then never changed</a:t>
            </a:r>
          </a:p>
          <a:p>
            <a:pPr lvl="3"/>
            <a:r>
              <a:rPr lang="en-US" sz="2000"/>
              <a:t>lack of modules in C and Pascal use comments and programmer discipline</a:t>
            </a:r>
          </a:p>
          <a:p>
            <a:pPr lvl="3"/>
            <a:r>
              <a:rPr lang="en-US" sz="2000"/>
              <a:t>lack of iterators in just about everything fake them with (member?)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Language Categories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52550"/>
            <a:ext cx="8686800" cy="4514850"/>
          </a:xfrm>
          <a:noFill/>
          <a:ln/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3200" dirty="0" smtClean="0"/>
              <a:t>Two common language groups</a:t>
            </a:r>
            <a:endParaRPr lang="en-US" sz="3200" dirty="0"/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Imperative</a:t>
            </a:r>
            <a:endParaRPr lang="en-US" sz="2800" dirty="0"/>
          </a:p>
          <a:p>
            <a:pPr lvl="2">
              <a:lnSpc>
                <a:spcPct val="120000"/>
              </a:lnSpc>
            </a:pPr>
            <a:r>
              <a:rPr lang="en-US" sz="2400" dirty="0"/>
              <a:t>von Neumann		(Fortran, Pascal, Basic, C)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object-oriented		(Smalltalk, Eiffel, C</a:t>
            </a:r>
            <a:r>
              <a:rPr lang="en-US" sz="2400" dirty="0" smtClean="0"/>
              <a:t>++, Java)</a:t>
            </a:r>
            <a:endParaRPr lang="en-US" sz="2400" dirty="0"/>
          </a:p>
          <a:p>
            <a:pPr lvl="2">
              <a:lnSpc>
                <a:spcPct val="120000"/>
              </a:lnSpc>
            </a:pPr>
            <a:r>
              <a:rPr lang="en-US" sz="2400" dirty="0"/>
              <a:t>scripting languages		(Perl, Python, JavaScript, PHP)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Declarative</a:t>
            </a:r>
            <a:endParaRPr lang="en-US" sz="2800" dirty="0"/>
          </a:p>
          <a:p>
            <a:pPr lvl="2">
              <a:lnSpc>
                <a:spcPct val="120000"/>
              </a:lnSpc>
            </a:pPr>
            <a:r>
              <a:rPr lang="en-US" sz="2400" dirty="0"/>
              <a:t>functional			(Scheme, ML, pure Lisp, FP)</a:t>
            </a:r>
          </a:p>
          <a:p>
            <a:pPr lvl="2">
              <a:lnSpc>
                <a:spcPct val="120000"/>
              </a:lnSpc>
            </a:pPr>
            <a:r>
              <a:rPr lang="en-US" sz="2400" dirty="0"/>
              <a:t>logic, constraint-based 	(Prolog, VisiCalc, RPG)</a:t>
            </a:r>
          </a:p>
          <a:p>
            <a:pPr>
              <a:lnSpc>
                <a:spcPct val="120000"/>
              </a:lnSpc>
            </a:pPr>
            <a:endParaRPr lang="en-US" sz="32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Imperative languages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86200"/>
          </a:xfrm>
          <a:noFill/>
          <a:ln/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3200" dirty="0"/>
              <a:t>Imperative languages, particularly the von Neumann languages, predominate</a:t>
            </a:r>
          </a:p>
          <a:p>
            <a:pPr lvl="1">
              <a:lnSpc>
                <a:spcPct val="130000"/>
              </a:lnSpc>
            </a:pPr>
            <a:r>
              <a:rPr lang="en-US" sz="2800" dirty="0"/>
              <a:t>They will occupy the bulk of our attention</a:t>
            </a:r>
          </a:p>
          <a:p>
            <a:pPr>
              <a:lnSpc>
                <a:spcPct val="130000"/>
              </a:lnSpc>
            </a:pPr>
            <a:r>
              <a:rPr lang="en-US" sz="3200" dirty="0"/>
              <a:t>We also plan to spend </a:t>
            </a:r>
            <a:r>
              <a:rPr lang="en-US" sz="3200" dirty="0" smtClean="0"/>
              <a:t>time </a:t>
            </a:r>
            <a:r>
              <a:rPr lang="en-US" sz="3200" dirty="0"/>
              <a:t>on functional, logic languages</a:t>
            </a:r>
            <a:endParaRPr lang="en-US" sz="32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  <a:noFill/>
          <a:ln/>
        </p:spPr>
        <p:txBody>
          <a:bodyPr/>
          <a:lstStyle/>
          <a:p>
            <a:r>
              <a:rPr lang="en-US" sz="3200"/>
              <a:t>Compilation vs. interpretation</a:t>
            </a:r>
          </a:p>
          <a:p>
            <a:pPr lvl="1"/>
            <a:r>
              <a:rPr lang="en-US" sz="2800"/>
              <a:t>not opposites</a:t>
            </a:r>
          </a:p>
          <a:p>
            <a:pPr lvl="1"/>
            <a:r>
              <a:rPr lang="en-US" sz="2800"/>
              <a:t>not a clear-cut distinction</a:t>
            </a:r>
          </a:p>
          <a:p>
            <a:r>
              <a:rPr lang="en-US" sz="3200"/>
              <a:t>Pure Compilation</a:t>
            </a:r>
          </a:p>
          <a:p>
            <a:pPr lvl="1"/>
            <a:r>
              <a:rPr lang="en-US" sz="2800"/>
              <a:t>The compiler translates the high-level source program into an equivalent target program (typically in machine language), and then goes away:</a:t>
            </a:r>
            <a:endParaRPr lang="en-GB" sz="2800"/>
          </a:p>
          <a:p>
            <a:endParaRPr lang="en-US" sz="3200">
              <a:latin typeface="Courier New" pitchFamily="49" charset="0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181600"/>
            <a:ext cx="73533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667000"/>
          </a:xfrm>
          <a:noFill/>
          <a:ln/>
        </p:spPr>
        <p:txBody>
          <a:bodyPr/>
          <a:lstStyle/>
          <a:p>
            <a:r>
              <a:rPr lang="en-US" sz="3200"/>
              <a:t>Pure Interpretation</a:t>
            </a:r>
          </a:p>
          <a:p>
            <a:pPr lvl="1"/>
            <a:r>
              <a:rPr lang="en-GB" sz="2800"/>
              <a:t>Interpreter stays around for the execution of the program</a:t>
            </a:r>
          </a:p>
          <a:p>
            <a:pPr lvl="1"/>
            <a:r>
              <a:rPr lang="en-GB" sz="2800"/>
              <a:t>Interpreter is the locus of control during execution</a:t>
            </a:r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495800"/>
            <a:ext cx="64484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91000"/>
          </a:xfrm>
          <a:noFill/>
          <a:ln/>
        </p:spPr>
        <p:txBody>
          <a:bodyPr/>
          <a:lstStyle/>
          <a:p>
            <a:r>
              <a:rPr lang="en-US" sz="3200"/>
              <a:t>Interpretation:</a:t>
            </a:r>
          </a:p>
          <a:p>
            <a:pPr lvl="1"/>
            <a:r>
              <a:rPr lang="en-GB" sz="2800"/>
              <a:t>Greater flexibility</a:t>
            </a:r>
          </a:p>
          <a:p>
            <a:pPr lvl="1"/>
            <a:r>
              <a:rPr lang="en-GB" sz="2800"/>
              <a:t>Better diagnostics (error messages)</a:t>
            </a:r>
          </a:p>
          <a:p>
            <a:pPr lvl="1"/>
            <a:endParaRPr lang="en-GB" sz="2800"/>
          </a:p>
          <a:p>
            <a:r>
              <a:rPr lang="en-GB" sz="3200"/>
              <a:t>Compilation</a:t>
            </a:r>
          </a:p>
          <a:p>
            <a:pPr lvl="1"/>
            <a:r>
              <a:rPr lang="en-GB" sz="2800"/>
              <a:t> Better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7432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3200"/>
              <a:t>Common case is compilation or simple pre-processing, followed by interpretation</a:t>
            </a:r>
          </a:p>
          <a:p>
            <a:r>
              <a:rPr lang="en-US" sz="3200"/>
              <a:t>Most language implementations include a mixture of both compilation and interpretation</a:t>
            </a:r>
          </a:p>
          <a:p>
            <a:pPr>
              <a:buFontTx/>
              <a:buNone/>
            </a:pPr>
            <a:r>
              <a:rPr lang="en-US" sz="3200"/>
              <a:t> </a:t>
            </a:r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86200"/>
            <a:ext cx="86487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1148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/>
              <a:t>Note that compilation does NOT have to produce machine language for some sort of hardware </a:t>
            </a:r>
          </a:p>
          <a:p>
            <a:r>
              <a:rPr lang="en-US"/>
              <a:t>Compilation is </a:t>
            </a:r>
            <a:r>
              <a:rPr lang="en-US" i="1"/>
              <a:t>translation</a:t>
            </a:r>
            <a:r>
              <a:rPr lang="en-US"/>
              <a:t> from one language into another, with full analysis of the meaning of the input</a:t>
            </a:r>
          </a:p>
          <a:p>
            <a:r>
              <a:rPr lang="en-US"/>
              <a:t>Compilation entails semantic </a:t>
            </a:r>
            <a:r>
              <a:rPr lang="en-US" i="1"/>
              <a:t>understanding</a:t>
            </a:r>
            <a:r>
              <a:rPr lang="en-US"/>
              <a:t> of what is being processed; pre-processing does not</a:t>
            </a:r>
          </a:p>
          <a:p>
            <a:r>
              <a:rPr lang="en-US"/>
              <a:t>A pre-processor will often let errors through.  A compiler hides further steps; a pre-processor does 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programming languages can you name?</a:t>
            </a:r>
          </a:p>
          <a:p>
            <a:r>
              <a:rPr lang="en-US" dirty="0" smtClean="0"/>
              <a:t>Which do you know?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78800" cy="4419600"/>
          </a:xfrm>
          <a:noFill/>
          <a:ln/>
        </p:spPr>
        <p:txBody>
          <a:bodyPr/>
          <a:lstStyle/>
          <a:p>
            <a:r>
              <a:rPr lang="en-US" sz="3200"/>
              <a:t>Many compiled languages have interpreted pieces, e.g., formats in Fortran or C</a:t>
            </a:r>
          </a:p>
          <a:p>
            <a:r>
              <a:rPr lang="en-US" sz="3200"/>
              <a:t>Most use “virtual instructions”</a:t>
            </a:r>
          </a:p>
          <a:p>
            <a:pPr lvl="1"/>
            <a:r>
              <a:rPr lang="en-US" sz="2800"/>
              <a:t>set operations in Pascal</a:t>
            </a:r>
          </a:p>
          <a:p>
            <a:pPr lvl="1"/>
            <a:r>
              <a:rPr lang="en-US" sz="2800"/>
              <a:t>string manipulation in Basic</a:t>
            </a:r>
          </a:p>
          <a:p>
            <a:r>
              <a:rPr lang="en-US" sz="3200"/>
              <a:t>Some compilers produce nothing but virtual instructions, e.g., Pascal P-code, Java byte code, Microsoft COM+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2672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Preprocessor</a:t>
            </a:r>
          </a:p>
          <a:p>
            <a:pPr lvl="2"/>
            <a:r>
              <a:rPr lang="en-GB" sz="2400"/>
              <a:t>Removes comments and white space</a:t>
            </a:r>
          </a:p>
          <a:p>
            <a:pPr lvl="2"/>
            <a:r>
              <a:rPr lang="en-GB" sz="2400"/>
              <a:t>Groups characters into </a:t>
            </a:r>
            <a:r>
              <a:rPr lang="en-GB" sz="2400" i="1"/>
              <a:t>tokens</a:t>
            </a:r>
            <a:r>
              <a:rPr lang="en-GB" sz="2400"/>
              <a:t> (keywords, identifiers, numbers, symbols)</a:t>
            </a:r>
          </a:p>
          <a:p>
            <a:pPr lvl="2"/>
            <a:r>
              <a:rPr lang="en-GB" sz="2400"/>
              <a:t>Expands abbreviations in the style of a macro assembler</a:t>
            </a:r>
          </a:p>
          <a:p>
            <a:pPr lvl="2"/>
            <a:r>
              <a:rPr lang="en-GB" sz="2400"/>
              <a:t>Identifies higher-level syntactic structures (loops, subroutines)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23622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Library of Routines and Linking</a:t>
            </a:r>
          </a:p>
          <a:p>
            <a:pPr lvl="2"/>
            <a:r>
              <a:rPr lang="en-GB" sz="2400"/>
              <a:t>Compiler uses a </a:t>
            </a:r>
            <a:r>
              <a:rPr lang="en-GB" sz="2400" i="1"/>
              <a:t>linker</a:t>
            </a:r>
            <a:r>
              <a:rPr lang="en-GB" sz="2400"/>
              <a:t> program to merge the appropriate </a:t>
            </a:r>
            <a:r>
              <a:rPr lang="en-GB" sz="2400" i="1"/>
              <a:t>library</a:t>
            </a:r>
            <a:r>
              <a:rPr lang="en-GB" sz="2400"/>
              <a:t> of subroutines (e.g., math functions such as sin, cos, log, etc.) into the final program:</a:t>
            </a:r>
          </a:p>
          <a:p>
            <a:pPr lvl="3"/>
            <a:endParaRPr lang="en-GB" sz="2000"/>
          </a:p>
          <a:p>
            <a:pPr lvl="2"/>
            <a:endParaRPr lang="en-GB" sz="2400"/>
          </a:p>
        </p:txBody>
      </p:sp>
      <p:pic>
        <p:nvPicPr>
          <p:cNvPr id="11879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657600"/>
            <a:ext cx="882015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848600" cy="31242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Post-compilation Assembly</a:t>
            </a:r>
          </a:p>
          <a:p>
            <a:pPr lvl="2"/>
            <a:r>
              <a:rPr lang="en-GB" sz="2400"/>
              <a:t>Facilitates debugging (assembly language easier for people to read)</a:t>
            </a:r>
          </a:p>
          <a:p>
            <a:pPr lvl="2"/>
            <a:r>
              <a:rPr lang="en-GB" sz="2400"/>
              <a:t>Isolates the compiler from changes in the format of machine language files (only assembler must be changed, is shared by many compilers)</a:t>
            </a:r>
          </a:p>
        </p:txBody>
      </p:sp>
      <p:pic>
        <p:nvPicPr>
          <p:cNvPr id="4506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648200"/>
            <a:ext cx="75914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209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The C Preprocessor (conditional compilation)</a:t>
            </a:r>
          </a:p>
          <a:p>
            <a:pPr lvl="2"/>
            <a:r>
              <a:rPr lang="en-GB" sz="2400"/>
              <a:t>Preprocessor deletes portions of code, which allows several versions of a program to be built from the same source</a:t>
            </a:r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038600"/>
            <a:ext cx="87820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2438400"/>
          </a:xfrm>
          <a:noFill/>
          <a:ln/>
        </p:spPr>
        <p:txBody>
          <a:bodyPr/>
          <a:lstStyle/>
          <a:p>
            <a:r>
              <a:rPr lang="en-US" sz="3200"/>
              <a:t>Implementation strategies:</a:t>
            </a:r>
          </a:p>
          <a:p>
            <a:pPr lvl="1"/>
            <a:r>
              <a:rPr lang="en-GB" sz="2800"/>
              <a:t>Source-to-Source Translation (C++)</a:t>
            </a:r>
          </a:p>
          <a:p>
            <a:pPr lvl="2"/>
            <a:r>
              <a:rPr lang="en-GB" sz="2400"/>
              <a:t>C++ implementations based on the early AT&amp;T compiler generated an intermediate program in C, instead of an assembly language:</a:t>
            </a:r>
          </a:p>
          <a:p>
            <a:pPr lvl="2"/>
            <a:endParaRPr lang="en-GB" sz="2400"/>
          </a:p>
        </p:txBody>
      </p:sp>
      <p:pic>
        <p:nvPicPr>
          <p:cNvPr id="1208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038600"/>
            <a:ext cx="88011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2590800"/>
          </a:xfrm>
          <a:noFill/>
          <a:ln/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Implementation strategies:</a:t>
            </a:r>
          </a:p>
          <a:p>
            <a:pPr lvl="1"/>
            <a:r>
              <a:rPr lang="en-GB" sz="2800" i="1" dirty="0" smtClean="0"/>
              <a:t>Bootstrapping</a:t>
            </a:r>
          </a:p>
          <a:p>
            <a:r>
              <a:rPr lang="en-GB" dirty="0" smtClean="0"/>
              <a:t>Early Pascal compilers built around a set of tools that included:</a:t>
            </a:r>
          </a:p>
          <a:p>
            <a:pPr lvl="1"/>
            <a:r>
              <a:rPr lang="en-GB" dirty="0" smtClean="0"/>
              <a:t>A Pascal compiler, written in Pascal, that would generate output in P-code, a simple stack-based language</a:t>
            </a:r>
          </a:p>
          <a:p>
            <a:pPr lvl="1"/>
            <a:r>
              <a:rPr lang="en-GB" sz="2800" dirty="0" smtClean="0"/>
              <a:t>A Pascal compiler already translated into P-code</a:t>
            </a:r>
          </a:p>
          <a:p>
            <a:pPr lvl="1"/>
            <a:r>
              <a:rPr lang="en-GB" dirty="0" smtClean="0"/>
              <a:t>A P-code interpreter, written in Pascal</a:t>
            </a:r>
            <a:endParaRPr lang="en-GB" sz="2800" dirty="0"/>
          </a:p>
          <a:p>
            <a:pPr lvl="2"/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914400" y="3886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648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5410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Interpreter.p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200" y="46482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P-code interpreter translated to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3886200"/>
            <a:ext cx="2180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to write this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1"/>
            <a:endCxn id="9" idx="0"/>
          </p:cNvCxnSpPr>
          <p:nvPr/>
        </p:nvCxnSpPr>
        <p:spPr>
          <a:xfrm rot="10800000" flipV="1">
            <a:off x="4076700" y="4070866"/>
            <a:ext cx="114300" cy="5773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</p:cNvCxnSpPr>
          <p:nvPr/>
        </p:nvCxnSpPr>
        <p:spPr>
          <a:xfrm>
            <a:off x="5029200" y="51054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38800" y="46482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Interpreter.exe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 </a:t>
            </a:r>
            <a:r>
              <a:rPr lang="en-US" dirty="0" err="1" smtClean="0"/>
              <a:t>Interpeter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90800" y="19050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Interpreter.exe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4800" y="20574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Compiler.pcode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8" idx="3"/>
            <a:endCxn id="27" idx="1"/>
          </p:cNvCxnSpPr>
          <p:nvPr/>
        </p:nvCxnSpPr>
        <p:spPr>
          <a:xfrm>
            <a:off x="1981200" y="2362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29200" y="20574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Program.p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31" idx="1"/>
            <a:endCxn id="27" idx="3"/>
          </p:cNvCxnSpPr>
          <p:nvPr/>
        </p:nvCxnSpPr>
        <p:spPr>
          <a:xfrm rot="10800000">
            <a:off x="4495800" y="23622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7" idx="2"/>
          </p:cNvCxnSpPr>
          <p:nvPr/>
        </p:nvCxnSpPr>
        <p:spPr>
          <a:xfrm rot="5400000">
            <a:off x="3333750" y="29908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743200" y="32766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Program.pcode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67000" y="42672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Interpreter.exe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>
          <a:xfrm rot="16200000" flipH="1">
            <a:off x="3409950" y="4057650"/>
            <a:ext cx="381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7" idx="2"/>
          </p:cNvCxnSpPr>
          <p:nvPr/>
        </p:nvCxnSpPr>
        <p:spPr>
          <a:xfrm rot="16200000" flipH="1">
            <a:off x="3409950" y="53911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52800" y="5791200"/>
            <a:ext cx="213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of </a:t>
            </a:r>
            <a:r>
              <a:rPr lang="en-US" dirty="0" err="1" smtClean="0"/>
              <a:t>Program.p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compiler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76400" y="26670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6800" y="1600200"/>
            <a:ext cx="65773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Modify </a:t>
            </a:r>
            <a:r>
              <a:rPr lang="en-US" dirty="0" err="1" smtClean="0"/>
              <a:t>Compiler.p</a:t>
            </a:r>
            <a:r>
              <a:rPr lang="en-US" dirty="0" smtClean="0"/>
              <a:t> to compile to native code instead of P-code, then</a:t>
            </a:r>
          </a:p>
          <a:p>
            <a:r>
              <a:rPr lang="en-US" dirty="0" smtClean="0"/>
              <a:t>use the compiler to compile itself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038600" y="25146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Compiler.p</a:t>
            </a:r>
            <a:r>
              <a:rPr lang="en-US" dirty="0" smtClean="0">
                <a:solidFill>
                  <a:schemeClr val="tx1"/>
                </a:solidFill>
              </a:rPr>
              <a:t> to x86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run via Interpreter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12" idx="3"/>
          </p:cNvCxnSpPr>
          <p:nvPr/>
        </p:nvCxnSpPr>
        <p:spPr>
          <a:xfrm>
            <a:off x="3352800" y="2971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019800" y="2971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781800" y="2514600"/>
            <a:ext cx="1905000" cy="914400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X86 Compiler.exe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24400" y="3886200"/>
            <a:ext cx="16764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Program.p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5" idx="0"/>
          </p:cNvCxnSpPr>
          <p:nvPr/>
        </p:nvCxnSpPr>
        <p:spPr>
          <a:xfrm rot="5400000" flipH="1" flipV="1">
            <a:off x="5943600" y="3048000"/>
            <a:ext cx="4572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7467600" y="4038600"/>
            <a:ext cx="1524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467600" y="5029200"/>
            <a:ext cx="1359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Program.exe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862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Implementation strategies:</a:t>
            </a:r>
          </a:p>
          <a:p>
            <a:pPr lvl="1">
              <a:lnSpc>
                <a:spcPct val="110000"/>
              </a:lnSpc>
            </a:pPr>
            <a:r>
              <a:rPr lang="en-GB" sz="2800"/>
              <a:t>Compilation of Interpreted Languages</a:t>
            </a:r>
          </a:p>
          <a:p>
            <a:pPr lvl="2">
              <a:lnSpc>
                <a:spcPct val="110000"/>
              </a:lnSpc>
            </a:pPr>
            <a:r>
              <a:rPr lang="en-GB" sz="2400"/>
              <a:t>The compiler generates code that makes assumptions about decisions that won’t be finalized until runtime. If these assumptions are valid, the code runs very fast. If not, a dynamic check will revert to the interpreter.</a:t>
            </a:r>
          </a:p>
          <a:p>
            <a:pPr lvl="2">
              <a:lnSpc>
                <a:spcPct val="110000"/>
              </a:lnSpc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Introduction</a:t>
            </a:r>
            <a:endParaRPr lang="en-US" sz="240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196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Why are there so many programming languages?</a:t>
            </a:r>
          </a:p>
          <a:p>
            <a:pPr lvl="1"/>
            <a:r>
              <a:rPr lang="en-US" sz="2800"/>
              <a:t>evolution -- we've learned better ways of doing things over time</a:t>
            </a:r>
          </a:p>
          <a:p>
            <a:pPr lvl="1"/>
            <a:r>
              <a:rPr lang="en-US" sz="2800"/>
              <a:t>socio-economic factors: proprietary interests, commercial advantage</a:t>
            </a:r>
          </a:p>
          <a:p>
            <a:pPr lvl="1"/>
            <a:r>
              <a:rPr lang="en-US" sz="2800"/>
              <a:t>orientation toward special purposes</a:t>
            </a:r>
          </a:p>
          <a:p>
            <a:pPr lvl="1"/>
            <a:r>
              <a:rPr lang="en-US" sz="2800"/>
              <a:t>orientation toward special hardware</a:t>
            </a:r>
          </a:p>
          <a:p>
            <a:pPr lvl="1"/>
            <a:r>
              <a:rPr lang="en-US" sz="2800"/>
              <a:t>diverse ideas about what is pleasant to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077200" cy="4953000"/>
          </a:xfrm>
          <a:noFill/>
          <a:ln/>
        </p:spPr>
        <p:txBody>
          <a:bodyPr/>
          <a:lstStyle/>
          <a:p>
            <a:r>
              <a:rPr lang="en-US" sz="3200" dirty="0"/>
              <a:t>Implementation strategies:</a:t>
            </a:r>
          </a:p>
          <a:p>
            <a:pPr lvl="1"/>
            <a:r>
              <a:rPr lang="en-GB" sz="2800" dirty="0"/>
              <a:t>Dynamic and Just-in-Time Compilation</a:t>
            </a:r>
          </a:p>
          <a:p>
            <a:pPr lvl="2"/>
            <a:r>
              <a:rPr lang="en-GB" sz="2400" dirty="0"/>
              <a:t>In some cases a programming system may deliberately delay compilation until the last possible moment.</a:t>
            </a:r>
          </a:p>
          <a:p>
            <a:pPr lvl="3"/>
            <a:r>
              <a:rPr lang="en-GB" sz="2000" dirty="0"/>
              <a:t>Lisp or </a:t>
            </a:r>
            <a:r>
              <a:rPr lang="en-GB" sz="2000" dirty="0" err="1"/>
              <a:t>Prolog</a:t>
            </a:r>
            <a:r>
              <a:rPr lang="en-GB" sz="2000" dirty="0"/>
              <a:t> invoke the compiler on the fly, to translate newly created source into machine language, or to optimize the code for a particular input set.</a:t>
            </a:r>
          </a:p>
          <a:p>
            <a:pPr lvl="3"/>
            <a:r>
              <a:rPr lang="en-GB" sz="2000" dirty="0"/>
              <a:t>The Java language definition defines a machine-independent intermediate form known as </a:t>
            </a:r>
            <a:r>
              <a:rPr lang="en-GB" sz="2000" i="1" dirty="0"/>
              <a:t>byte code</a:t>
            </a:r>
            <a:r>
              <a:rPr lang="en-GB" sz="2000" dirty="0"/>
              <a:t>. Byte code is the standard format for distribution of Java programs.</a:t>
            </a:r>
          </a:p>
          <a:p>
            <a:pPr lvl="3"/>
            <a:r>
              <a:rPr lang="en-GB" sz="2000" dirty="0"/>
              <a:t>The main C# compiler produces .NET Common </a:t>
            </a:r>
            <a:r>
              <a:rPr lang="en-GB" sz="2000" dirty="0" smtClean="0"/>
              <a:t>Language Runtime (CLR), </a:t>
            </a:r>
            <a:r>
              <a:rPr lang="en-GB" sz="2000" dirty="0"/>
              <a:t>which is then translated into machine code immediately prior to execution.</a:t>
            </a:r>
          </a:p>
          <a:p>
            <a:pPr lvl="2"/>
            <a:endParaRPr lang="en-GB" sz="2400" dirty="0"/>
          </a:p>
          <a:p>
            <a:pPr lvl="2"/>
            <a:endParaRPr lang="en-GB" sz="2400" dirty="0"/>
          </a:p>
          <a:p>
            <a:pPr lvl="2"/>
            <a:endParaRPr lang="en-GB" sz="2400" dirty="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Compilation vs. Interpretation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6850"/>
            <a:ext cx="8178800" cy="417195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Compilers exist for some interpreted languages, but they aren't pure:</a:t>
            </a:r>
          </a:p>
          <a:p>
            <a:pPr lvl="1">
              <a:lnSpc>
                <a:spcPct val="90000"/>
              </a:lnSpc>
            </a:pPr>
            <a:r>
              <a:rPr lang="en-US"/>
              <a:t>selective compilation of compilable pieces and extra-sophisticated pre-processing of remaining source.  </a:t>
            </a:r>
          </a:p>
          <a:p>
            <a:pPr lvl="1">
              <a:lnSpc>
                <a:spcPct val="90000"/>
              </a:lnSpc>
            </a:pPr>
            <a:r>
              <a:rPr lang="en-US"/>
              <a:t>Interpretation of parts of code, at least, is still necessary for reasons above.</a:t>
            </a:r>
          </a:p>
          <a:p>
            <a:pPr>
              <a:lnSpc>
                <a:spcPct val="90000"/>
              </a:lnSpc>
            </a:pPr>
            <a:r>
              <a:rPr lang="en-US"/>
              <a:t>Unconventional compilers</a:t>
            </a:r>
          </a:p>
          <a:p>
            <a:pPr lvl="1">
              <a:lnSpc>
                <a:spcPct val="90000"/>
              </a:lnSpc>
            </a:pPr>
            <a:r>
              <a:rPr lang="en-US"/>
              <a:t>text formatters</a:t>
            </a:r>
          </a:p>
          <a:p>
            <a:pPr lvl="1">
              <a:lnSpc>
                <a:spcPct val="90000"/>
              </a:lnSpc>
            </a:pPr>
            <a:r>
              <a:rPr lang="en-US"/>
              <a:t>silicon compilers</a:t>
            </a:r>
          </a:p>
          <a:p>
            <a:pPr lvl="1">
              <a:lnSpc>
                <a:spcPct val="90000"/>
              </a:lnSpc>
            </a:pPr>
            <a:r>
              <a:rPr lang="en-US"/>
              <a:t>query language processors</a:t>
            </a: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Programming Environment Tools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9144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Tools; Integrated in an Integrated Development Environment (IDE)</a:t>
            </a:r>
            <a:endParaRPr lang="en-US" sz="3200" dirty="0"/>
          </a:p>
          <a:p>
            <a:pPr lvl="1"/>
            <a:endParaRPr lang="en-GB" sz="2800" dirty="0"/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667000"/>
            <a:ext cx="66008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838200"/>
          </a:xfrm>
          <a:noFill/>
          <a:ln/>
        </p:spPr>
        <p:txBody>
          <a:bodyPr/>
          <a:lstStyle/>
          <a:p>
            <a:r>
              <a:rPr lang="en-US" sz="3200"/>
              <a:t>Phases of Compilation</a:t>
            </a:r>
            <a:endParaRPr lang="en-GB" sz="3200"/>
          </a:p>
        </p:txBody>
      </p:sp>
      <p:pic>
        <p:nvPicPr>
          <p:cNvPr id="5530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19300"/>
            <a:ext cx="5867400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00600"/>
          </a:xfrm>
          <a:noFill/>
          <a:ln/>
        </p:spPr>
        <p:txBody>
          <a:bodyPr/>
          <a:lstStyle/>
          <a:p>
            <a:r>
              <a:rPr lang="en-US" sz="3200" b="1" i="1" dirty="0"/>
              <a:t>Scanning</a:t>
            </a:r>
            <a:r>
              <a:rPr lang="en-US" sz="3200" dirty="0"/>
              <a:t>:</a:t>
            </a:r>
          </a:p>
          <a:p>
            <a:pPr lvl="1"/>
            <a:r>
              <a:rPr lang="en-US" sz="2800" dirty="0"/>
              <a:t>divides the program into "tokens", which are the smallest meaningful units; this saves time, since character-by-character processing is slow</a:t>
            </a:r>
          </a:p>
          <a:p>
            <a:pPr lvl="1"/>
            <a:r>
              <a:rPr lang="en-US" sz="2800" dirty="0"/>
              <a:t>we can tune the scanner better if its job is simple; it also saves complexity (lots of it) for later stages </a:t>
            </a:r>
          </a:p>
          <a:p>
            <a:pPr lvl="1"/>
            <a:r>
              <a:rPr lang="en-US" sz="2800" dirty="0"/>
              <a:t>you can design a parser to take characters instead of tokens as input, but it isn't pretty</a:t>
            </a:r>
          </a:p>
          <a:p>
            <a:pPr lvl="1"/>
            <a:r>
              <a:rPr lang="en-US" sz="2800" dirty="0"/>
              <a:t>scanning is recognition of a </a:t>
            </a:r>
            <a:r>
              <a:rPr lang="en-US" sz="2800" i="1" dirty="0"/>
              <a:t>regular language</a:t>
            </a:r>
            <a:r>
              <a:rPr lang="en-US" sz="2800" dirty="0"/>
              <a:t>, e.g., via </a:t>
            </a:r>
            <a:r>
              <a:rPr lang="en-US" sz="2800" dirty="0" smtClean="0"/>
              <a:t>DFA (deterministic finite automaton)</a:t>
            </a:r>
            <a:endParaRPr lang="en-US" sz="2800" dirty="0"/>
          </a:p>
          <a:p>
            <a:pPr lvl="1"/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  <a:noFill/>
          <a:ln/>
        </p:spPr>
        <p:txBody>
          <a:bodyPr/>
          <a:lstStyle/>
          <a:p>
            <a:r>
              <a:rPr lang="en-US" sz="3200" b="1" i="1" dirty="0"/>
              <a:t>Parsing</a:t>
            </a:r>
            <a:r>
              <a:rPr lang="en-US" sz="3200" b="1" dirty="0"/>
              <a:t> </a:t>
            </a:r>
            <a:r>
              <a:rPr lang="en-US" sz="3200" dirty="0"/>
              <a:t>is recognition of a </a:t>
            </a:r>
            <a:r>
              <a:rPr lang="en-US" sz="3200" i="1" dirty="0"/>
              <a:t>context-free language</a:t>
            </a:r>
            <a:r>
              <a:rPr lang="en-US" sz="3200" dirty="0"/>
              <a:t>, e.g., via </a:t>
            </a:r>
            <a:r>
              <a:rPr lang="en-US" sz="3200" dirty="0" smtClean="0"/>
              <a:t>Pushdown Automaton (PDA)</a:t>
            </a:r>
            <a:endParaRPr lang="en-US" sz="3200" dirty="0"/>
          </a:p>
          <a:p>
            <a:pPr lvl="1"/>
            <a:r>
              <a:rPr lang="en-US" sz="2800" dirty="0"/>
              <a:t>Parsing discovers the "context free" structure of the program </a:t>
            </a:r>
          </a:p>
          <a:p>
            <a:pPr lvl="1"/>
            <a:r>
              <a:rPr lang="en-US" sz="2800" dirty="0"/>
              <a:t>Informally, it finds the structure you can describe with syntax diagrams (the "circles and arrows" in a Pascal manual)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Pascal “Railroad” diagram</a:t>
            </a:r>
            <a:endParaRPr lang="en-US" dirty="0"/>
          </a:p>
        </p:txBody>
      </p:sp>
      <p:pic>
        <p:nvPicPr>
          <p:cNvPr id="1026" name="Picture 2" descr="???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28" y="1905000"/>
            <a:ext cx="8896472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343400"/>
          </a:xfrm>
          <a:noFill/>
          <a:ln/>
        </p:spPr>
        <p:txBody>
          <a:bodyPr/>
          <a:lstStyle/>
          <a:p>
            <a:r>
              <a:rPr lang="en-US" sz="3200" b="1" i="1"/>
              <a:t>Semantic analysis</a:t>
            </a:r>
            <a:r>
              <a:rPr lang="en-US" sz="3200"/>
              <a:t> is the discovery of </a:t>
            </a:r>
            <a:r>
              <a:rPr lang="en-US" sz="3200" i="1"/>
              <a:t>meaning</a:t>
            </a:r>
            <a:r>
              <a:rPr lang="en-US" sz="3200"/>
              <a:t> in the program</a:t>
            </a:r>
          </a:p>
          <a:p>
            <a:pPr lvl="1"/>
            <a:r>
              <a:rPr lang="en-US" sz="2800"/>
              <a:t>The compiler actually does what is called STATIC semantic analysis. That's the meaning that can be figured out at compile time</a:t>
            </a:r>
          </a:p>
          <a:p>
            <a:pPr lvl="1"/>
            <a:r>
              <a:rPr lang="en-US" sz="2800"/>
              <a:t>Some things (e.g., array subscript out of bounds) can't be figured out until run time.  Things like that are part of the program's DYNAMIC semantics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 b="1" i="1"/>
              <a:t>Intermediate form</a:t>
            </a:r>
            <a:r>
              <a:rPr lang="en-US" sz="3200"/>
              <a:t> (IF) done after semantic analysis (</a:t>
            </a:r>
            <a:r>
              <a:rPr lang="en-US" sz="3200" i="1"/>
              <a:t>if </a:t>
            </a:r>
            <a:r>
              <a:rPr lang="en-US" sz="3200"/>
              <a:t>the program passes all checks)</a:t>
            </a:r>
          </a:p>
          <a:p>
            <a:pPr lvl="1"/>
            <a:r>
              <a:rPr lang="en-US" sz="2800"/>
              <a:t>IFs are often chosen for machine independence, ease of optimization, or compactness (these are somewhat contradictory)</a:t>
            </a:r>
          </a:p>
          <a:p>
            <a:pPr lvl="1"/>
            <a:r>
              <a:rPr lang="en-US" sz="2800"/>
              <a:t>They often resemble machine code for some imaginary idealized machine; e.g. a stack machine, or a machine with arbitrarily many registers  </a:t>
            </a:r>
          </a:p>
          <a:p>
            <a:pPr lvl="1"/>
            <a:r>
              <a:rPr lang="en-US" sz="2800"/>
              <a:t>Many compilers actually move the code through more than one IF</a:t>
            </a:r>
            <a:r>
              <a:rPr lang="en-US" sz="2800"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  <a:noFill/>
          <a:ln/>
        </p:spPr>
        <p:txBody>
          <a:bodyPr/>
          <a:lstStyle/>
          <a:p>
            <a:r>
              <a:rPr lang="en-US" sz="3200" b="1" i="1"/>
              <a:t>Optimization</a:t>
            </a:r>
            <a:r>
              <a:rPr lang="en-US" sz="3200"/>
              <a:t> takes an intermediate-code program and produces another one that does the same thing faster, or in less space </a:t>
            </a:r>
          </a:p>
          <a:p>
            <a:pPr lvl="1"/>
            <a:r>
              <a:rPr lang="en-US" sz="2800"/>
              <a:t>The term is a misnomer; we just</a:t>
            </a:r>
            <a:r>
              <a:rPr lang="en-US" sz="2800" i="1"/>
              <a:t> improve</a:t>
            </a:r>
            <a:r>
              <a:rPr lang="en-US" sz="2800"/>
              <a:t> code  </a:t>
            </a:r>
          </a:p>
          <a:p>
            <a:pPr lvl="1"/>
            <a:r>
              <a:rPr lang="en-US" sz="2800"/>
              <a:t>The optimization phase is optional</a:t>
            </a:r>
          </a:p>
          <a:p>
            <a:r>
              <a:rPr lang="en-US" sz="3200" b="1" i="1"/>
              <a:t>Code generation phase</a:t>
            </a:r>
            <a:r>
              <a:rPr lang="en-US" sz="3200"/>
              <a:t> produces assembly language or (sometime) relocatable machine language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Introduction</a:t>
            </a:r>
            <a:endParaRPr lang="en-US" sz="2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267200"/>
          </a:xfrm>
          <a:noFill/>
          <a:ln/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What makes a language successful?</a:t>
            </a:r>
          </a:p>
          <a:p>
            <a:pPr lvl="1"/>
            <a:r>
              <a:rPr lang="en-US" dirty="0"/>
              <a:t>easy to learn (BASIC, Pascal, LOGO, </a:t>
            </a:r>
            <a:r>
              <a:rPr lang="en-US" dirty="0" smtClean="0"/>
              <a:t>Scheme, Alice)</a:t>
            </a:r>
            <a:endParaRPr lang="en-US" dirty="0"/>
          </a:p>
          <a:p>
            <a:pPr lvl="1"/>
            <a:r>
              <a:rPr lang="en-US" dirty="0"/>
              <a:t>easy to express things, easy use once fluent, "powerful” (C, Common Lisp, APL, Algol-68, Perl)</a:t>
            </a:r>
          </a:p>
          <a:p>
            <a:pPr lvl="1"/>
            <a:r>
              <a:rPr lang="en-US" dirty="0"/>
              <a:t>easy to implement (BASIC, Forth)</a:t>
            </a:r>
          </a:p>
          <a:p>
            <a:pPr lvl="1"/>
            <a:r>
              <a:rPr lang="en-US" dirty="0"/>
              <a:t>possible to compile to very good (fast/small) code (Fortran)</a:t>
            </a:r>
          </a:p>
          <a:p>
            <a:pPr lvl="1"/>
            <a:r>
              <a:rPr lang="en-US" dirty="0"/>
              <a:t>backing of a powerful sponsor (COBOL, PL/1, </a:t>
            </a:r>
            <a:r>
              <a:rPr lang="en-US" dirty="0" err="1"/>
              <a:t>Ada</a:t>
            </a:r>
            <a:r>
              <a:rPr lang="en-US" dirty="0"/>
              <a:t>, Visual </a:t>
            </a:r>
            <a:r>
              <a:rPr lang="en-US" dirty="0" smtClean="0"/>
              <a:t>Basic, C#)</a:t>
            </a:r>
            <a:endParaRPr lang="en-US" dirty="0"/>
          </a:p>
          <a:p>
            <a:pPr lvl="1"/>
            <a:r>
              <a:rPr lang="en-US" dirty="0"/>
              <a:t>wide dissemination at minimal cost (Pascal, Turing, </a:t>
            </a:r>
            <a:r>
              <a:rPr lang="en-US" dirty="0" smtClean="0"/>
              <a:t>Java, Alice)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763000" cy="49530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Certain </a:t>
            </a:r>
            <a:r>
              <a:rPr lang="en-US" sz="3200" b="1" i="1"/>
              <a:t>machine-specific optimizations</a:t>
            </a:r>
            <a:r>
              <a:rPr lang="en-US" sz="3200"/>
              <a:t> (use of special instructions or addressing modes, etc.) may be performed during or after </a:t>
            </a:r>
            <a:r>
              <a:rPr lang="en-US" sz="3200" b="1" i="1"/>
              <a:t>target code generation</a:t>
            </a:r>
            <a:r>
              <a:rPr lang="en-US" sz="3200"/>
              <a:t> </a:t>
            </a:r>
          </a:p>
          <a:p>
            <a:r>
              <a:rPr lang="en-US" sz="3200" b="1" i="1"/>
              <a:t>Symbol table</a:t>
            </a:r>
            <a:r>
              <a:rPr lang="en-US" sz="3200"/>
              <a:t>: all phases rely on a symbol table that keeps track of all the identifiers in the program and what the compiler knows about them</a:t>
            </a:r>
          </a:p>
          <a:p>
            <a:pPr lvl="1"/>
            <a:r>
              <a:rPr lang="en-US" sz="2800"/>
              <a:t>This symbol table may be retained (in some form) for use by a debugger, even after compilation has completed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/>
              <a:t>Lexical and Syntax Analysis</a:t>
            </a:r>
          </a:p>
          <a:p>
            <a:pPr lvl="1"/>
            <a:r>
              <a:rPr lang="en-GB" sz="2800"/>
              <a:t>GCD Program (Pascal)</a:t>
            </a:r>
          </a:p>
        </p:txBody>
      </p:sp>
      <p:pic>
        <p:nvPicPr>
          <p:cNvPr id="129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438400"/>
            <a:ext cx="6096000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noFill/>
          <a:ln/>
        </p:spPr>
        <p:txBody>
          <a:bodyPr/>
          <a:lstStyle/>
          <a:p>
            <a:r>
              <a:rPr lang="en-US" sz="3200"/>
              <a:t>Lexical and Syntax Analysis</a:t>
            </a:r>
          </a:p>
          <a:p>
            <a:pPr lvl="1"/>
            <a:r>
              <a:rPr lang="en-GB" sz="2800"/>
              <a:t>GCD Program Tokens</a:t>
            </a:r>
          </a:p>
          <a:p>
            <a:pPr lvl="2"/>
            <a:r>
              <a:rPr lang="en-GB" sz="2400"/>
              <a:t>Scanning (</a:t>
            </a:r>
            <a:r>
              <a:rPr lang="en-GB" sz="2400" i="1"/>
              <a:t>lexical analysis</a:t>
            </a:r>
            <a:r>
              <a:rPr lang="en-GB" sz="2400"/>
              <a:t>) and parsing recognize the structure of the program, groups characters into </a:t>
            </a:r>
            <a:r>
              <a:rPr lang="en-GB" sz="2400" i="1"/>
              <a:t>tokens</a:t>
            </a:r>
            <a:r>
              <a:rPr lang="en-GB" sz="2400"/>
              <a:t>, the smallest meaningful units of the program</a:t>
            </a:r>
          </a:p>
        </p:txBody>
      </p:sp>
      <p:pic>
        <p:nvPicPr>
          <p:cNvPr id="130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86200"/>
            <a:ext cx="75533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0386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Lexical and Syntax Analysis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Context-Free Grammar and Parsing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Parsing organizes tokens into a </a:t>
            </a:r>
            <a:r>
              <a:rPr lang="en-US" sz="2400" i="1"/>
              <a:t>parse tree</a:t>
            </a:r>
            <a:r>
              <a:rPr lang="en-US" sz="2400"/>
              <a:t> that represents higher-level constructs in terms of their constituents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Potentially recursive rules known as </a:t>
            </a:r>
            <a:r>
              <a:rPr lang="en-US" sz="2400" i="1"/>
              <a:t>context-free grammar</a:t>
            </a:r>
            <a:r>
              <a:rPr lang="en-US" sz="2400"/>
              <a:t> define the ways in which these constituents combine</a:t>
            </a:r>
          </a:p>
          <a:p>
            <a:pPr lvl="1">
              <a:lnSpc>
                <a:spcPct val="110000"/>
              </a:lnSpc>
            </a:pPr>
            <a:endParaRPr lang="en-US" sz="2800"/>
          </a:p>
          <a:p>
            <a:pPr lvl="1">
              <a:lnSpc>
                <a:spcPct val="110000"/>
              </a:lnSpc>
            </a:pPr>
            <a:endParaRPr lang="en-GB" sz="28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/>
              <a:t>Context-Free Grammar and Parsing</a:t>
            </a:r>
          </a:p>
          <a:p>
            <a:pPr lvl="1"/>
            <a:r>
              <a:rPr lang="en-US" sz="2800"/>
              <a:t>Example (Pascal program)</a:t>
            </a:r>
          </a:p>
          <a:p>
            <a:pPr lvl="1"/>
            <a:endParaRPr lang="en-US" sz="2800"/>
          </a:p>
          <a:p>
            <a:pPr lvl="1"/>
            <a:endParaRPr lang="en-GB" sz="2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590800"/>
            <a:ext cx="6819900" cy="3505200"/>
            <a:chOff x="632" y="1488"/>
            <a:chExt cx="4296" cy="2208"/>
          </a:xfrm>
        </p:grpSpPr>
        <p:pic>
          <p:nvPicPr>
            <p:cNvPr id="132101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68" y="1488"/>
              <a:ext cx="342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2102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2" y="1974"/>
              <a:ext cx="4296" cy="1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9" y="2133600"/>
            <a:ext cx="785820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371600"/>
          </a:xfrm>
          <a:noFill/>
          <a:ln/>
        </p:spPr>
        <p:txBody>
          <a:bodyPr/>
          <a:lstStyle/>
          <a:p>
            <a:r>
              <a:rPr lang="en-US" sz="3200" dirty="0"/>
              <a:t>Context-Free Grammar and Parsing</a:t>
            </a:r>
          </a:p>
          <a:p>
            <a:pPr lvl="1"/>
            <a:r>
              <a:rPr lang="en-US" sz="2800" dirty="0"/>
              <a:t>GCD Program </a:t>
            </a:r>
            <a:r>
              <a:rPr lang="en-US" sz="2800" dirty="0" smtClean="0"/>
              <a:t>Concrete Parse </a:t>
            </a:r>
            <a:r>
              <a:rPr lang="en-US" sz="2800" dirty="0"/>
              <a:t>Tree</a:t>
            </a:r>
            <a:endParaRPr lang="en-GB" sz="2800" dirty="0"/>
          </a:p>
        </p:txBody>
      </p:sp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3581400" y="6477000"/>
            <a:ext cx="7493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latin typeface="Arial" charset="0"/>
              </a:rPr>
              <a:t>Next slide</a:t>
            </a:r>
            <a:endParaRPr lang="en-GB" sz="1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09800"/>
            <a:ext cx="7493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/>
              <a:t>Context-Free Grammar and Parsing</a:t>
            </a:r>
          </a:p>
          <a:p>
            <a:pPr lvl="1"/>
            <a:r>
              <a:rPr lang="en-US" sz="2800"/>
              <a:t>GCD Program Parse Tree (continued)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An Overview of Compilation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noFill/>
          <a:ln/>
        </p:spPr>
        <p:txBody>
          <a:bodyPr/>
          <a:lstStyle/>
          <a:p>
            <a:r>
              <a:rPr lang="en-US" sz="3200" dirty="0"/>
              <a:t>Syntax Tree</a:t>
            </a:r>
          </a:p>
          <a:p>
            <a:pPr lvl="1"/>
            <a:r>
              <a:rPr lang="en-US" sz="2800" dirty="0"/>
              <a:t>GCD Program </a:t>
            </a:r>
            <a:r>
              <a:rPr lang="en-US" sz="2800" dirty="0" smtClean="0"/>
              <a:t>Abstract Parse </a:t>
            </a:r>
            <a:r>
              <a:rPr lang="en-US" sz="2800" dirty="0"/>
              <a:t>Tree</a:t>
            </a:r>
            <a:endParaRPr lang="en-GB" sz="3200" dirty="0"/>
          </a:p>
        </p:txBody>
      </p:sp>
      <p:pic>
        <p:nvPicPr>
          <p:cNvPr id="135172" name="Picture 4" descr="Fig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38400"/>
            <a:ext cx="5305425" cy="4160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US" dirty="0" smtClean="0"/>
              <a:t>Naïve MIPS assembly code fragment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514600"/>
            <a:ext cx="7162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addiu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sp, sp, -32		# Reserve room for local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vars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ra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20(sp)		# save return address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# read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v0, 28(sp)		# store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jal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getint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# read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v0, 24(sp)		# store j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t6, 28(sp)		# load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to t6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t7, 24(sp)		# load j to t7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t6, t7, D			# branch if I = J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nop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A: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lw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t8, 28(sp)		# load I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Alice Screenshot</a:t>
            </a:r>
            <a:endParaRPr lang="en-US" dirty="0"/>
          </a:p>
        </p:txBody>
      </p:sp>
      <p:pic>
        <p:nvPicPr>
          <p:cNvPr id="1026" name="Picture 2" descr="http://upload.wikimedia.org/wikipedia/commons/5/57/Alice-2-screensho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" y="914400"/>
            <a:ext cx="902208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Introduction</a:t>
            </a:r>
            <a:endParaRPr lang="en-US" sz="24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77200" cy="4629150"/>
          </a:xfrm>
          <a:noFill/>
          <a:ln/>
        </p:spPr>
        <p:txBody>
          <a:bodyPr/>
          <a:lstStyle/>
          <a:p>
            <a:r>
              <a:rPr lang="en-US" sz="3200" dirty="0"/>
              <a:t>Why do we have programming languages?  What is a language for?</a:t>
            </a:r>
          </a:p>
          <a:p>
            <a:pPr lvl="1"/>
            <a:r>
              <a:rPr lang="en-US" sz="2800" dirty="0"/>
              <a:t>way of thinking -- way of expressing algorithms</a:t>
            </a:r>
          </a:p>
          <a:p>
            <a:pPr lvl="1"/>
            <a:r>
              <a:rPr lang="en-US" sz="2800" dirty="0"/>
              <a:t>languages from the </a:t>
            </a:r>
            <a:r>
              <a:rPr lang="en-US" sz="2800" dirty="0" smtClean="0"/>
              <a:t>programmer’s point </a:t>
            </a:r>
            <a:r>
              <a:rPr lang="en-US" sz="2800" dirty="0"/>
              <a:t>of view</a:t>
            </a:r>
          </a:p>
          <a:p>
            <a:pPr lvl="1"/>
            <a:r>
              <a:rPr lang="en-US" sz="2800" dirty="0"/>
              <a:t>abstraction of virtual machine -- way of specifying what you </a:t>
            </a:r>
            <a:r>
              <a:rPr lang="en-US" sz="2800" dirty="0" smtClean="0"/>
              <a:t>want the </a:t>
            </a:r>
            <a:r>
              <a:rPr lang="en-US" sz="2800" dirty="0"/>
              <a:t>hardware to do without getting down into the bits</a:t>
            </a:r>
          </a:p>
          <a:p>
            <a:pPr lvl="1"/>
            <a:r>
              <a:rPr lang="en-US" sz="2800" dirty="0"/>
              <a:t>languages from the </a:t>
            </a:r>
            <a:r>
              <a:rPr lang="en-US" sz="2800" dirty="0" err="1" smtClean="0"/>
              <a:t>implementor’s</a:t>
            </a:r>
            <a:r>
              <a:rPr lang="en-US" sz="2800" dirty="0" smtClean="0"/>
              <a:t> </a:t>
            </a:r>
            <a:r>
              <a:rPr lang="en-US" sz="2800" dirty="0"/>
              <a:t>point of view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  <a:endParaRPr lang="en-US">
              <a:latin typeface="Courier New" pitchFamily="49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305800" cy="41719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/>
              <a:t>Help you choose a language.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 vs. Modula-3 vs. C++ for systems programming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Fortran vs. APL vs. Ada for numerical computations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Ada vs. Modula-2 for embedded systems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Common Lisp vs. Scheme vs. ML for symbolic data manipulation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Java vs. C/CORBA for networked PC programs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sz="3200"/>
              <a:t>Make it easier to learn new languages some languages are similar; easy to walk down family tree</a:t>
            </a:r>
          </a:p>
          <a:p>
            <a:pPr lvl="1"/>
            <a:r>
              <a:rPr lang="en-US" sz="2800"/>
              <a:t>concepts have even more similarity; if you think in terms of iteration, recursion, abstraction (for example), you will find it easier to assimilate the syntax and semantic details of a new language than if you try to pick it up in a vacuum.  Think of an analogy to human languages: good grasp of grammar makes it easier to pick up new languages (at least Indo-European).</a:t>
            </a:r>
            <a:endParaRPr lang="en-US" sz="2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noFill/>
          <a:ln/>
        </p:spPr>
        <p:txBody>
          <a:bodyPr/>
          <a:lstStyle/>
          <a:p>
            <a:r>
              <a:rPr lang="en-US"/>
              <a:t>Why study programming languages?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/>
              <a:t>Help you make better use of whatever language you use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understand obscure features: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In C, help you understand unions, arrays &amp; pointers, separate compilation, varargs, catch and throw</a:t>
            </a:r>
          </a:p>
          <a:p>
            <a:pPr lvl="2">
              <a:lnSpc>
                <a:spcPct val="110000"/>
              </a:lnSpc>
            </a:pPr>
            <a:r>
              <a:rPr lang="en-US" sz="2400"/>
              <a:t>In Common Lisp, help you understand first-class functions/closures, streams, catch and throw, symbol internals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2075</Words>
  <Application>Microsoft Office PowerPoint</Application>
  <PresentationFormat>On-screen Show (4:3)</PresentationFormat>
  <Paragraphs>258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PowerPoint Presentation</vt:lpstr>
      <vt:lpstr>Programming Languages</vt:lpstr>
      <vt:lpstr>Introduction</vt:lpstr>
      <vt:lpstr>Introduction</vt:lpstr>
      <vt:lpstr>Alice Screenshot</vt:lpstr>
      <vt:lpstr>Introduction</vt:lpstr>
      <vt:lpstr>Why study programming languages?</vt:lpstr>
      <vt:lpstr>Why study programming languages?</vt:lpstr>
      <vt:lpstr>Why study programming languages?</vt:lpstr>
      <vt:lpstr>Why study programming languages?</vt:lpstr>
      <vt:lpstr>Why study programming languages?</vt:lpstr>
      <vt:lpstr>Why study programming languages?</vt:lpstr>
      <vt:lpstr>Language Categories</vt:lpstr>
      <vt:lpstr>Imperative languages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Compilation vs. Interpretation</vt:lpstr>
      <vt:lpstr>Pascal Interpeter</vt:lpstr>
      <vt:lpstr>Bootstrap compiler</vt:lpstr>
      <vt:lpstr>Compilation vs. Interpretation</vt:lpstr>
      <vt:lpstr>Compilation vs. Interpretation</vt:lpstr>
      <vt:lpstr>Compilation vs. Interpretation</vt:lpstr>
      <vt:lpstr>Programming Environment Tools</vt:lpstr>
      <vt:lpstr>An Overview of Compilation</vt:lpstr>
      <vt:lpstr>An Overview of Compilation</vt:lpstr>
      <vt:lpstr>An Overview of Compilation</vt:lpstr>
      <vt:lpstr>Pascal “Railroad” diagram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Code Generation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Kenrick Mock</cp:lastModifiedBy>
  <cp:revision>21</cp:revision>
  <dcterms:created xsi:type="dcterms:W3CDTF">2006-08-16T00:00:00Z</dcterms:created>
  <dcterms:modified xsi:type="dcterms:W3CDTF">2013-01-14T05:51:53Z</dcterms:modified>
</cp:coreProperties>
</file>