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55D90EA-625A-4D86-899F-CBB7E6C81629}" type="datetimeFigureOut">
              <a:rPr lang="en-US" smtClean="0"/>
              <a:t>4/14/2009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A56F33F-D66C-4A0F-9982-BF13E499EE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SQL, </a:t>
            </a:r>
            <a:r>
              <a:rPr lang="en-US" dirty="0" err="1" smtClean="0"/>
              <a:t>OleDB</a:t>
            </a:r>
            <a:r>
              <a:rPr lang="en-US" dirty="0" smtClean="0"/>
              <a:t> interface to Access from VB.NET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84237"/>
            <a:ext cx="8229600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Finally, we might want to sort the data on some field.  We can use the ORDER BY </a:t>
            </a:r>
            <a:r>
              <a:rPr lang="en-US" sz="1800" dirty="0" smtClean="0"/>
              <a:t>clause: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SELECT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, </a:t>
            </a:r>
            <a:r>
              <a:rPr lang="en-US" sz="1800" dirty="0" err="1" smtClean="0"/>
              <a:t>Orders.cost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FROM </a:t>
            </a:r>
            <a:r>
              <a:rPr lang="en-US" sz="1800" dirty="0" smtClean="0"/>
              <a:t>Orders</a:t>
            </a:r>
          </a:p>
          <a:p>
            <a:pPr>
              <a:buNone/>
            </a:pPr>
            <a:r>
              <a:rPr lang="en-US" sz="1800" dirty="0" smtClean="0"/>
              <a:t>		WHERE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&gt;10 and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&lt;100</a:t>
            </a:r>
          </a:p>
          <a:p>
            <a:pPr>
              <a:buNone/>
            </a:pPr>
            <a:r>
              <a:rPr lang="en-US" sz="1800" dirty="0" smtClean="0"/>
              <a:t>		ORDER </a:t>
            </a:r>
            <a:r>
              <a:rPr lang="en-US" sz="1800" dirty="0" smtClean="0"/>
              <a:t>BY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;</a:t>
            </a:r>
          </a:p>
          <a:p>
            <a:endParaRPr lang="en-US" sz="1800" dirty="0" smtClean="0"/>
          </a:p>
          <a:p>
            <a:r>
              <a:rPr lang="en-US" sz="1800" dirty="0" smtClean="0"/>
              <a:t>This sorts the data in ascending order of cost.  An example is shown in the </a:t>
            </a:r>
            <a:r>
              <a:rPr lang="en-US" sz="1800" dirty="0" smtClean="0"/>
              <a:t>table: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CUST_ID</a:t>
            </a:r>
            <a:r>
              <a:rPr lang="en-US" sz="1800" dirty="0" smtClean="0"/>
              <a:t>	</a:t>
            </a:r>
            <a:r>
              <a:rPr lang="en-US" sz="1800" dirty="0" smtClean="0"/>
              <a:t>	</a:t>
            </a:r>
            <a:r>
              <a:rPr lang="en-US" sz="1800" dirty="0" smtClean="0"/>
              <a:t>	COST</a:t>
            </a:r>
          </a:p>
          <a:p>
            <a:pPr>
              <a:buNone/>
            </a:pPr>
            <a:r>
              <a:rPr lang="en-US" sz="1800" dirty="0" smtClean="0"/>
              <a:t>		102</a:t>
            </a:r>
            <a:r>
              <a:rPr lang="en-US" sz="1800" dirty="0" smtClean="0"/>
              <a:t>			15</a:t>
            </a:r>
          </a:p>
          <a:p>
            <a:pPr>
              <a:buNone/>
            </a:pPr>
            <a:r>
              <a:rPr lang="en-US" sz="1800" dirty="0" smtClean="0"/>
              <a:t>		100</a:t>
            </a:r>
            <a:r>
              <a:rPr lang="en-US" sz="1800" dirty="0" smtClean="0"/>
              <a:t>			20</a:t>
            </a:r>
          </a:p>
          <a:p>
            <a:pPr>
              <a:buNone/>
            </a:pPr>
            <a:r>
              <a:rPr lang="en-US" sz="1800" dirty="0" smtClean="0"/>
              <a:t>		101</a:t>
            </a:r>
            <a:r>
              <a:rPr lang="en-US" sz="1800" dirty="0" smtClean="0"/>
              <a:t>			30</a:t>
            </a:r>
          </a:p>
          <a:p>
            <a:endParaRPr lang="en-US" sz="1800" dirty="0" smtClean="0"/>
          </a:p>
          <a:p>
            <a:r>
              <a:rPr lang="en-US" sz="1800" dirty="0" smtClean="0"/>
              <a:t>If we wanted to sort them in descending order, use the DESC keyword:</a:t>
            </a:r>
          </a:p>
          <a:p>
            <a:pPr>
              <a:buNone/>
            </a:pPr>
            <a:r>
              <a:rPr lang="en-US" sz="1800" dirty="0" smtClean="0"/>
              <a:t>		SELECT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, </a:t>
            </a:r>
            <a:r>
              <a:rPr lang="en-US" sz="1800" dirty="0" err="1" smtClean="0"/>
              <a:t>Orders.cost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FROM </a:t>
            </a:r>
            <a:r>
              <a:rPr lang="en-US" sz="1800" dirty="0" smtClean="0"/>
              <a:t>Orders</a:t>
            </a:r>
          </a:p>
          <a:p>
            <a:pPr>
              <a:buNone/>
            </a:pPr>
            <a:r>
              <a:rPr lang="en-US" sz="1800" dirty="0" smtClean="0"/>
              <a:t>		WHERE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&gt;10 and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&lt;100</a:t>
            </a:r>
          </a:p>
          <a:p>
            <a:pPr>
              <a:buNone/>
            </a:pPr>
            <a:r>
              <a:rPr lang="en-US" sz="1800" dirty="0" smtClean="0"/>
              <a:t>		ORDER </a:t>
            </a:r>
            <a:r>
              <a:rPr lang="en-US" sz="1800" dirty="0" smtClean="0"/>
              <a:t>BY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DESC;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7"/>
            <a:ext cx="8229600" cy="1143000"/>
          </a:xfrm>
        </p:spPr>
        <p:txBody>
          <a:bodyPr/>
          <a:lstStyle/>
          <a:p>
            <a:r>
              <a:rPr lang="en-US" dirty="0" smtClean="0"/>
              <a:t>More SELECT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Data from Multiple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our data is in multiple tables we can join them together in one query.  </a:t>
            </a:r>
          </a:p>
          <a:p>
            <a:pPr lvl="1"/>
            <a:r>
              <a:rPr lang="en-US" sz="2400" dirty="0" smtClean="0"/>
              <a:t>Use a JOIN operator  (Access default w/Design view)</a:t>
            </a:r>
          </a:p>
          <a:p>
            <a:pPr lvl="1"/>
            <a:r>
              <a:rPr lang="en-US" sz="2400" dirty="0" smtClean="0"/>
              <a:t>Add tables to the FROM, WHERE section (what we will use here)</a:t>
            </a:r>
          </a:p>
          <a:p>
            <a:r>
              <a:rPr lang="en-US" sz="2800" dirty="0" smtClean="0"/>
              <a:t>Say we have the following table in addition to Orders:</a:t>
            </a:r>
            <a:endParaRPr lang="en-US" sz="28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4876800"/>
            <a:ext cx="6589713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/>
              <a:t>	SELECT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, </a:t>
            </a:r>
            <a:r>
              <a:rPr lang="en-US" sz="1800" dirty="0" err="1" smtClean="0"/>
              <a:t>Customer.Cust_Name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FROM </a:t>
            </a:r>
            <a:r>
              <a:rPr lang="en-US" sz="1800" dirty="0" smtClean="0"/>
              <a:t>Orders, Customer</a:t>
            </a:r>
          </a:p>
          <a:p>
            <a:pPr>
              <a:buNone/>
            </a:pPr>
            <a:r>
              <a:rPr lang="en-US" sz="1800" dirty="0" smtClean="0"/>
              <a:t>	WHERE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&gt;10 and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&lt;100;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do you expect from this query?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971800"/>
            <a:ext cx="4800600" cy="119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362180"/>
            <a:ext cx="4800600" cy="120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867400" y="1828800"/>
            <a:ext cx="3048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Result:</a:t>
            </a:r>
          </a:p>
          <a:p>
            <a:endParaRPr lang="en-US" dirty="0" smtClean="0"/>
          </a:p>
          <a:p>
            <a:r>
              <a:rPr lang="en-US" dirty="0" smtClean="0"/>
              <a:t>100</a:t>
            </a:r>
            <a:r>
              <a:rPr lang="en-US" dirty="0" smtClean="0"/>
              <a:t>	Thomas Jefferson</a:t>
            </a:r>
          </a:p>
          <a:p>
            <a:r>
              <a:rPr lang="en-US" dirty="0" smtClean="0"/>
              <a:t>101	Thomas Jefferson</a:t>
            </a:r>
          </a:p>
          <a:p>
            <a:r>
              <a:rPr lang="en-US" dirty="0" smtClean="0"/>
              <a:t>102</a:t>
            </a:r>
            <a:r>
              <a:rPr lang="en-US" dirty="0" smtClean="0"/>
              <a:t>	Thomas Jefferson</a:t>
            </a:r>
          </a:p>
          <a:p>
            <a:r>
              <a:rPr lang="en-US" dirty="0" smtClean="0"/>
              <a:t>100	Bill Clinton</a:t>
            </a:r>
          </a:p>
          <a:p>
            <a:r>
              <a:rPr lang="en-US" dirty="0" smtClean="0"/>
              <a:t>101	Bill Clinton</a:t>
            </a:r>
          </a:p>
          <a:p>
            <a:r>
              <a:rPr lang="en-US" dirty="0" smtClean="0"/>
              <a:t>102</a:t>
            </a:r>
            <a:r>
              <a:rPr lang="en-US" dirty="0" smtClean="0"/>
              <a:t>	Bill Clinton</a:t>
            </a:r>
          </a:p>
          <a:p>
            <a:r>
              <a:rPr lang="en-US" dirty="0" smtClean="0"/>
              <a:t>100	George Bush</a:t>
            </a:r>
          </a:p>
          <a:p>
            <a:r>
              <a:rPr lang="en-US" dirty="0" smtClean="0"/>
              <a:t>101	George Bush</a:t>
            </a:r>
          </a:p>
          <a:p>
            <a:r>
              <a:rPr lang="en-US" dirty="0" smtClean="0"/>
              <a:t>102	George Bush</a:t>
            </a:r>
          </a:p>
          <a:p>
            <a:endParaRPr lang="en-US" dirty="0" smtClean="0"/>
          </a:p>
          <a:p>
            <a:r>
              <a:rPr lang="en-US" dirty="0" smtClean="0"/>
              <a:t>PRODUCT of two tables!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Need to link the tables by their common field, the customer ID:</a:t>
            </a:r>
          </a:p>
          <a:p>
            <a:pPr>
              <a:buNone/>
            </a:pPr>
            <a:r>
              <a:rPr lang="en-US" sz="1800" dirty="0" smtClean="0"/>
              <a:t>		SELECT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, </a:t>
            </a:r>
            <a:r>
              <a:rPr lang="en-US" sz="1800" dirty="0" err="1" smtClean="0"/>
              <a:t>Customer.Cust_Name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		FROM </a:t>
            </a:r>
            <a:r>
              <a:rPr lang="en-US" sz="1800" dirty="0" smtClean="0"/>
              <a:t>Orders, </a:t>
            </a:r>
            <a:r>
              <a:rPr lang="en-US" sz="1800" dirty="0" smtClean="0"/>
              <a:t>Customer</a:t>
            </a:r>
          </a:p>
          <a:p>
            <a:pPr>
              <a:buNone/>
            </a:pPr>
            <a:r>
              <a:rPr lang="en-US" sz="1800" dirty="0" smtClean="0"/>
              <a:t>		WHERE </a:t>
            </a:r>
            <a:r>
              <a:rPr lang="en-US" sz="1800" dirty="0" err="1" smtClean="0"/>
              <a:t>Orders.cust_id</a:t>
            </a:r>
            <a:r>
              <a:rPr lang="en-US" sz="1800" dirty="0" smtClean="0"/>
              <a:t> = </a:t>
            </a:r>
            <a:r>
              <a:rPr lang="en-US" sz="1800" dirty="0" err="1" smtClean="0"/>
              <a:t>Customer.Cust_Id</a:t>
            </a:r>
            <a:r>
              <a:rPr lang="en-US" sz="1800" dirty="0" smtClean="0"/>
              <a:t> and </a:t>
            </a:r>
          </a:p>
          <a:p>
            <a:pPr>
              <a:buNone/>
            </a:pPr>
            <a:r>
              <a:rPr lang="en-US" sz="1800" dirty="0" smtClean="0"/>
              <a:t>		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&gt;10 and </a:t>
            </a:r>
            <a:r>
              <a:rPr lang="en-US" sz="1800" dirty="0" err="1" smtClean="0"/>
              <a:t>Orders.cost</a:t>
            </a:r>
            <a:r>
              <a:rPr lang="en-US" sz="1800" dirty="0" smtClean="0"/>
              <a:t> &lt;100;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038600"/>
            <a:ext cx="4800600" cy="119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5428980"/>
            <a:ext cx="4800600" cy="120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791200" y="4343400"/>
            <a:ext cx="304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Result:</a:t>
            </a:r>
          </a:p>
          <a:p>
            <a:endParaRPr lang="en-US" dirty="0" smtClean="0"/>
          </a:p>
          <a:p>
            <a:r>
              <a:rPr lang="en-US" dirty="0" smtClean="0"/>
              <a:t>100	Thomas </a:t>
            </a:r>
            <a:r>
              <a:rPr lang="en-US" dirty="0" smtClean="0"/>
              <a:t>Jefferson</a:t>
            </a:r>
          </a:p>
          <a:p>
            <a:r>
              <a:rPr lang="en-US" dirty="0" smtClean="0"/>
              <a:t>101</a:t>
            </a:r>
            <a:r>
              <a:rPr lang="en-US" dirty="0" smtClean="0"/>
              <a:t>	Bill Clinton</a:t>
            </a:r>
          </a:p>
          <a:p>
            <a:r>
              <a:rPr lang="en-US" dirty="0" smtClean="0"/>
              <a:t>102</a:t>
            </a:r>
            <a:r>
              <a:rPr lang="en-US" dirty="0" smtClean="0"/>
              <a:t>	</a:t>
            </a:r>
            <a:r>
              <a:rPr lang="en-US" dirty="0" smtClean="0"/>
              <a:t>George Bush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 command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Allows you to insert single or multiple rows of data into a table</a:t>
            </a:r>
          </a:p>
          <a:p>
            <a:r>
              <a:rPr lang="en-US"/>
              <a:t>INSERT INTO table [(column-list)] [VALUES (value-list) | sql-query]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examples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Given </a:t>
            </a:r>
            <a:r>
              <a:rPr lang="en-US" sz="2400" dirty="0" err="1"/>
              <a:t>mytable</a:t>
            </a:r>
            <a:r>
              <a:rPr lang="en-US" sz="2400" dirty="0"/>
              <a:t>(field1 as currency, field2 as text, field3 as integer):</a:t>
            </a:r>
          </a:p>
          <a:p>
            <a:endParaRPr lang="en-US" sz="2400" dirty="0"/>
          </a:p>
          <a:p>
            <a:r>
              <a:rPr lang="en-US" sz="2400" dirty="0"/>
              <a:t>INSERT INTO </a:t>
            </a:r>
            <a:r>
              <a:rPr lang="en-US" sz="2400" dirty="0" err="1"/>
              <a:t>mytable</a:t>
            </a:r>
            <a:r>
              <a:rPr lang="en-US" sz="2400" dirty="0"/>
              <a:t> </a:t>
            </a:r>
            <a:r>
              <a:rPr lang="en-US" sz="2400" dirty="0" smtClean="0"/>
              <a:t>(field1, field2, field3) </a:t>
            </a:r>
          </a:p>
          <a:p>
            <a:r>
              <a:rPr lang="en-US" sz="2400" dirty="0" smtClean="0"/>
              <a:t>VALUES </a:t>
            </a:r>
            <a:r>
              <a:rPr lang="en-US" sz="2400" dirty="0"/>
              <a:t>(12.10, </a:t>
            </a:r>
            <a:r>
              <a:rPr lang="en-US" sz="2400" dirty="0" smtClean="0"/>
              <a:t>“bah”,20</a:t>
            </a:r>
            <a:r>
              <a:rPr lang="en-US" sz="2400" dirty="0"/>
              <a:t>);</a:t>
            </a:r>
          </a:p>
          <a:p>
            <a:endParaRPr lang="en-US" sz="2400" dirty="0"/>
          </a:p>
          <a:p>
            <a:r>
              <a:rPr lang="en-US" sz="2400" dirty="0"/>
              <a:t>	Adds a new row to the table </a:t>
            </a:r>
            <a:r>
              <a:rPr lang="en-US" sz="2400" dirty="0" err="1"/>
              <a:t>mytable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If you don’t specify every field then fields left out get the default: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INSERT INTO </a:t>
            </a:r>
            <a:r>
              <a:rPr lang="en-US" sz="2400" dirty="0" err="1"/>
              <a:t>mytable</a:t>
            </a:r>
            <a:r>
              <a:rPr lang="en-US" sz="2400" dirty="0"/>
              <a:t> (field1, field2) VALUES(24.2, “</a:t>
            </a:r>
            <a:r>
              <a:rPr lang="en-US" sz="2400" dirty="0" err="1"/>
              <a:t>zot</a:t>
            </a:r>
            <a:r>
              <a:rPr lang="en-US" sz="2400" dirty="0"/>
              <a:t>”);</a:t>
            </a:r>
          </a:p>
          <a:p>
            <a:endParaRPr lang="en-US" sz="2400" dirty="0"/>
          </a:p>
          <a:p>
            <a:r>
              <a:rPr lang="en-US" sz="2400" dirty="0"/>
              <a:t>	Adds only for field1 and field2.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INSERT Examples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81000" y="3581400"/>
            <a:ext cx="8305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INSERT INTO </a:t>
            </a:r>
            <a:r>
              <a:rPr lang="en-US" dirty="0" smtClean="0"/>
              <a:t>ORDERS (CUST_ID, PROD_ID, COST, SALESPESON)</a:t>
            </a:r>
          </a:p>
          <a:p>
            <a:r>
              <a:rPr lang="en-US" dirty="0" smtClean="0"/>
              <a:t>VALUES (103, ‘Y338’, 55, ‘Smith’);</a:t>
            </a:r>
          </a:p>
          <a:p>
            <a:endParaRPr lang="en-US" dirty="0" smtClean="0"/>
          </a:p>
          <a:p>
            <a:r>
              <a:rPr lang="en-US" dirty="0" smtClean="0"/>
              <a:t>INSERT INTO ORDERS </a:t>
            </a:r>
            <a:r>
              <a:rPr lang="en-US" dirty="0" smtClean="0"/>
              <a:t>(PROD_ID</a:t>
            </a:r>
            <a:r>
              <a:rPr lang="en-US" dirty="0" smtClean="0"/>
              <a:t>, COST, SALESPESON)</a:t>
            </a:r>
          </a:p>
          <a:p>
            <a:r>
              <a:rPr lang="en-US" dirty="0" smtClean="0"/>
              <a:t>VALUES </a:t>
            </a:r>
            <a:r>
              <a:rPr lang="en-US" dirty="0" smtClean="0"/>
              <a:t>(‘Y638</a:t>
            </a:r>
            <a:r>
              <a:rPr lang="en-US" dirty="0" smtClean="0"/>
              <a:t>’, </a:t>
            </a:r>
            <a:r>
              <a:rPr lang="en-US" dirty="0" smtClean="0"/>
              <a:t>155</a:t>
            </a:r>
            <a:r>
              <a:rPr lang="en-US" dirty="0" smtClean="0"/>
              <a:t>, ‘Smith</a:t>
            </a:r>
            <a:r>
              <a:rPr lang="en-US" dirty="0" smtClean="0"/>
              <a:t>’);	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Second might be useful if the CUST_ID is an </a:t>
            </a:r>
            <a:r>
              <a:rPr lang="en-US" dirty="0" err="1" smtClean="0"/>
              <a:t>autonumber</a:t>
            </a:r>
            <a:r>
              <a:rPr lang="en-US" dirty="0" smtClean="0"/>
              <a:t> field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731355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DELETE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828800"/>
          </a:xfrm>
        </p:spPr>
        <p:txBody>
          <a:bodyPr/>
          <a:lstStyle/>
          <a:p>
            <a:r>
              <a:rPr lang="en-US"/>
              <a:t>Delete will remove a row from the table.</a:t>
            </a:r>
          </a:p>
          <a:p>
            <a:r>
              <a:rPr lang="en-US"/>
              <a:t>DELETE FROM table_name [WHERE search-condition]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85800" y="3962400"/>
            <a:ext cx="7924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Examples:</a:t>
            </a:r>
          </a:p>
          <a:p>
            <a:pPr>
              <a:spcBef>
                <a:spcPct val="50000"/>
              </a:spcBef>
            </a:pPr>
            <a:r>
              <a:rPr lang="en-US"/>
              <a:t>DELETE FROM mytable1;</a:t>
            </a:r>
          </a:p>
          <a:p>
            <a:pPr>
              <a:spcBef>
                <a:spcPct val="50000"/>
              </a:spcBef>
            </a:pPr>
            <a:r>
              <a:rPr lang="en-US"/>
              <a:t>		Removes all rows!</a:t>
            </a:r>
          </a:p>
          <a:p>
            <a:pPr>
              <a:spcBef>
                <a:spcPct val="50000"/>
              </a:spcBef>
            </a:pPr>
            <a:r>
              <a:rPr lang="en-US"/>
              <a:t>DELETE FROM mytable1 WHERE field1 &gt; 100;</a:t>
            </a:r>
          </a:p>
          <a:p>
            <a:pPr>
              <a:spcBef>
                <a:spcPct val="50000"/>
              </a:spcBef>
            </a:pPr>
            <a:r>
              <a:rPr lang="en-US"/>
              <a:t>		Removes only rows with field1&gt;100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2743200"/>
          </a:xfrm>
        </p:spPr>
        <p:txBody>
          <a:bodyPr>
            <a:normAutofit/>
          </a:bodyPr>
          <a:lstStyle/>
          <a:p>
            <a:r>
              <a:rPr lang="en-US" sz="2400" dirty="0"/>
              <a:t>Update lets you modify the contents of the data.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UPDATE </a:t>
            </a:r>
            <a:r>
              <a:rPr lang="en-US" sz="2400" dirty="0" err="1" smtClean="0"/>
              <a:t>table_name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SET </a:t>
            </a:r>
            <a:r>
              <a:rPr lang="en-US" sz="2400" dirty="0" err="1"/>
              <a:t>field_name</a:t>
            </a:r>
            <a:r>
              <a:rPr lang="en-US" sz="2400" dirty="0"/>
              <a:t> = expression [, field-name=expression …] [WHERE search-condition]</a:t>
            </a:r>
          </a:p>
          <a:p>
            <a:pPr>
              <a:buFontTx/>
              <a:buNone/>
            </a:pPr>
            <a:endParaRPr lang="en-US" sz="24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3810000"/>
            <a:ext cx="8229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UPDATE </a:t>
            </a:r>
            <a:r>
              <a:rPr lang="en-US" dirty="0" err="1"/>
              <a:t>mytable</a:t>
            </a:r>
            <a:r>
              <a:rPr lang="en-US" dirty="0"/>
              <a:t> SET field1 = 0.0;</a:t>
            </a:r>
          </a:p>
          <a:p>
            <a:pPr>
              <a:spcBef>
                <a:spcPct val="50000"/>
              </a:spcBef>
            </a:pPr>
            <a:r>
              <a:rPr lang="en-US" dirty="0"/>
              <a:t>	Changes all field1’s to zero for every row!</a:t>
            </a:r>
          </a:p>
          <a:p>
            <a:pPr>
              <a:spcBef>
                <a:spcPct val="50000"/>
              </a:spcBef>
            </a:pPr>
            <a:r>
              <a:rPr lang="en-US" dirty="0"/>
              <a:t>UPDATE </a:t>
            </a:r>
            <a:r>
              <a:rPr lang="en-US" dirty="0" err="1"/>
              <a:t>mytable</a:t>
            </a:r>
            <a:r>
              <a:rPr lang="en-US" dirty="0"/>
              <a:t> SET field1 = 0.0, field2 = “woof”;</a:t>
            </a:r>
          </a:p>
          <a:p>
            <a:pPr>
              <a:spcBef>
                <a:spcPct val="50000"/>
              </a:spcBef>
            </a:pPr>
            <a:r>
              <a:rPr lang="en-US" dirty="0"/>
              <a:t>	Sets field1 to 0 and field2 to woof for all rows!</a:t>
            </a:r>
          </a:p>
          <a:p>
            <a:pPr>
              <a:spcBef>
                <a:spcPct val="50000"/>
              </a:spcBef>
            </a:pPr>
            <a:r>
              <a:rPr lang="en-US" dirty="0"/>
              <a:t>	If this is a violation, access will prevent it from happening</a:t>
            </a:r>
          </a:p>
          <a:p>
            <a:pPr>
              <a:spcBef>
                <a:spcPct val="50000"/>
              </a:spcBef>
            </a:pPr>
            <a:r>
              <a:rPr lang="en-US" dirty="0"/>
              <a:t>UPDATE </a:t>
            </a:r>
            <a:r>
              <a:rPr lang="en-US" dirty="0" err="1"/>
              <a:t>mytable</a:t>
            </a:r>
            <a:r>
              <a:rPr lang="en-US" dirty="0"/>
              <a:t> SET field1 = 25.0 WHERE field2=“</a:t>
            </a:r>
            <a:r>
              <a:rPr lang="en-US" dirty="0" err="1"/>
              <a:t>foo</a:t>
            </a:r>
            <a:r>
              <a:rPr lang="en-US" dirty="0"/>
              <a:t>”;</a:t>
            </a:r>
          </a:p>
          <a:p>
            <a:pPr>
              <a:spcBef>
                <a:spcPct val="50000"/>
              </a:spcBef>
            </a:pPr>
            <a:r>
              <a:rPr lang="en-US" dirty="0"/>
              <a:t>	Only updates the field where field2 is “</a:t>
            </a:r>
            <a:r>
              <a:rPr lang="en-US" dirty="0" err="1"/>
              <a:t>foo</a:t>
            </a:r>
            <a:r>
              <a:rPr lang="en-US" dirty="0"/>
              <a:t>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lot more queries, but that should give you an idea of what is possible and how it is done</a:t>
            </a:r>
          </a:p>
          <a:p>
            <a:r>
              <a:rPr lang="en-US" dirty="0" smtClean="0"/>
              <a:t>Next we’ll go over an example that uses SQL on an Access Database from VB.NET</a:t>
            </a:r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OleDB</a:t>
            </a:r>
            <a:r>
              <a:rPr lang="en-US" dirty="0" smtClean="0"/>
              <a:t> </a:t>
            </a:r>
            <a:r>
              <a:rPr lang="en-US" dirty="0" smtClean="0"/>
              <a:t>which is different from the book</a:t>
            </a:r>
          </a:p>
          <a:p>
            <a:pPr lvl="1"/>
            <a:r>
              <a:rPr lang="en-US" dirty="0" smtClean="0"/>
              <a:t>Database access technology changes rapidly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Query Language, abbreviated SQL </a:t>
            </a:r>
            <a:endParaRPr lang="en-US" dirty="0" smtClean="0"/>
          </a:p>
          <a:p>
            <a:pPr lvl="1"/>
            <a:r>
              <a:rPr lang="en-US" dirty="0" smtClean="0"/>
              <a:t>Usually pronounced </a:t>
            </a:r>
            <a:r>
              <a:rPr lang="en-US" dirty="0" smtClean="0"/>
              <a:t>“sequel” but also “</a:t>
            </a:r>
            <a:r>
              <a:rPr lang="en-US" dirty="0" err="1" smtClean="0"/>
              <a:t>ess</a:t>
            </a:r>
            <a:r>
              <a:rPr lang="en-US" dirty="0" smtClean="0"/>
              <a:t>-cue-ell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common language of client/server database management systems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Standardized – </a:t>
            </a:r>
            <a:r>
              <a:rPr lang="en-US" dirty="0" smtClean="0"/>
              <a:t>you can use a common set of SQL statements with all SQL-compliant systems. </a:t>
            </a:r>
            <a:endParaRPr lang="en-US" dirty="0" smtClean="0"/>
          </a:p>
          <a:p>
            <a:pPr lvl="1"/>
            <a:r>
              <a:rPr lang="en-US" dirty="0" smtClean="0"/>
              <a:t>Defined </a:t>
            </a:r>
            <a:r>
              <a:rPr lang="en-US" dirty="0" smtClean="0"/>
              <a:t>by </a:t>
            </a:r>
            <a:r>
              <a:rPr lang="en-US" dirty="0" smtClean="0"/>
              <a:t>E.F</a:t>
            </a:r>
            <a:r>
              <a:rPr lang="en-US" dirty="0" smtClean="0"/>
              <a:t>. </a:t>
            </a:r>
            <a:r>
              <a:rPr lang="en-US" dirty="0" err="1" smtClean="0"/>
              <a:t>Codd</a:t>
            </a:r>
            <a:r>
              <a:rPr lang="en-US" dirty="0" smtClean="0"/>
              <a:t> at IBM research in 1970. </a:t>
            </a:r>
            <a:endParaRPr lang="en-US" dirty="0" smtClean="0"/>
          </a:p>
          <a:p>
            <a:pPr lvl="1"/>
            <a:r>
              <a:rPr lang="en-US" dirty="0" smtClean="0"/>
              <a:t>Based on relational algebra and predicate logic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OleDB</a:t>
            </a:r>
            <a:r>
              <a:rPr lang="en-US" dirty="0" smtClean="0"/>
              <a:t> in VB.NET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 to the top: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Imports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System.Data.OleDb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Set the connection string:</a:t>
            </a:r>
          </a:p>
          <a:p>
            <a:pPr lvl="1"/>
            <a:r>
              <a:rPr lang="en-US" dirty="0" smtClean="0"/>
              <a:t>This tells VB.NET where the database is and how to connect to it: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Class Form1</a:t>
            </a:r>
          </a:p>
          <a:p>
            <a:pPr lvl="1"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connectionString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As String</a:t>
            </a:r>
          </a:p>
          <a:p>
            <a:pPr lvl="1"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Sub Form1_Load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(. . .)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Handles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MyBase.Load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700" b="1" dirty="0" err="1" smtClean="0">
                <a:latin typeface="Courier New" pitchFamily="49" charset="0"/>
                <a:cs typeface="Courier New" pitchFamily="49" charset="0"/>
              </a:rPr>
              <a:t>connectionString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= "Provider=Microsoft.ACE.OLEDB.12.0;Data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Source=C:\Path\To\database.accdb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lvl="1">
              <a:buNone/>
            </a:pP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End </a:t>
            </a:r>
            <a:r>
              <a:rPr lang="en-US" sz="1700" b="1" dirty="0" smtClean="0">
                <a:latin typeface="Courier New" pitchFamily="49" charset="0"/>
                <a:cs typeface="Courier New" pitchFamily="49" charset="0"/>
              </a:rPr>
              <a:t>Sub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6248400"/>
            <a:ext cx="1620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Office 2007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0"/>
          </p:cNvCxnSpPr>
          <p:nvPr/>
        </p:nvCxnSpPr>
        <p:spPr>
          <a:xfrm rot="16200000" flipV="1">
            <a:off x="6081995" y="5729005"/>
            <a:ext cx="838200" cy="200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Reading from the DB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752600"/>
            <a:ext cx="869353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Dim </a:t>
            </a:r>
            <a:r>
              <a:rPr lang="en-US" dirty="0" err="1" smtClean="0"/>
              <a:t>cn</a:t>
            </a:r>
            <a:r>
              <a:rPr lang="en-US" dirty="0" smtClean="0"/>
              <a:t> As New </a:t>
            </a:r>
            <a:r>
              <a:rPr lang="en-US" dirty="0" err="1" smtClean="0"/>
              <a:t>OleDbConnection</a:t>
            </a:r>
            <a:r>
              <a:rPr lang="en-US" dirty="0" smtClean="0"/>
              <a:t>(</a:t>
            </a:r>
            <a:r>
              <a:rPr lang="en-US" dirty="0" err="1" smtClean="0"/>
              <a:t>connectionString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cn.Open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</a:t>
            </a:r>
            <a:r>
              <a:rPr lang="en-US" dirty="0" smtClean="0"/>
              <a:t>Dim </a:t>
            </a:r>
            <a:r>
              <a:rPr lang="en-US" dirty="0" err="1" smtClean="0"/>
              <a:t>cmd</a:t>
            </a:r>
            <a:r>
              <a:rPr lang="en-US" dirty="0" smtClean="0"/>
              <a:t> As New </a:t>
            </a:r>
            <a:r>
              <a:rPr lang="en-US" dirty="0" err="1" smtClean="0"/>
              <a:t>OleDbCommand</a:t>
            </a:r>
            <a:r>
              <a:rPr lang="en-US" dirty="0" smtClean="0"/>
              <a:t>("SELECT * From Students WHERE </a:t>
            </a:r>
            <a:r>
              <a:rPr lang="en-US" dirty="0" err="1" smtClean="0"/>
              <a:t>Lastname</a:t>
            </a:r>
            <a:r>
              <a:rPr lang="en-US" dirty="0" smtClean="0"/>
              <a:t> &gt;= 'M'", </a:t>
            </a:r>
            <a:r>
              <a:rPr lang="en-US" dirty="0" err="1" smtClean="0"/>
              <a:t>cn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cmd.ExecuteNonQuery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</a:t>
            </a:r>
            <a:r>
              <a:rPr lang="en-US" dirty="0" smtClean="0"/>
              <a:t>Dim reader As </a:t>
            </a:r>
            <a:r>
              <a:rPr lang="en-US" dirty="0" err="1" smtClean="0"/>
              <a:t>OleDbDataReader</a:t>
            </a:r>
            <a:r>
              <a:rPr lang="en-US" dirty="0" smtClean="0"/>
              <a:t> = </a:t>
            </a:r>
            <a:r>
              <a:rPr lang="en-US" dirty="0" err="1" smtClean="0"/>
              <a:t>cmd.ExecuteReader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While (</a:t>
            </a:r>
            <a:r>
              <a:rPr lang="en-US" dirty="0" err="1" smtClean="0"/>
              <a:t>reader.Read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        </a:t>
            </a:r>
            <a:r>
              <a:rPr lang="en-US" dirty="0" smtClean="0"/>
              <a:t>Dim ID As Integer = Convert.ToInt32(reader("ID"))</a:t>
            </a:r>
          </a:p>
          <a:p>
            <a:r>
              <a:rPr lang="en-US" dirty="0" smtClean="0"/>
              <a:t>            Dim Name As String = </a:t>
            </a:r>
            <a:r>
              <a:rPr lang="en-US" dirty="0" err="1" smtClean="0"/>
              <a:t>Convert.ToString</a:t>
            </a:r>
            <a:r>
              <a:rPr lang="en-US" dirty="0" smtClean="0"/>
              <a:t>(reader("</a:t>
            </a:r>
            <a:r>
              <a:rPr lang="en-US" dirty="0" err="1" smtClean="0"/>
              <a:t>LastName</a:t>
            </a:r>
            <a:r>
              <a:rPr lang="en-US" dirty="0" smtClean="0"/>
              <a:t>"))</a:t>
            </a:r>
          </a:p>
          <a:p>
            <a:r>
              <a:rPr lang="en-US" dirty="0" smtClean="0"/>
              <a:t>            Dim DOB As Date = </a:t>
            </a:r>
            <a:r>
              <a:rPr lang="en-US" dirty="0" err="1" smtClean="0"/>
              <a:t>Convert.ToDateTime</a:t>
            </a:r>
            <a:r>
              <a:rPr lang="en-US" dirty="0" smtClean="0"/>
              <a:t>(reader("DOB"))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</a:t>
            </a:r>
            <a:r>
              <a:rPr lang="en-US" dirty="0" err="1" smtClean="0"/>
              <a:t>ID.ToString</a:t>
            </a:r>
            <a:r>
              <a:rPr lang="en-US" dirty="0" smtClean="0"/>
              <a:t>() + " " + Name + " " + </a:t>
            </a:r>
            <a:r>
              <a:rPr lang="en-US" dirty="0" err="1" smtClean="0"/>
              <a:t>DOB.ToString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</a:t>
            </a:r>
            <a:r>
              <a:rPr lang="en-US" dirty="0" smtClean="0"/>
              <a:t>End While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cn.Close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Writing to the DB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828800"/>
            <a:ext cx="857523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Dim </a:t>
            </a:r>
            <a:r>
              <a:rPr lang="en-US" dirty="0" err="1" smtClean="0"/>
              <a:t>cn</a:t>
            </a:r>
            <a:r>
              <a:rPr lang="en-US" dirty="0" smtClean="0"/>
              <a:t> As New </a:t>
            </a:r>
            <a:r>
              <a:rPr lang="en-US" dirty="0" err="1" smtClean="0"/>
              <a:t>OleDbConnection</a:t>
            </a:r>
            <a:r>
              <a:rPr lang="en-US" dirty="0" smtClean="0"/>
              <a:t>(</a:t>
            </a:r>
            <a:r>
              <a:rPr lang="en-US" dirty="0" err="1" smtClean="0"/>
              <a:t>connectionString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cn.Open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r>
              <a:rPr lang="en-US" dirty="0" smtClean="0"/>
              <a:t>Dim </a:t>
            </a:r>
            <a:r>
              <a:rPr lang="en-US" dirty="0" err="1" smtClean="0"/>
              <a:t>newLastName</a:t>
            </a:r>
            <a:r>
              <a:rPr lang="en-US" dirty="0" smtClean="0"/>
              <a:t> As String = "</a:t>
            </a:r>
            <a:r>
              <a:rPr lang="en-US" dirty="0" smtClean="0"/>
              <a:t>Washington“</a:t>
            </a:r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' </a:t>
            </a:r>
            <a:r>
              <a:rPr lang="en-US" dirty="0" smtClean="0">
                <a:solidFill>
                  <a:srgbClr val="00B050"/>
                </a:solidFill>
              </a:rPr>
              <a:t>ID is auto-update field so its left out of the insert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' </a:t>
            </a:r>
            <a:r>
              <a:rPr lang="en-US" dirty="0" smtClean="0">
                <a:solidFill>
                  <a:srgbClr val="00B050"/>
                </a:solidFill>
              </a:rPr>
              <a:t>Put single quotes around String </a:t>
            </a:r>
            <a:r>
              <a:rPr lang="en-US" dirty="0" smtClean="0">
                <a:solidFill>
                  <a:srgbClr val="00B050"/>
                </a:solidFill>
              </a:rPr>
              <a:t>fields, # around dates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Dim </a:t>
            </a:r>
            <a:r>
              <a:rPr lang="en-US" dirty="0" err="1" smtClean="0"/>
              <a:t>sql</a:t>
            </a:r>
            <a:r>
              <a:rPr lang="en-US" dirty="0" smtClean="0"/>
              <a:t> As String = "INSERT INTO Students (</a:t>
            </a:r>
            <a:r>
              <a:rPr lang="en-US" dirty="0" err="1" smtClean="0"/>
              <a:t>LastName</a:t>
            </a:r>
            <a:r>
              <a:rPr lang="en-US" dirty="0" smtClean="0"/>
              <a:t>, </a:t>
            </a:r>
            <a:r>
              <a:rPr lang="en-US" dirty="0" err="1" smtClean="0"/>
              <a:t>FirstName</a:t>
            </a:r>
            <a:r>
              <a:rPr lang="en-US" dirty="0" smtClean="0"/>
              <a:t>, DOB, Address) " + _</a:t>
            </a:r>
          </a:p>
          <a:p>
            <a:r>
              <a:rPr lang="en-US" dirty="0" smtClean="0"/>
              <a:t>                           	"</a:t>
            </a:r>
            <a:r>
              <a:rPr lang="en-US" dirty="0" smtClean="0"/>
              <a:t>VALUES ('" + </a:t>
            </a:r>
            <a:r>
              <a:rPr lang="en-US" dirty="0" err="1" smtClean="0"/>
              <a:t>newLastName</a:t>
            </a:r>
            <a:r>
              <a:rPr lang="en-US" dirty="0" smtClean="0"/>
              <a:t> + "', 'George', #04/19/2005#, '999 C St</a:t>
            </a:r>
            <a:r>
              <a:rPr lang="en-US" dirty="0" smtClean="0"/>
              <a:t>.')“</a:t>
            </a:r>
            <a:endParaRPr lang="en-US" dirty="0" smtClean="0"/>
          </a:p>
          <a:p>
            <a:r>
              <a:rPr lang="en-US" dirty="0" smtClean="0"/>
              <a:t>Dim </a:t>
            </a:r>
            <a:r>
              <a:rPr lang="en-US" dirty="0" err="1" smtClean="0"/>
              <a:t>cmd</a:t>
            </a:r>
            <a:r>
              <a:rPr lang="en-US" dirty="0" smtClean="0"/>
              <a:t> As New </a:t>
            </a:r>
            <a:r>
              <a:rPr lang="en-US" dirty="0" err="1" smtClean="0"/>
              <a:t>OleDbCommand</a:t>
            </a:r>
            <a:r>
              <a:rPr lang="en-US" dirty="0" smtClean="0"/>
              <a:t>(</a:t>
            </a:r>
            <a:r>
              <a:rPr lang="en-US" dirty="0" err="1" smtClean="0"/>
              <a:t>sql</a:t>
            </a:r>
            <a:r>
              <a:rPr lang="en-US" dirty="0" smtClean="0"/>
              <a:t>, </a:t>
            </a:r>
            <a:r>
              <a:rPr lang="en-US" dirty="0" err="1" smtClean="0"/>
              <a:t>cn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cmd.ExecuteNonQuery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Console.WriteLine</a:t>
            </a:r>
            <a:r>
              <a:rPr lang="en-US" dirty="0" smtClean="0"/>
              <a:t>("Executed command " + </a:t>
            </a:r>
            <a:r>
              <a:rPr lang="en-US" dirty="0" err="1" smtClean="0"/>
              <a:t>sql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cn.Close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Retrieval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</a:t>
            </a:r>
            <a:r>
              <a:rPr lang="en-US" dirty="0" smtClean="0"/>
              <a:t>existing database, </a:t>
            </a:r>
            <a:r>
              <a:rPr lang="en-US" dirty="0" smtClean="0"/>
              <a:t>the </a:t>
            </a:r>
            <a:r>
              <a:rPr lang="en-US" dirty="0" smtClean="0"/>
              <a:t>SELECT statement is the basic statement for data </a:t>
            </a:r>
            <a:r>
              <a:rPr lang="en-US" dirty="0" smtClean="0"/>
              <a:t>retrieval.</a:t>
            </a:r>
          </a:p>
          <a:p>
            <a:pPr lvl="1"/>
            <a:r>
              <a:rPr lang="en-US" dirty="0" smtClean="0"/>
              <a:t>Both </a:t>
            </a:r>
            <a:r>
              <a:rPr lang="en-US" dirty="0" smtClean="0"/>
              <a:t>simple and complex, and it may be combined with other functions for greater flexibility.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45720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SELECT 	data_element1 [, {data_element2 | function(..)} ]	Or  *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FROM		table_1, [, table_2, …]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 WHERE	condition_1 [, {not, or, and} condition_2] ]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 GROUP BY 	data_1, … ]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 HAVING	aggregate function(…)… ]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[ORDER  BY	data1, … ]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 sample aggregate functions:</a:t>
            </a:r>
          </a:p>
          <a:p>
            <a:pPr lvl="1"/>
            <a:r>
              <a:rPr lang="en-US" dirty="0" smtClean="0"/>
              <a:t>COUNT(*)	SUM(item)</a:t>
            </a:r>
          </a:p>
          <a:p>
            <a:pPr lvl="1"/>
            <a:r>
              <a:rPr lang="en-US" dirty="0" smtClean="0"/>
              <a:t>AVG(item)	MAX(item)</a:t>
            </a:r>
          </a:p>
          <a:p>
            <a:pPr lvl="1"/>
            <a:r>
              <a:rPr lang="en-US" dirty="0" smtClean="0"/>
              <a:t>MIN(item)</a:t>
            </a:r>
            <a:endParaRPr lang="en-US" dirty="0" smtClean="0"/>
          </a:p>
          <a:p>
            <a:r>
              <a:rPr lang="en-US" dirty="0" smtClean="0"/>
              <a:t>Conditional Operators</a:t>
            </a:r>
          </a:p>
          <a:p>
            <a:pPr lvl="1"/>
            <a:r>
              <a:rPr lang="en-US" dirty="0" smtClean="0"/>
              <a:t>		=		Equal</a:t>
            </a:r>
          </a:p>
          <a:p>
            <a:pPr lvl="1"/>
            <a:r>
              <a:rPr lang="en-US" dirty="0" smtClean="0"/>
              <a:t>		&lt;		Less than</a:t>
            </a:r>
          </a:p>
          <a:p>
            <a:pPr lvl="1"/>
            <a:r>
              <a:rPr lang="en-US" dirty="0" smtClean="0"/>
              <a:t>  		&gt;</a:t>
            </a:r>
            <a:r>
              <a:rPr lang="en-US" dirty="0" smtClean="0"/>
              <a:t>		Greater than</a:t>
            </a:r>
          </a:p>
          <a:p>
            <a:pPr lvl="1"/>
            <a:r>
              <a:rPr lang="en-US" dirty="0" smtClean="0"/>
              <a:t>		&lt;&gt;,!=		Not equal to</a:t>
            </a:r>
          </a:p>
          <a:p>
            <a:pPr lvl="1"/>
            <a:r>
              <a:rPr lang="en-US" dirty="0" smtClean="0"/>
              <a:t>		&lt;=		Less than or equal to</a:t>
            </a:r>
          </a:p>
          <a:p>
            <a:pPr lvl="1"/>
            <a:r>
              <a:rPr lang="en-US" dirty="0" smtClean="0"/>
              <a:t>		&gt;=		Greater than or equal to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0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Select every row, column from the table:</a:t>
            </a:r>
          </a:p>
          <a:p>
            <a:pPr lvl="1"/>
            <a:r>
              <a:rPr lang="en-US" dirty="0" smtClean="0"/>
              <a:t>SELECT * FROM Orders;</a:t>
            </a:r>
          </a:p>
          <a:p>
            <a:pPr lvl="1"/>
            <a:r>
              <a:rPr lang="en-US" dirty="0" smtClean="0"/>
              <a:t>SELECT </a:t>
            </a:r>
            <a:r>
              <a:rPr lang="en-US" dirty="0" err="1" smtClean="0"/>
              <a:t>Orders.cust_id</a:t>
            </a:r>
            <a:r>
              <a:rPr lang="en-US" dirty="0" smtClean="0"/>
              <a:t>, </a:t>
            </a:r>
            <a:r>
              <a:rPr lang="en-US" dirty="0" err="1" smtClean="0"/>
              <a:t>Orders.prod_id</a:t>
            </a:r>
            <a:r>
              <a:rPr lang="en-US" dirty="0" smtClean="0"/>
              <a:t>, </a:t>
            </a:r>
            <a:r>
              <a:rPr lang="en-US" dirty="0" err="1" smtClean="0"/>
              <a:t>Orders.cost</a:t>
            </a:r>
            <a:r>
              <a:rPr lang="en-US" dirty="0" smtClean="0"/>
              <a:t>, </a:t>
            </a:r>
          </a:p>
          <a:p>
            <a:pPr lvl="1">
              <a:buNone/>
            </a:pPr>
            <a:r>
              <a:rPr lang="en-US" dirty="0" smtClean="0"/>
              <a:t>		           </a:t>
            </a:r>
            <a:r>
              <a:rPr lang="en-US" dirty="0" err="1" smtClean="0"/>
              <a:t>Orders.salesperson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FROM </a:t>
            </a:r>
            <a:r>
              <a:rPr lang="en-US" dirty="0" smtClean="0"/>
              <a:t>Orders;</a:t>
            </a:r>
          </a:p>
          <a:p>
            <a:r>
              <a:rPr lang="en-US" dirty="0" smtClean="0"/>
              <a:t>Returns a set of all rows that match the query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7046913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table has spaces or certain punctuation in it, then Access needs to have the items enclosed in square brackets [].  The previous query is identical to the following:</a:t>
            </a:r>
          </a:p>
          <a:p>
            <a:pPr lvl="1"/>
            <a:r>
              <a:rPr lang="en-US" dirty="0" smtClean="0"/>
              <a:t>SELECT </a:t>
            </a:r>
            <a:r>
              <a:rPr lang="en-US" dirty="0" smtClean="0"/>
              <a:t>[orders].[</a:t>
            </a:r>
            <a:r>
              <a:rPr lang="en-US" dirty="0" err="1" smtClean="0"/>
              <a:t>cust_id</a:t>
            </a:r>
            <a:r>
              <a:rPr lang="en-US" dirty="0" smtClean="0"/>
              <a:t>], </a:t>
            </a:r>
            <a:r>
              <a:rPr lang="en-US" dirty="0" err="1" smtClean="0"/>
              <a:t>orders.prod_id</a:t>
            </a:r>
            <a:r>
              <a:rPr lang="en-US" dirty="0" smtClean="0"/>
              <a:t>, </a:t>
            </a:r>
            <a:r>
              <a:rPr lang="en-US" dirty="0" err="1" smtClean="0"/>
              <a:t>orders.cost</a:t>
            </a:r>
            <a:r>
              <a:rPr lang="en-US" dirty="0" smtClean="0"/>
              <a:t>, </a:t>
            </a:r>
            <a:r>
              <a:rPr lang="en-US" dirty="0" smtClean="0"/>
              <a:t>orders</a:t>
            </a:r>
            <a:r>
              <a:rPr lang="en-US" dirty="0" smtClean="0"/>
              <a:t>.[</a:t>
            </a:r>
            <a:r>
              <a:rPr lang="en-US" dirty="0" smtClean="0"/>
              <a:t>salesperson]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FROM </a:t>
            </a:r>
            <a:r>
              <a:rPr lang="en-US" dirty="0" smtClean="0"/>
              <a:t>Orders;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Query in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Can flip back and forth between SQL View, Run, and Design Mode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743200"/>
            <a:ext cx="81624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SQL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Run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Design</a:t>
            </a:r>
            <a:endParaRPr lang="en-US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6825" y="2466975"/>
            <a:ext cx="66087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581400"/>
            <a:ext cx="39052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5029200"/>
            <a:ext cx="49530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SELECT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Note that we can have duplicates as a result of the selection.  If we want to remove duplicates, we can use the DISTINCT clause: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SELECT </a:t>
            </a:r>
            <a:r>
              <a:rPr lang="en-US" dirty="0" smtClean="0"/>
              <a:t>DISTINCT </a:t>
            </a:r>
            <a:r>
              <a:rPr lang="en-US" dirty="0" err="1" smtClean="0"/>
              <a:t>Orders.cust_id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FROM </a:t>
            </a:r>
            <a:r>
              <a:rPr lang="en-US" dirty="0" smtClean="0"/>
              <a:t>Orders;</a:t>
            </a:r>
          </a:p>
          <a:p>
            <a:endParaRPr lang="en-US" dirty="0" smtClean="0"/>
          </a:p>
          <a:p>
            <a:r>
              <a:rPr lang="en-US" dirty="0" smtClean="0"/>
              <a:t>We can combine a selection and a projection by using the WHERE clause: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SELECT </a:t>
            </a:r>
            <a:r>
              <a:rPr lang="en-US" dirty="0" err="1" smtClean="0"/>
              <a:t>Orders.cust_id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FROM </a:t>
            </a:r>
            <a:r>
              <a:rPr lang="en-US" dirty="0" smtClean="0"/>
              <a:t>Orders</a:t>
            </a:r>
          </a:p>
          <a:p>
            <a:pPr>
              <a:buNone/>
            </a:pPr>
            <a:r>
              <a:rPr lang="en-US" dirty="0" smtClean="0"/>
              <a:t>		WHERE </a:t>
            </a:r>
            <a:r>
              <a:rPr lang="en-US" dirty="0" smtClean="0"/>
              <a:t>Salesperson = “Jones”;</a:t>
            </a:r>
          </a:p>
          <a:p>
            <a:endParaRPr lang="en-US" dirty="0" smtClean="0"/>
          </a:p>
          <a:p>
            <a:r>
              <a:rPr lang="en-US" dirty="0" smtClean="0"/>
              <a:t>This could be used if we wanted to get all the customers that Jones has sold to, in this case, CUST_ID=101 and CUST_ID=100.  By default, Access is not case-sensitive, so “</a:t>
            </a:r>
            <a:r>
              <a:rPr lang="en-US" dirty="0" err="1" smtClean="0"/>
              <a:t>jones</a:t>
            </a:r>
            <a:r>
              <a:rPr lang="en-US" dirty="0" smtClean="0"/>
              <a:t>” would also result in the same table.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More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We can further refine the query by adding AND , OR, or NOT conditions.  </a:t>
            </a:r>
            <a:r>
              <a:rPr lang="en-US" sz="2000" dirty="0" smtClean="0"/>
              <a:t>If </a:t>
            </a:r>
            <a:r>
              <a:rPr lang="en-US" sz="2000" dirty="0" smtClean="0"/>
              <a:t>we want orders from Jones or from Smith then the query becomes:</a:t>
            </a:r>
          </a:p>
          <a:p>
            <a:pPr>
              <a:buNone/>
            </a:pPr>
            <a:r>
              <a:rPr lang="en-US" sz="2000" dirty="0" smtClean="0"/>
              <a:t>		SELECT </a:t>
            </a:r>
            <a:r>
              <a:rPr lang="en-US" sz="2000" dirty="0" err="1" smtClean="0"/>
              <a:t>Orders.cust_id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FROM </a:t>
            </a:r>
            <a:r>
              <a:rPr lang="en-US" sz="2000" dirty="0" smtClean="0"/>
              <a:t>Orders</a:t>
            </a:r>
          </a:p>
          <a:p>
            <a:pPr>
              <a:buNone/>
            </a:pPr>
            <a:r>
              <a:rPr lang="en-US" sz="2000" dirty="0" smtClean="0"/>
              <a:t>		WHERE </a:t>
            </a:r>
            <a:r>
              <a:rPr lang="en-US" sz="2000" dirty="0" smtClean="0"/>
              <a:t>Salesperson = “Jones” or Salesperson = “Smith”;</a:t>
            </a:r>
          </a:p>
          <a:p>
            <a:endParaRPr lang="en-US" sz="2000" dirty="0" smtClean="0"/>
          </a:p>
          <a:p>
            <a:r>
              <a:rPr lang="en-US" sz="2000" dirty="0" smtClean="0"/>
              <a:t>Another </a:t>
            </a:r>
            <a:r>
              <a:rPr lang="en-US" sz="2000" dirty="0" smtClean="0"/>
              <a:t>refinement is to use the BETWEEN operator.  If we want only those orders between 10 and 100 then we could define this as:</a:t>
            </a:r>
          </a:p>
          <a:p>
            <a:pPr>
              <a:buNone/>
            </a:pPr>
            <a:r>
              <a:rPr lang="en-US" sz="2000" dirty="0" smtClean="0"/>
              <a:t>		SELECT </a:t>
            </a:r>
            <a:r>
              <a:rPr lang="en-US" sz="2000" dirty="0" err="1" smtClean="0"/>
              <a:t>Orders.cust_id</a:t>
            </a:r>
            <a:r>
              <a:rPr lang="en-US" sz="2000" dirty="0" smtClean="0"/>
              <a:t>, </a:t>
            </a:r>
            <a:r>
              <a:rPr lang="en-US" sz="2000" dirty="0" err="1" smtClean="0"/>
              <a:t>Orders.cost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FROM </a:t>
            </a:r>
            <a:r>
              <a:rPr lang="en-US" sz="2000" dirty="0" smtClean="0"/>
              <a:t>Orders</a:t>
            </a:r>
          </a:p>
          <a:p>
            <a:pPr>
              <a:buNone/>
            </a:pPr>
            <a:r>
              <a:rPr lang="en-US" sz="2000" dirty="0" smtClean="0"/>
              <a:t>		WHERE </a:t>
            </a:r>
            <a:r>
              <a:rPr lang="en-US" sz="2000" dirty="0" err="1" smtClean="0"/>
              <a:t>Orders.cost</a:t>
            </a:r>
            <a:r>
              <a:rPr lang="en-US" sz="2000" dirty="0" smtClean="0"/>
              <a:t> &gt;10 and </a:t>
            </a:r>
            <a:r>
              <a:rPr lang="en-US" sz="2000" dirty="0" err="1" smtClean="0"/>
              <a:t>Orders.cost</a:t>
            </a:r>
            <a:r>
              <a:rPr lang="en-US" sz="2000" dirty="0" smtClean="0"/>
              <a:t> &lt;100;</a:t>
            </a:r>
          </a:p>
          <a:p>
            <a:endParaRPr lang="en-US" sz="2000" dirty="0" smtClean="0"/>
          </a:p>
          <a:p>
            <a:r>
              <a:rPr lang="en-US" sz="2000" dirty="0" smtClean="0"/>
              <a:t>Or use the between operator:</a:t>
            </a:r>
          </a:p>
          <a:p>
            <a:pPr>
              <a:buNone/>
            </a:pPr>
            <a:r>
              <a:rPr lang="en-US" sz="2000" dirty="0" smtClean="0"/>
              <a:t>		SELECT </a:t>
            </a:r>
            <a:r>
              <a:rPr lang="en-US" sz="2000" dirty="0" err="1" smtClean="0"/>
              <a:t>Orders.cust_id</a:t>
            </a:r>
            <a:r>
              <a:rPr lang="en-US" sz="2000" dirty="0" smtClean="0"/>
              <a:t>, </a:t>
            </a:r>
            <a:r>
              <a:rPr lang="en-US" sz="2000" dirty="0" err="1" smtClean="0"/>
              <a:t>Orders.cost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FROM </a:t>
            </a:r>
            <a:r>
              <a:rPr lang="en-US" sz="2000" dirty="0" smtClean="0"/>
              <a:t>Orders</a:t>
            </a:r>
          </a:p>
          <a:p>
            <a:pPr>
              <a:buNone/>
            </a:pPr>
            <a:r>
              <a:rPr lang="en-US" sz="2000" dirty="0" smtClean="0"/>
              <a:t>		WHERE </a:t>
            </a:r>
            <a:r>
              <a:rPr lang="en-US" sz="2000" dirty="0" err="1" smtClean="0"/>
              <a:t>Orders.cost</a:t>
            </a:r>
            <a:r>
              <a:rPr lang="en-US" sz="2000" dirty="0" smtClean="0"/>
              <a:t> BETWEEN 10 and 100;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751</Words>
  <Application>Microsoft Office PowerPoint</Application>
  <PresentationFormat>On-screen Show (4:3)</PresentationFormat>
  <Paragraphs>229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Introduction to SQL, OleDB interface to Access from VB.NET</vt:lpstr>
      <vt:lpstr>SQL</vt:lpstr>
      <vt:lpstr>SQL Data Retrieval</vt:lpstr>
      <vt:lpstr>SELECT statement</vt:lpstr>
      <vt:lpstr>SELECT Examples</vt:lpstr>
      <vt:lpstr>SELECT</vt:lpstr>
      <vt:lpstr>SELECT Query in Access</vt:lpstr>
      <vt:lpstr>More SELECT Statements</vt:lpstr>
      <vt:lpstr>More SELECT</vt:lpstr>
      <vt:lpstr>More SELECT</vt:lpstr>
      <vt:lpstr>Joining Data from Multiple Tables</vt:lpstr>
      <vt:lpstr>Multiple Tables</vt:lpstr>
      <vt:lpstr>Multiple Tables</vt:lpstr>
      <vt:lpstr>INSERT command</vt:lpstr>
      <vt:lpstr>INSERT examples</vt:lpstr>
      <vt:lpstr>INSERT Examples</vt:lpstr>
      <vt:lpstr>DELETE</vt:lpstr>
      <vt:lpstr>UPDATE</vt:lpstr>
      <vt:lpstr>SQL Queries</vt:lpstr>
      <vt:lpstr>OleDB in VB.NET</vt:lpstr>
      <vt:lpstr>Example Reading from the DB</vt:lpstr>
      <vt:lpstr>Example Writing to the DB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SQL, OleDB interface to Access from VB.NET</dc:title>
  <dc:creator>Kenrick</dc:creator>
  <cp:lastModifiedBy>Kenrick</cp:lastModifiedBy>
  <cp:revision>30</cp:revision>
  <dcterms:created xsi:type="dcterms:W3CDTF">2006-08-16T00:00:00Z</dcterms:created>
  <dcterms:modified xsi:type="dcterms:W3CDTF">2009-04-14T08:32:46Z</dcterms:modified>
</cp:coreProperties>
</file>